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7" r:id="rId1"/>
  </p:sldMasterIdLst>
  <p:notesMasterIdLst>
    <p:notesMasterId r:id="rId72"/>
  </p:notesMasterIdLst>
  <p:handoutMasterIdLst>
    <p:handoutMasterId r:id="rId73"/>
  </p:handoutMasterIdLst>
  <p:sldIdLst>
    <p:sldId id="367" r:id="rId2"/>
    <p:sldId id="452" r:id="rId3"/>
    <p:sldId id="458" r:id="rId4"/>
    <p:sldId id="490" r:id="rId5"/>
    <p:sldId id="498" r:id="rId6"/>
    <p:sldId id="513" r:id="rId7"/>
    <p:sldId id="474" r:id="rId8"/>
    <p:sldId id="475" r:id="rId9"/>
    <p:sldId id="468" r:id="rId10"/>
    <p:sldId id="459" r:id="rId11"/>
    <p:sldId id="460" r:id="rId12"/>
    <p:sldId id="403" r:id="rId13"/>
    <p:sldId id="471" r:id="rId14"/>
    <p:sldId id="512" r:id="rId15"/>
    <p:sldId id="520" r:id="rId16"/>
    <p:sldId id="472" r:id="rId17"/>
    <p:sldId id="511" r:id="rId18"/>
    <p:sldId id="473" r:id="rId19"/>
    <p:sldId id="518" r:id="rId20"/>
    <p:sldId id="519" r:id="rId21"/>
    <p:sldId id="454" r:id="rId22"/>
    <p:sldId id="485" r:id="rId23"/>
    <p:sldId id="503" r:id="rId24"/>
    <p:sldId id="501" r:id="rId25"/>
    <p:sldId id="516" r:id="rId26"/>
    <p:sldId id="517" r:id="rId27"/>
    <p:sldId id="491" r:id="rId28"/>
    <p:sldId id="380" r:id="rId29"/>
    <p:sldId id="455" r:id="rId30"/>
    <p:sldId id="463" r:id="rId31"/>
    <p:sldId id="462" r:id="rId32"/>
    <p:sldId id="461" r:id="rId33"/>
    <p:sldId id="453" r:id="rId34"/>
    <p:sldId id="456" r:id="rId35"/>
    <p:sldId id="457" r:id="rId36"/>
    <p:sldId id="470" r:id="rId37"/>
    <p:sldId id="507" r:id="rId38"/>
    <p:sldId id="466" r:id="rId39"/>
    <p:sldId id="496" r:id="rId40"/>
    <p:sldId id="465" r:id="rId41"/>
    <p:sldId id="464" r:id="rId42"/>
    <p:sldId id="467" r:id="rId43"/>
    <p:sldId id="514" r:id="rId44"/>
    <p:sldId id="469" r:id="rId45"/>
    <p:sldId id="477" r:id="rId46"/>
    <p:sldId id="478" r:id="rId47"/>
    <p:sldId id="480" r:id="rId48"/>
    <p:sldId id="483" r:id="rId49"/>
    <p:sldId id="479" r:id="rId50"/>
    <p:sldId id="481" r:id="rId51"/>
    <p:sldId id="482" r:id="rId52"/>
    <p:sldId id="476" r:id="rId53"/>
    <p:sldId id="488" r:id="rId54"/>
    <p:sldId id="495" r:id="rId55"/>
    <p:sldId id="355" r:id="rId56"/>
    <p:sldId id="343" r:id="rId57"/>
    <p:sldId id="486" r:id="rId58"/>
    <p:sldId id="499" r:id="rId59"/>
    <p:sldId id="494" r:id="rId60"/>
    <p:sldId id="500" r:id="rId61"/>
    <p:sldId id="505" r:id="rId62"/>
    <p:sldId id="504" r:id="rId63"/>
    <p:sldId id="510" r:id="rId64"/>
    <p:sldId id="506" r:id="rId65"/>
    <p:sldId id="502" r:id="rId66"/>
    <p:sldId id="515" r:id="rId67"/>
    <p:sldId id="508" r:id="rId68"/>
    <p:sldId id="509" r:id="rId69"/>
    <p:sldId id="359" r:id="rId70"/>
    <p:sldId id="360" r:id="rId71"/>
  </p:sldIdLst>
  <p:sldSz cx="9144000" cy="6858000" type="screen4x3"/>
  <p:notesSz cx="7010400" cy="9296400"/>
  <p:defaultTextStyle>
    <a:defPPr>
      <a:defRPr lang="en-US"/>
    </a:defPPr>
    <a:lvl1pPr algn="l" rtl="0" eaLnBrk="0" fontAlgn="base" hangingPunct="0">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lene McCartha" initials="MM" lastIdx="1" clrIdx="0">
    <p:extLst>
      <p:ext uri="{19B8F6BF-5375-455C-9EA6-DF929625EA0E}">
        <p15:presenceInfo xmlns:p15="http://schemas.microsoft.com/office/powerpoint/2012/main" userId="Marlene McCart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C7E6A4"/>
    <a:srgbClr val="00FFFF"/>
    <a:srgbClr val="FF33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82968" autoAdjust="0"/>
  </p:normalViewPr>
  <p:slideViewPr>
    <p:cSldViewPr>
      <p:cViewPr varScale="1">
        <p:scale>
          <a:sx n="91" d="100"/>
          <a:sy n="91" d="100"/>
        </p:scale>
        <p:origin x="2184" y="108"/>
      </p:cViewPr>
      <p:guideLst>
        <p:guide orient="horz" pos="2160"/>
        <p:guide pos="2880"/>
      </p:guideLst>
    </p:cSldViewPr>
  </p:slideViewPr>
  <p:outlineViewPr>
    <p:cViewPr>
      <p:scale>
        <a:sx n="33" d="100"/>
        <a:sy n="33" d="100"/>
      </p:scale>
      <p:origin x="0" y="-10356"/>
    </p:cViewPr>
  </p:outlineViewPr>
  <p:notesTextViewPr>
    <p:cViewPr>
      <p:scale>
        <a:sx n="3" d="2"/>
        <a:sy n="3" d="2"/>
      </p:scale>
      <p:origin x="0" y="0"/>
    </p:cViewPr>
  </p:notesTextViewPr>
  <p:sorterViewPr>
    <p:cViewPr varScale="1">
      <p:scale>
        <a:sx n="1" d="1"/>
        <a:sy n="1" d="1"/>
      </p:scale>
      <p:origin x="0" y="-4068"/>
    </p:cViewPr>
  </p:sorterViewPr>
  <p:notesViewPr>
    <p:cSldViewPr>
      <p:cViewPr>
        <p:scale>
          <a:sx n="75" d="100"/>
          <a:sy n="75" d="100"/>
        </p:scale>
        <p:origin x="3198" y="288"/>
      </p:cViewPr>
      <p:guideLst>
        <p:guide orient="horz" pos="2928"/>
        <p:guide pos="2208"/>
      </p:guideLst>
    </p:cSldViewPr>
  </p:notesViewPr>
  <p:gridSpacing cx="48464" cy="4846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7A077488-2447-4A3F-8352-AC3981008B7C}"/>
              </a:ext>
            </a:extLst>
          </p:cNvPr>
          <p:cNvSpPr>
            <a:spLocks noGrp="1" noChangeArrowheads="1"/>
          </p:cNvSpPr>
          <p:nvPr>
            <p:ph type="hdr" sz="quarter"/>
          </p:nvPr>
        </p:nvSpPr>
        <p:spPr bwMode="auto">
          <a:xfrm>
            <a:off x="0" y="1"/>
            <a:ext cx="3038145" cy="464205"/>
          </a:xfrm>
          <a:prstGeom prst="rect">
            <a:avLst/>
          </a:prstGeom>
          <a:noFill/>
          <a:ln w="9525">
            <a:noFill/>
            <a:miter lim="800000"/>
            <a:headEnd/>
            <a:tailEnd/>
          </a:ln>
          <a:effectLst/>
        </p:spPr>
        <p:txBody>
          <a:bodyPr vert="horz" wrap="square" lIns="94160" tIns="47080" rIns="94160" bIns="47080" numCol="1" anchor="t" anchorCtr="0" compatLnSpc="1">
            <a:prstTxWarp prst="textNoShape">
              <a:avLst/>
            </a:prstTxWarp>
          </a:bodyPr>
          <a:lstStyle>
            <a:lvl1pPr algn="l" defTabSz="942056" eaLnBrk="0" hangingPunct="0">
              <a:defRPr sz="1300">
                <a:cs typeface="+mn-cs"/>
              </a:defRPr>
            </a:lvl1pPr>
          </a:lstStyle>
          <a:p>
            <a:pPr>
              <a:defRPr/>
            </a:pPr>
            <a:endParaRPr lang="en-US"/>
          </a:p>
        </p:txBody>
      </p:sp>
      <p:sp>
        <p:nvSpPr>
          <p:cNvPr id="116739" name="Rectangle 3">
            <a:extLst>
              <a:ext uri="{FF2B5EF4-FFF2-40B4-BE49-F238E27FC236}">
                <a16:creationId xmlns:a16="http://schemas.microsoft.com/office/drawing/2014/main" id="{B3BEE1A4-BFBC-4806-8E1B-B28EBA08914B}"/>
              </a:ext>
            </a:extLst>
          </p:cNvPr>
          <p:cNvSpPr>
            <a:spLocks noGrp="1" noChangeArrowheads="1"/>
          </p:cNvSpPr>
          <p:nvPr>
            <p:ph type="dt" sz="quarter" idx="1"/>
          </p:nvPr>
        </p:nvSpPr>
        <p:spPr bwMode="auto">
          <a:xfrm>
            <a:off x="3972257" y="1"/>
            <a:ext cx="3038144" cy="464205"/>
          </a:xfrm>
          <a:prstGeom prst="rect">
            <a:avLst/>
          </a:prstGeom>
          <a:noFill/>
          <a:ln w="9525">
            <a:noFill/>
            <a:miter lim="800000"/>
            <a:headEnd/>
            <a:tailEnd/>
          </a:ln>
          <a:effectLst/>
        </p:spPr>
        <p:txBody>
          <a:bodyPr vert="horz" wrap="square" lIns="94160" tIns="47080" rIns="94160" bIns="47080" numCol="1" anchor="t" anchorCtr="0" compatLnSpc="1">
            <a:prstTxWarp prst="textNoShape">
              <a:avLst/>
            </a:prstTxWarp>
          </a:bodyPr>
          <a:lstStyle>
            <a:lvl1pPr algn="r" defTabSz="942056" eaLnBrk="0" hangingPunct="0">
              <a:defRPr sz="1300">
                <a:cs typeface="+mn-cs"/>
              </a:defRPr>
            </a:lvl1pPr>
          </a:lstStyle>
          <a:p>
            <a:pPr>
              <a:defRPr/>
            </a:pPr>
            <a:endParaRPr lang="en-US"/>
          </a:p>
        </p:txBody>
      </p:sp>
      <p:sp>
        <p:nvSpPr>
          <p:cNvPr id="116740" name="Rectangle 4">
            <a:extLst>
              <a:ext uri="{FF2B5EF4-FFF2-40B4-BE49-F238E27FC236}">
                <a16:creationId xmlns:a16="http://schemas.microsoft.com/office/drawing/2014/main" id="{419177DC-CDBA-433C-9B95-4EF079F3529E}"/>
              </a:ext>
            </a:extLst>
          </p:cNvPr>
          <p:cNvSpPr>
            <a:spLocks noGrp="1" noChangeArrowheads="1"/>
          </p:cNvSpPr>
          <p:nvPr>
            <p:ph type="ftr" sz="quarter" idx="2"/>
          </p:nvPr>
        </p:nvSpPr>
        <p:spPr bwMode="auto">
          <a:xfrm>
            <a:off x="0" y="8832195"/>
            <a:ext cx="3038145" cy="464205"/>
          </a:xfrm>
          <a:prstGeom prst="rect">
            <a:avLst/>
          </a:prstGeom>
          <a:noFill/>
          <a:ln w="9525">
            <a:noFill/>
            <a:miter lim="800000"/>
            <a:headEnd/>
            <a:tailEnd/>
          </a:ln>
          <a:effectLst/>
        </p:spPr>
        <p:txBody>
          <a:bodyPr vert="horz" wrap="square" lIns="94160" tIns="47080" rIns="94160" bIns="47080" numCol="1" anchor="b" anchorCtr="0" compatLnSpc="1">
            <a:prstTxWarp prst="textNoShape">
              <a:avLst/>
            </a:prstTxWarp>
          </a:bodyPr>
          <a:lstStyle>
            <a:lvl1pPr algn="l" defTabSz="942056" eaLnBrk="0" hangingPunct="0">
              <a:defRPr sz="1300">
                <a:cs typeface="+mn-cs"/>
              </a:defRPr>
            </a:lvl1pPr>
          </a:lstStyle>
          <a:p>
            <a:pPr>
              <a:defRPr/>
            </a:pPr>
            <a:endParaRPr lang="en-US"/>
          </a:p>
        </p:txBody>
      </p:sp>
      <p:sp>
        <p:nvSpPr>
          <p:cNvPr id="116741" name="Rectangle 5">
            <a:extLst>
              <a:ext uri="{FF2B5EF4-FFF2-40B4-BE49-F238E27FC236}">
                <a16:creationId xmlns:a16="http://schemas.microsoft.com/office/drawing/2014/main" id="{F0CD5E4A-F236-4782-835B-9875CEB683A3}"/>
              </a:ext>
            </a:extLst>
          </p:cNvPr>
          <p:cNvSpPr>
            <a:spLocks noGrp="1" noChangeArrowheads="1"/>
          </p:cNvSpPr>
          <p:nvPr>
            <p:ph type="sldNum" sz="quarter" idx="3"/>
          </p:nvPr>
        </p:nvSpPr>
        <p:spPr bwMode="auto">
          <a:xfrm>
            <a:off x="3972257" y="8832195"/>
            <a:ext cx="3038144" cy="464205"/>
          </a:xfrm>
          <a:prstGeom prst="rect">
            <a:avLst/>
          </a:prstGeom>
          <a:noFill/>
          <a:ln w="9525">
            <a:noFill/>
            <a:miter lim="800000"/>
            <a:headEnd/>
            <a:tailEnd/>
          </a:ln>
          <a:effectLst/>
        </p:spPr>
        <p:txBody>
          <a:bodyPr vert="horz" wrap="square" lIns="94160" tIns="47080" rIns="94160" bIns="47080" numCol="1" anchor="b" anchorCtr="0" compatLnSpc="1">
            <a:prstTxWarp prst="textNoShape">
              <a:avLst/>
            </a:prstTxWarp>
          </a:bodyPr>
          <a:lstStyle>
            <a:lvl1pPr algn="r" defTabSz="941068" eaLnBrk="0" hangingPunct="0">
              <a:defRPr sz="1300"/>
            </a:lvl1pPr>
          </a:lstStyle>
          <a:p>
            <a:pPr>
              <a:defRPr/>
            </a:pPr>
            <a:fld id="{31AC8EB0-4215-46A3-ADF4-133CA1661D3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4137879B-F566-4CB6-8406-D3A0EFE47995}"/>
              </a:ext>
            </a:extLst>
          </p:cNvPr>
          <p:cNvSpPr>
            <a:spLocks noGrp="1" noChangeArrowheads="1"/>
          </p:cNvSpPr>
          <p:nvPr>
            <p:ph type="hdr" sz="quarter"/>
          </p:nvPr>
        </p:nvSpPr>
        <p:spPr bwMode="auto">
          <a:xfrm>
            <a:off x="0" y="1"/>
            <a:ext cx="3038145" cy="464205"/>
          </a:xfrm>
          <a:prstGeom prst="rect">
            <a:avLst/>
          </a:prstGeom>
          <a:noFill/>
          <a:ln w="12700">
            <a:noFill/>
            <a:miter lim="800000"/>
            <a:headEnd type="none" w="sm" len="sm"/>
            <a:tailEnd type="none" w="sm" len="sm"/>
          </a:ln>
          <a:effectLst/>
        </p:spPr>
        <p:txBody>
          <a:bodyPr vert="horz" wrap="square" lIns="94160" tIns="47080" rIns="94160" bIns="47080" numCol="1" anchor="t" anchorCtr="0" compatLnSpc="1">
            <a:prstTxWarp prst="textNoShape">
              <a:avLst/>
            </a:prstTxWarp>
          </a:bodyPr>
          <a:lstStyle>
            <a:lvl1pPr algn="l" defTabSz="942056" eaLnBrk="0" hangingPunct="0">
              <a:defRPr sz="1300">
                <a:cs typeface="+mn-cs"/>
              </a:defRPr>
            </a:lvl1pPr>
          </a:lstStyle>
          <a:p>
            <a:pPr>
              <a:defRPr/>
            </a:pPr>
            <a:endParaRPr lang="en-US"/>
          </a:p>
        </p:txBody>
      </p:sp>
      <p:sp>
        <p:nvSpPr>
          <p:cNvPr id="74755" name="Rectangle 3">
            <a:extLst>
              <a:ext uri="{FF2B5EF4-FFF2-40B4-BE49-F238E27FC236}">
                <a16:creationId xmlns:a16="http://schemas.microsoft.com/office/drawing/2014/main" id="{9A46F246-7C63-405C-A9EB-46F346114EB6}"/>
              </a:ext>
            </a:extLst>
          </p:cNvPr>
          <p:cNvSpPr>
            <a:spLocks noGrp="1" noChangeArrowheads="1"/>
          </p:cNvSpPr>
          <p:nvPr>
            <p:ph type="dt" idx="1"/>
          </p:nvPr>
        </p:nvSpPr>
        <p:spPr bwMode="auto">
          <a:xfrm>
            <a:off x="3972257" y="1"/>
            <a:ext cx="3038144" cy="464205"/>
          </a:xfrm>
          <a:prstGeom prst="rect">
            <a:avLst/>
          </a:prstGeom>
          <a:noFill/>
          <a:ln w="12700">
            <a:noFill/>
            <a:miter lim="800000"/>
            <a:headEnd type="none" w="sm" len="sm"/>
            <a:tailEnd type="none" w="sm" len="sm"/>
          </a:ln>
          <a:effectLst/>
        </p:spPr>
        <p:txBody>
          <a:bodyPr vert="horz" wrap="square" lIns="94160" tIns="47080" rIns="94160" bIns="47080" numCol="1" anchor="t" anchorCtr="0" compatLnSpc="1">
            <a:prstTxWarp prst="textNoShape">
              <a:avLst/>
            </a:prstTxWarp>
          </a:bodyPr>
          <a:lstStyle>
            <a:lvl1pPr algn="r" defTabSz="942056" eaLnBrk="0" hangingPunct="0">
              <a:defRPr sz="1300">
                <a:cs typeface="+mn-cs"/>
              </a:defRPr>
            </a:lvl1pPr>
          </a:lstStyle>
          <a:p>
            <a:pPr>
              <a:defRPr/>
            </a:pPr>
            <a:endParaRPr lang="en-US"/>
          </a:p>
        </p:txBody>
      </p:sp>
      <p:sp>
        <p:nvSpPr>
          <p:cNvPr id="8196" name="Rectangle 4">
            <a:extLst>
              <a:ext uri="{FF2B5EF4-FFF2-40B4-BE49-F238E27FC236}">
                <a16:creationId xmlns:a16="http://schemas.microsoft.com/office/drawing/2014/main" id="{6121F652-E656-4C26-B1BB-B88548D993F9}"/>
              </a:ext>
            </a:extLst>
          </p:cNvPr>
          <p:cNvSpPr>
            <a:spLocks noGrp="1" noRot="1" noChangeAspect="1" noChangeArrowheads="1" noTextEdit="1"/>
          </p:cNvSpPr>
          <p:nvPr>
            <p:ph type="sldImg" idx="2"/>
          </p:nvPr>
        </p:nvSpPr>
        <p:spPr bwMode="auto">
          <a:xfrm>
            <a:off x="1181100" y="696913"/>
            <a:ext cx="4648200" cy="3487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7" name="Rectangle 5">
            <a:extLst>
              <a:ext uri="{FF2B5EF4-FFF2-40B4-BE49-F238E27FC236}">
                <a16:creationId xmlns:a16="http://schemas.microsoft.com/office/drawing/2014/main" id="{7711EBC5-2194-4CE1-A96A-257D783E1D39}"/>
              </a:ext>
            </a:extLst>
          </p:cNvPr>
          <p:cNvSpPr>
            <a:spLocks noGrp="1" noChangeArrowheads="1"/>
          </p:cNvSpPr>
          <p:nvPr>
            <p:ph type="body" sz="quarter" idx="3"/>
          </p:nvPr>
        </p:nvSpPr>
        <p:spPr bwMode="auto">
          <a:xfrm>
            <a:off x="934112" y="4416098"/>
            <a:ext cx="5142177" cy="4183995"/>
          </a:xfrm>
          <a:prstGeom prst="rect">
            <a:avLst/>
          </a:prstGeom>
          <a:noFill/>
          <a:ln w="12700">
            <a:noFill/>
            <a:miter lim="800000"/>
            <a:headEnd type="none" w="sm" len="sm"/>
            <a:tailEnd type="none" w="sm" len="sm"/>
          </a:ln>
          <a:effectLst/>
        </p:spPr>
        <p:txBody>
          <a:bodyPr vert="horz" wrap="square" lIns="94160" tIns="47080" rIns="94160" bIns="4708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a:extLst>
              <a:ext uri="{FF2B5EF4-FFF2-40B4-BE49-F238E27FC236}">
                <a16:creationId xmlns:a16="http://schemas.microsoft.com/office/drawing/2014/main" id="{E95E1374-2706-4666-9F0D-F2F8533F4C7A}"/>
              </a:ext>
            </a:extLst>
          </p:cNvPr>
          <p:cNvSpPr>
            <a:spLocks noGrp="1" noChangeArrowheads="1"/>
          </p:cNvSpPr>
          <p:nvPr>
            <p:ph type="ftr" sz="quarter" idx="4"/>
          </p:nvPr>
        </p:nvSpPr>
        <p:spPr bwMode="auto">
          <a:xfrm>
            <a:off x="0" y="8832195"/>
            <a:ext cx="3038145" cy="464205"/>
          </a:xfrm>
          <a:prstGeom prst="rect">
            <a:avLst/>
          </a:prstGeom>
          <a:noFill/>
          <a:ln w="12700">
            <a:noFill/>
            <a:miter lim="800000"/>
            <a:headEnd type="none" w="sm" len="sm"/>
            <a:tailEnd type="none" w="sm" len="sm"/>
          </a:ln>
          <a:effectLst/>
        </p:spPr>
        <p:txBody>
          <a:bodyPr vert="horz" wrap="square" lIns="94160" tIns="47080" rIns="94160" bIns="47080" numCol="1" anchor="b" anchorCtr="0" compatLnSpc="1">
            <a:prstTxWarp prst="textNoShape">
              <a:avLst/>
            </a:prstTxWarp>
          </a:bodyPr>
          <a:lstStyle>
            <a:lvl1pPr algn="l" defTabSz="942056" eaLnBrk="0" hangingPunct="0">
              <a:defRPr sz="1300">
                <a:cs typeface="+mn-cs"/>
              </a:defRPr>
            </a:lvl1pPr>
          </a:lstStyle>
          <a:p>
            <a:pPr>
              <a:defRPr/>
            </a:pPr>
            <a:endParaRPr lang="en-US"/>
          </a:p>
        </p:txBody>
      </p:sp>
      <p:sp>
        <p:nvSpPr>
          <p:cNvPr id="74759" name="Rectangle 7">
            <a:extLst>
              <a:ext uri="{FF2B5EF4-FFF2-40B4-BE49-F238E27FC236}">
                <a16:creationId xmlns:a16="http://schemas.microsoft.com/office/drawing/2014/main" id="{7D8B86E9-D430-43E6-B2A4-A5B5BF420CE0}"/>
              </a:ext>
            </a:extLst>
          </p:cNvPr>
          <p:cNvSpPr>
            <a:spLocks noGrp="1" noChangeArrowheads="1"/>
          </p:cNvSpPr>
          <p:nvPr>
            <p:ph type="sldNum" sz="quarter" idx="5"/>
          </p:nvPr>
        </p:nvSpPr>
        <p:spPr bwMode="auto">
          <a:xfrm>
            <a:off x="3972257" y="8832195"/>
            <a:ext cx="3038144" cy="464205"/>
          </a:xfrm>
          <a:prstGeom prst="rect">
            <a:avLst/>
          </a:prstGeom>
          <a:noFill/>
          <a:ln w="12700">
            <a:noFill/>
            <a:miter lim="800000"/>
            <a:headEnd type="none" w="sm" len="sm"/>
            <a:tailEnd type="none" w="sm" len="sm"/>
          </a:ln>
          <a:effectLst/>
        </p:spPr>
        <p:txBody>
          <a:bodyPr vert="horz" wrap="square" lIns="94160" tIns="47080" rIns="94160" bIns="47080" numCol="1" anchor="b" anchorCtr="0" compatLnSpc="1">
            <a:prstTxWarp prst="textNoShape">
              <a:avLst/>
            </a:prstTxWarp>
          </a:bodyPr>
          <a:lstStyle>
            <a:lvl1pPr algn="r" defTabSz="941068" eaLnBrk="0" hangingPunct="0">
              <a:defRPr sz="1300"/>
            </a:lvl1pPr>
          </a:lstStyle>
          <a:p>
            <a:pPr>
              <a:defRPr/>
            </a:pPr>
            <a:fld id="{3A3482DF-ECDF-4774-B88F-C8C5C39AFE4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725ECC5C-9EF8-4296-B4E4-6A6D4BD41092}"/>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065549B-99C8-4207-9122-C0304789441C}" type="slidenum">
              <a:rPr lang="en-US" altLang="en-US" sz="1300">
                <a:latin typeface="Arial" panose="020B0604020202020204" pitchFamily="34" charset="0"/>
              </a:rPr>
              <a:pPr>
                <a:spcBef>
                  <a:spcPct val="0"/>
                </a:spcBef>
              </a:pPr>
              <a:t>1</a:t>
            </a:fld>
            <a:endParaRPr lang="en-US" altLang="en-US" sz="1300">
              <a:latin typeface="Arial" panose="020B0604020202020204" pitchFamily="34" charset="0"/>
            </a:endParaRPr>
          </a:p>
        </p:txBody>
      </p:sp>
      <p:sp>
        <p:nvSpPr>
          <p:cNvPr id="11267" name="Rectangle 2">
            <a:extLst>
              <a:ext uri="{FF2B5EF4-FFF2-40B4-BE49-F238E27FC236}">
                <a16:creationId xmlns:a16="http://schemas.microsoft.com/office/drawing/2014/main" id="{F3985927-B8FE-4544-9999-F73A67FCA78A}"/>
              </a:ext>
            </a:extLst>
          </p:cNvPr>
          <p:cNvSpPr>
            <a:spLocks noGrp="1" noRot="1" noChangeAspect="1" noChangeArrowheads="1" noTextEdit="1"/>
          </p:cNvSpPr>
          <p:nvPr>
            <p:ph type="sldImg"/>
          </p:nvPr>
        </p:nvSpPr>
        <p:spPr>
          <a:xfrm>
            <a:off x="1181100" y="696913"/>
            <a:ext cx="4649788" cy="3489325"/>
          </a:xfrm>
          <a:ln/>
        </p:spPr>
      </p:sp>
      <p:sp>
        <p:nvSpPr>
          <p:cNvPr id="11268" name="Rectangle 3">
            <a:extLst>
              <a:ext uri="{FF2B5EF4-FFF2-40B4-BE49-F238E27FC236}">
                <a16:creationId xmlns:a16="http://schemas.microsoft.com/office/drawing/2014/main" id="{054DC723-65C9-4DAC-A95F-3657A78CF568}"/>
              </a:ext>
            </a:extLst>
          </p:cNvPr>
          <p:cNvSpPr>
            <a:spLocks noGrp="1" noChangeArrowheads="1"/>
          </p:cNvSpPr>
          <p:nvPr>
            <p:ph type="body" idx="1"/>
          </p:nvPr>
        </p:nvSpPr>
        <p:spPr>
          <a:xfrm>
            <a:off x="1166879" y="4416098"/>
            <a:ext cx="4676643"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35B6CA40-85F9-44D8-A456-EFE1F3F743A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6A0930-F953-40FD-AD49-6B868AEB5C83}" type="slidenum">
              <a:rPr lang="en-US" altLang="en-US" sz="1300">
                <a:latin typeface="Arial" panose="020B0604020202020204" pitchFamily="34" charset="0"/>
              </a:rPr>
              <a:pPr>
                <a:spcBef>
                  <a:spcPct val="0"/>
                </a:spcBef>
              </a:pPr>
              <a:t>10</a:t>
            </a:fld>
            <a:endParaRPr lang="en-US" altLang="en-US" sz="1300">
              <a:latin typeface="Arial" panose="020B0604020202020204" pitchFamily="34" charset="0"/>
            </a:endParaRPr>
          </a:p>
        </p:txBody>
      </p:sp>
      <p:sp>
        <p:nvSpPr>
          <p:cNvPr id="31747" name="Rectangle 2">
            <a:extLst>
              <a:ext uri="{FF2B5EF4-FFF2-40B4-BE49-F238E27FC236}">
                <a16:creationId xmlns:a16="http://schemas.microsoft.com/office/drawing/2014/main" id="{8280AF78-6B99-414A-AF92-1CE362F2407D}"/>
              </a:ext>
            </a:extLst>
          </p:cNvPr>
          <p:cNvSpPr>
            <a:spLocks noGrp="1" noRot="1" noChangeAspect="1" noChangeArrowheads="1" noTextEdit="1"/>
          </p:cNvSpPr>
          <p:nvPr>
            <p:ph type="sldImg"/>
          </p:nvPr>
        </p:nvSpPr>
        <p:spPr>
          <a:xfrm>
            <a:off x="1181100" y="696913"/>
            <a:ext cx="4649788" cy="3489325"/>
          </a:xfrm>
          <a:ln/>
        </p:spPr>
      </p:sp>
      <p:sp>
        <p:nvSpPr>
          <p:cNvPr id="31748" name="Rectangle 3">
            <a:extLst>
              <a:ext uri="{FF2B5EF4-FFF2-40B4-BE49-F238E27FC236}">
                <a16:creationId xmlns:a16="http://schemas.microsoft.com/office/drawing/2014/main" id="{3456C5E4-976A-4D51-9066-0BAD8E546EC3}"/>
              </a:ext>
            </a:extLst>
          </p:cNvPr>
          <p:cNvSpPr>
            <a:spLocks noGrp="1" noChangeArrowheads="1"/>
          </p:cNvSpPr>
          <p:nvPr>
            <p:ph type="body" idx="1"/>
          </p:nvPr>
        </p:nvSpPr>
        <p:spPr>
          <a:xfrm>
            <a:off x="1166879" y="4416098"/>
            <a:ext cx="4676643"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To understand how lithium ion batteries are rated, we first have to understand the difference between energy and power.  </a:t>
            </a:r>
          </a:p>
          <a:p>
            <a:endParaRPr lang="en-US" altLang="en-US"/>
          </a:p>
          <a:p>
            <a:r>
              <a:rPr lang="en-US" altLang="en-US"/>
              <a:t>Further, to understand the ratings for lithium ion batteries in comparison to other stationary power battery types, we will borrow from the formulas on our “Power wheel”, namely Ohms Law as it applies to linear circuits.  Though battery discharge curves are not actually linear, the relationship between voltage and current is a fairly well approximated using Ohm’s Law for a given period of time.</a:t>
            </a:r>
          </a:p>
          <a:p>
            <a:endParaRPr lang="en-US" altLang="en-US"/>
          </a:p>
          <a:p>
            <a:r>
              <a:rPr lang="en-US" altLang="en-US"/>
              <a:t>Reference:  Power wheel image from: http://www.sengpielaudio.com/calculator-ohm.htm.</a:t>
            </a:r>
          </a:p>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ACE49F13-9BA0-4018-8CFF-583336E376DD}"/>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C62E62D-F1BA-4990-ABEF-A1FE08C00DC3}" type="slidenum">
              <a:rPr lang="en-US" altLang="en-US" sz="1300">
                <a:latin typeface="Arial" panose="020B0604020202020204" pitchFamily="34" charset="0"/>
              </a:rPr>
              <a:pPr>
                <a:spcBef>
                  <a:spcPct val="0"/>
                </a:spcBef>
              </a:pPr>
              <a:t>11</a:t>
            </a:fld>
            <a:endParaRPr lang="en-US" altLang="en-US" sz="1300">
              <a:latin typeface="Arial" panose="020B0604020202020204" pitchFamily="34" charset="0"/>
            </a:endParaRPr>
          </a:p>
        </p:txBody>
      </p:sp>
      <p:sp>
        <p:nvSpPr>
          <p:cNvPr id="33795" name="Rectangle 2">
            <a:extLst>
              <a:ext uri="{FF2B5EF4-FFF2-40B4-BE49-F238E27FC236}">
                <a16:creationId xmlns:a16="http://schemas.microsoft.com/office/drawing/2014/main" id="{623750AC-8B5B-4DD8-AE1E-A138A756752D}"/>
              </a:ext>
            </a:extLst>
          </p:cNvPr>
          <p:cNvSpPr>
            <a:spLocks noGrp="1" noRot="1" noChangeAspect="1" noChangeArrowheads="1" noTextEdit="1"/>
          </p:cNvSpPr>
          <p:nvPr>
            <p:ph type="sldImg"/>
          </p:nvPr>
        </p:nvSpPr>
        <p:spPr>
          <a:xfrm>
            <a:off x="1181100" y="696913"/>
            <a:ext cx="4649788" cy="3489325"/>
          </a:xfrm>
          <a:ln/>
        </p:spPr>
      </p:sp>
      <p:sp>
        <p:nvSpPr>
          <p:cNvPr id="19460" name="Rectangle 3">
            <a:extLst>
              <a:ext uri="{FF2B5EF4-FFF2-40B4-BE49-F238E27FC236}">
                <a16:creationId xmlns:a16="http://schemas.microsoft.com/office/drawing/2014/main" id="{67D68B58-5A7B-4538-81A5-360220410C65}"/>
              </a:ext>
            </a:extLst>
          </p:cNvPr>
          <p:cNvSpPr>
            <a:spLocks noGrp="1" noChangeArrowheads="1"/>
          </p:cNvSpPr>
          <p:nvPr>
            <p:ph type="body" idx="1"/>
          </p:nvPr>
        </p:nvSpPr>
        <p:spPr>
          <a:xfrm>
            <a:off x="1166879" y="4416098"/>
            <a:ext cx="4676643" cy="4183995"/>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a:defRPr/>
            </a:pPr>
            <a:r>
              <a:rPr lang="en-US" altLang="en-US" dirty="0"/>
              <a:t>Energy Density is predominantly used to characterize the “capacity” rating for the lithium batteries, whether the application is for a stationary application, or for a UPS application.</a:t>
            </a:r>
          </a:p>
          <a:p>
            <a:pPr>
              <a:defRPr/>
            </a:pPr>
            <a:r>
              <a:rPr lang="en-US" altLang="en-US" dirty="0"/>
              <a:t>This practice factors in the nominal discharge:</a:t>
            </a:r>
          </a:p>
          <a:p>
            <a:pPr>
              <a:defRPr/>
            </a:pPr>
            <a:r>
              <a:rPr lang="en-US" altLang="en-US" dirty="0"/>
              <a:t>			</a:t>
            </a:r>
          </a:p>
          <a:p>
            <a:pPr marL="165261" indent="-165261">
              <a:buFont typeface="Arial" panose="020B0604020202020204" pitchFamily="34" charset="0"/>
              <a:buChar char="•"/>
              <a:defRPr/>
            </a:pPr>
            <a:r>
              <a:rPr lang="en-US" altLang="en-US" b="1" dirty="0"/>
              <a:t>Voltage, </a:t>
            </a:r>
          </a:p>
          <a:p>
            <a:pPr marL="165261" indent="-165261">
              <a:buFont typeface="Arial" panose="020B0604020202020204" pitchFamily="34" charset="0"/>
              <a:buChar char="•"/>
              <a:defRPr/>
            </a:pPr>
            <a:r>
              <a:rPr lang="en-US" altLang="en-US" b="1" dirty="0"/>
              <a:t>Time,</a:t>
            </a:r>
          </a:p>
          <a:p>
            <a:pPr marL="165261" indent="-165261">
              <a:buFont typeface="Arial" panose="020B0604020202020204" pitchFamily="34" charset="0"/>
              <a:buChar char="•"/>
              <a:defRPr/>
            </a:pPr>
            <a:r>
              <a:rPr lang="en-US" altLang="en-US" b="1" dirty="0"/>
              <a:t>Current</a:t>
            </a:r>
            <a:r>
              <a:rPr lang="en-US" altLang="en-US" dirty="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165DF85C-AD28-4166-A37B-41E02852A4C3}"/>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31E482A3-A316-4304-AF36-60C83D630BA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p>
        </p:txBody>
      </p:sp>
      <p:sp>
        <p:nvSpPr>
          <p:cNvPr id="35844" name="Slide Number Placeholder 3">
            <a:extLst>
              <a:ext uri="{FF2B5EF4-FFF2-40B4-BE49-F238E27FC236}">
                <a16:creationId xmlns:a16="http://schemas.microsoft.com/office/drawing/2014/main" id="{57EF12E0-498A-44E2-820D-318C71E1F85D}"/>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0299B9B5-8C66-4FA6-B947-86C0A4E307B5}" type="slidenum">
              <a:rPr lang="en-US" altLang="en-US" sz="1300"/>
              <a:pPr/>
              <a:t>12</a:t>
            </a:fld>
            <a:endParaRPr lang="en-US" alt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869BF4E5-336A-4B13-ABEC-FED685C16930}"/>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013D3758-653F-4D8F-B0B0-45294496684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p>
        </p:txBody>
      </p:sp>
      <p:sp>
        <p:nvSpPr>
          <p:cNvPr id="37892" name="Slide Number Placeholder 3">
            <a:extLst>
              <a:ext uri="{FF2B5EF4-FFF2-40B4-BE49-F238E27FC236}">
                <a16:creationId xmlns:a16="http://schemas.microsoft.com/office/drawing/2014/main" id="{1E57EA40-DE2B-4C8F-889F-BB214D55BEE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4F146838-E7D2-4F90-A8D1-CF1096181762}" type="slidenum">
              <a:rPr lang="en-US" altLang="en-US" sz="1300"/>
              <a:pPr/>
              <a:t>13</a:t>
            </a:fld>
            <a:endParaRPr lang="en-US" alt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compare the pricing of these different systems, I thought it might be helpful to put into perspective the heaviest weighted material pricing in the different batteries we are going to discuss today.  Wallstreet Journal is reporting that the LME is reported to be rolling out an “exchange traded contract” for lithium in 2019.</a:t>
            </a:r>
          </a:p>
          <a:p>
            <a:endParaRPr lang="en-US" dirty="0"/>
          </a:p>
          <a:p>
            <a:r>
              <a:rPr lang="en-US" dirty="0"/>
              <a:t>Reference:  LME 2/17/2019 for lead and cobalt pricing. Lithium trending courtesy of Wallstreet Journal Nov. 27</a:t>
            </a:r>
            <a:r>
              <a:rPr lang="en-US" baseline="30000" dirty="0"/>
              <a:t>th</a:t>
            </a:r>
            <a:r>
              <a:rPr lang="en-US" dirty="0"/>
              <a:t>, 2018, “Lithium Boom Raises Question:  What is Its Price?”   Lithium metals pricing based on article s1.q4cdn.com/337451660/files/</a:t>
            </a:r>
            <a:r>
              <a:rPr lang="en-US" dirty="0" err="1"/>
              <a:t>doc_articles</a:t>
            </a:r>
            <a:r>
              <a:rPr lang="en-US" dirty="0"/>
              <a:t>/2016/161214-Benchmark Minerals Intelligence and </a:t>
            </a:r>
            <a:r>
              <a:rPr lang="en-US" dirty="0" err="1"/>
              <a:t>Fastmarkets</a:t>
            </a:r>
            <a:r>
              <a:rPr lang="en-US" dirty="0"/>
              <a:t>-approved-for-distribution “Lithium-ion Supply Chain.pdf”.  </a:t>
            </a:r>
          </a:p>
          <a:p>
            <a:r>
              <a:rPr lang="en-US" dirty="0"/>
              <a:t>Nickel pricing is dominated by the stainless steel industry of which China is currently the largest user.  Cobalt Oxide pricing is dominated by the Chinese EV market.  46% of the world market for lithium goes to EV market.  Today, Australia, Chile, Argentina, China, Zimbabwe  are the world’s largest producers…the USA is the 8</a:t>
            </a:r>
            <a:r>
              <a:rPr lang="en-US" baseline="30000" dirty="0"/>
              <a:t>th</a:t>
            </a:r>
            <a:r>
              <a:rPr lang="en-US" dirty="0"/>
              <a:t> largest producer.</a:t>
            </a:r>
          </a:p>
        </p:txBody>
      </p:sp>
      <p:sp>
        <p:nvSpPr>
          <p:cNvPr id="4" name="Slide Number Placeholder 3"/>
          <p:cNvSpPr>
            <a:spLocks noGrp="1"/>
          </p:cNvSpPr>
          <p:nvPr>
            <p:ph type="sldNum" sz="quarter" idx="5"/>
          </p:nvPr>
        </p:nvSpPr>
        <p:spPr/>
        <p:txBody>
          <a:bodyPr/>
          <a:lstStyle/>
          <a:p>
            <a:pPr>
              <a:defRPr/>
            </a:pPr>
            <a:fld id="{3A3482DF-ECDF-4774-B88F-C8C5C39AFE4F}" type="slidenum">
              <a:rPr lang="en-US" altLang="en-US" smtClean="0"/>
              <a:pPr>
                <a:defRPr/>
              </a:pPr>
              <a:t>14</a:t>
            </a:fld>
            <a:endParaRPr lang="en-US" altLang="en-US"/>
          </a:p>
        </p:txBody>
      </p:sp>
    </p:spTree>
    <p:extLst>
      <p:ext uri="{BB962C8B-B14F-4D97-AF65-F5344CB8AC3E}">
        <p14:creationId xmlns:p14="http://schemas.microsoft.com/office/powerpoint/2010/main" val="1922075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Pricing established here is based on batteries that are commonly quoted for this type of application.    Note that no accessories are included in these figures, strictly batteries and standard non-seismic racking, except for the Lithium </a:t>
            </a:r>
            <a:r>
              <a:rPr lang="en-US" dirty="0" err="1"/>
              <a:t>Titanate</a:t>
            </a:r>
            <a:r>
              <a:rPr lang="en-US" dirty="0"/>
              <a:t> which is in cabinets.</a:t>
            </a:r>
          </a:p>
        </p:txBody>
      </p:sp>
      <p:sp>
        <p:nvSpPr>
          <p:cNvPr id="4" name="Slide Number Placeholder 3"/>
          <p:cNvSpPr>
            <a:spLocks noGrp="1"/>
          </p:cNvSpPr>
          <p:nvPr>
            <p:ph type="sldNum" sz="quarter" idx="5"/>
          </p:nvPr>
        </p:nvSpPr>
        <p:spPr/>
        <p:txBody>
          <a:bodyPr/>
          <a:lstStyle/>
          <a:p>
            <a:pPr>
              <a:defRPr/>
            </a:pPr>
            <a:fld id="{3A3482DF-ECDF-4774-B88F-C8C5C39AFE4F}" type="slidenum">
              <a:rPr lang="en-US" altLang="en-US" smtClean="0"/>
              <a:pPr>
                <a:defRPr/>
              </a:pPr>
              <a:t>15</a:t>
            </a:fld>
            <a:endParaRPr lang="en-US" altLang="en-US"/>
          </a:p>
        </p:txBody>
      </p:sp>
    </p:spTree>
    <p:extLst>
      <p:ext uri="{BB962C8B-B14F-4D97-AF65-F5344CB8AC3E}">
        <p14:creationId xmlns:p14="http://schemas.microsoft.com/office/powerpoint/2010/main" val="1392711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D65030C-2E5F-4400-AF23-64CF3F09C887}"/>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10D77F89-DBF5-429C-9E16-AF5B90F0CCE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dirty="0"/>
          </a:p>
        </p:txBody>
      </p:sp>
      <p:sp>
        <p:nvSpPr>
          <p:cNvPr id="39940" name="Slide Number Placeholder 3">
            <a:extLst>
              <a:ext uri="{FF2B5EF4-FFF2-40B4-BE49-F238E27FC236}">
                <a16:creationId xmlns:a16="http://schemas.microsoft.com/office/drawing/2014/main" id="{4712BFE3-DE42-47CF-8DD6-51EB7AB2AD8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0DF86D1F-785B-448C-8E88-1EC625C820EB}" type="slidenum">
              <a:rPr lang="en-US" altLang="en-US" sz="1300"/>
              <a:pPr/>
              <a:t>16</a:t>
            </a:fld>
            <a:endParaRPr lang="en-US" alt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pricing is based on the following:</a:t>
            </a:r>
          </a:p>
          <a:p>
            <a:endParaRPr lang="en-US" dirty="0"/>
          </a:p>
          <a:p>
            <a:r>
              <a:rPr lang="en-US" dirty="0"/>
              <a:t>No end of life aging factor</a:t>
            </a:r>
          </a:p>
          <a:p>
            <a:r>
              <a:rPr lang="en-US" dirty="0"/>
              <a:t>No temperature derating</a:t>
            </a:r>
          </a:p>
          <a:p>
            <a:r>
              <a:rPr lang="en-US" dirty="0"/>
              <a:t>No DC landing/Distribution</a:t>
            </a:r>
          </a:p>
          <a:p>
            <a:r>
              <a:rPr lang="en-US" dirty="0"/>
              <a:t>No design margin</a:t>
            </a:r>
          </a:p>
          <a:p>
            <a:r>
              <a:rPr lang="en-US" dirty="0"/>
              <a:t>No seismic adder for bracing.</a:t>
            </a:r>
          </a:p>
        </p:txBody>
      </p:sp>
      <p:sp>
        <p:nvSpPr>
          <p:cNvPr id="4" name="Slide Number Placeholder 3"/>
          <p:cNvSpPr>
            <a:spLocks noGrp="1"/>
          </p:cNvSpPr>
          <p:nvPr>
            <p:ph type="sldNum" sz="quarter" idx="5"/>
          </p:nvPr>
        </p:nvSpPr>
        <p:spPr/>
        <p:txBody>
          <a:bodyPr/>
          <a:lstStyle/>
          <a:p>
            <a:pPr>
              <a:defRPr/>
            </a:pPr>
            <a:fld id="{3A3482DF-ECDF-4774-B88F-C8C5C39AFE4F}" type="slidenum">
              <a:rPr lang="en-US" altLang="en-US" smtClean="0"/>
              <a:pPr>
                <a:defRPr/>
              </a:pPr>
              <a:t>17</a:t>
            </a:fld>
            <a:endParaRPr lang="en-US" altLang="en-US"/>
          </a:p>
        </p:txBody>
      </p:sp>
    </p:spTree>
    <p:extLst>
      <p:ext uri="{BB962C8B-B14F-4D97-AF65-F5344CB8AC3E}">
        <p14:creationId xmlns:p14="http://schemas.microsoft.com/office/powerpoint/2010/main" val="1248980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EE41EE95-F87A-4C82-A180-107401C71466}"/>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7AE24757-6E28-4EAF-933A-D1A1827112A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a:t>Typical Data Center UPS loads are constant power for the duration of the discharge as the load profile on this slide suggests.  The (2) graphs below show the red line for current, and the blue line for voltage from time = 0 on the x-axis to time = 5 minutes, or 15 minutes.  Note that there is no Coup de </a:t>
            </a:r>
            <a:r>
              <a:rPr lang="en-US" altLang="en-US" dirty="0" err="1"/>
              <a:t>Fouet</a:t>
            </a:r>
            <a:r>
              <a:rPr lang="en-US" altLang="en-US" dirty="0"/>
              <a:t> as the load starts.  </a:t>
            </a:r>
          </a:p>
          <a:p>
            <a:endParaRPr lang="en-US" altLang="en-US" dirty="0"/>
          </a:p>
          <a:p>
            <a:r>
              <a:rPr lang="en-US" altLang="en-US" dirty="0"/>
              <a:t>We ran a couple of examples of lithium ion technologies to compare pricing footprint, floor loading and pricing. So we chose 5 minutes and 15 minutes for comparison sake.</a:t>
            </a:r>
          </a:p>
        </p:txBody>
      </p:sp>
      <p:sp>
        <p:nvSpPr>
          <p:cNvPr id="41988" name="Slide Number Placeholder 3">
            <a:extLst>
              <a:ext uri="{FF2B5EF4-FFF2-40B4-BE49-F238E27FC236}">
                <a16:creationId xmlns:a16="http://schemas.microsoft.com/office/drawing/2014/main" id="{E4B61F4D-2537-4878-B39D-57A8976ADDE1}"/>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B9D30C0D-9768-48A5-A932-C87DB77A95DC}" type="slidenum">
              <a:rPr lang="en-US" altLang="en-US" sz="1300"/>
              <a:pPr/>
              <a:t>18</a:t>
            </a:fld>
            <a:endParaRPr lang="en-US" altLang="en-US"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6A6FAFA4-AB19-496C-AC28-A6767329FC2B}"/>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B96569E8-5231-4536-AB7E-9C8BCFEA504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p>
        </p:txBody>
      </p:sp>
      <p:sp>
        <p:nvSpPr>
          <p:cNvPr id="44036" name="Slide Number Placeholder 3">
            <a:extLst>
              <a:ext uri="{FF2B5EF4-FFF2-40B4-BE49-F238E27FC236}">
                <a16:creationId xmlns:a16="http://schemas.microsoft.com/office/drawing/2014/main" id="{3E0F9C87-C5A6-4730-BD3A-8CD929AE4C7A}"/>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ACA65D53-F1A4-493C-88D3-1F656525B91A}" type="slidenum">
              <a:rPr lang="en-US" altLang="en-US" sz="1300"/>
              <a:pPr/>
              <a:t>19</a:t>
            </a:fld>
            <a:endParaRPr lang="en-US" altLang="en-US" sz="1300"/>
          </a:p>
        </p:txBody>
      </p:sp>
    </p:spTree>
    <p:extLst>
      <p:ext uri="{BB962C8B-B14F-4D97-AF65-F5344CB8AC3E}">
        <p14:creationId xmlns:p14="http://schemas.microsoft.com/office/powerpoint/2010/main" val="2795850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65D28BDD-80EC-4D24-A6C5-E9C6BA624A9F}"/>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ADA368F-AA00-44AB-A471-95BC2E0A96C2}" type="slidenum">
              <a:rPr lang="en-US" altLang="en-US" sz="1300">
                <a:latin typeface="Arial" panose="020B0604020202020204" pitchFamily="34" charset="0"/>
              </a:rPr>
              <a:pPr>
                <a:spcBef>
                  <a:spcPct val="0"/>
                </a:spcBef>
              </a:pPr>
              <a:t>2</a:t>
            </a:fld>
            <a:endParaRPr lang="en-US" altLang="en-US" sz="1300">
              <a:latin typeface="Arial" panose="020B0604020202020204" pitchFamily="34" charset="0"/>
            </a:endParaRPr>
          </a:p>
        </p:txBody>
      </p:sp>
      <p:sp>
        <p:nvSpPr>
          <p:cNvPr id="17411" name="Rectangle 2">
            <a:extLst>
              <a:ext uri="{FF2B5EF4-FFF2-40B4-BE49-F238E27FC236}">
                <a16:creationId xmlns:a16="http://schemas.microsoft.com/office/drawing/2014/main" id="{AE37B404-FA94-4DAA-820B-1F98DBBF57E7}"/>
              </a:ext>
            </a:extLst>
          </p:cNvPr>
          <p:cNvSpPr>
            <a:spLocks noGrp="1" noRot="1" noChangeAspect="1" noChangeArrowheads="1" noTextEdit="1"/>
          </p:cNvSpPr>
          <p:nvPr>
            <p:ph type="sldImg"/>
          </p:nvPr>
        </p:nvSpPr>
        <p:spPr>
          <a:xfrm>
            <a:off x="1181100" y="696913"/>
            <a:ext cx="4649788" cy="3489325"/>
          </a:xfrm>
          <a:ln/>
        </p:spPr>
      </p:sp>
      <p:sp>
        <p:nvSpPr>
          <p:cNvPr id="21508" name="Rectangle 3">
            <a:extLst>
              <a:ext uri="{FF2B5EF4-FFF2-40B4-BE49-F238E27FC236}">
                <a16:creationId xmlns:a16="http://schemas.microsoft.com/office/drawing/2014/main" id="{89E80607-2355-4F4F-B1CE-EE5C225EEB56}"/>
              </a:ext>
            </a:extLst>
          </p:cNvPr>
          <p:cNvSpPr>
            <a:spLocks noGrp="1" noChangeArrowheads="1"/>
          </p:cNvSpPr>
          <p:nvPr>
            <p:ph type="body" idx="1"/>
          </p:nvPr>
        </p:nvSpPr>
        <p:spPr>
          <a:xfrm>
            <a:off x="1166879" y="4416098"/>
            <a:ext cx="4676643" cy="4183995"/>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a:defRPr/>
            </a:pPr>
            <a:r>
              <a:rPr lang="en-US" altLang="en-US" dirty="0"/>
              <a:t>These are the applications we will discuss in detail today.   Primarily because these are the types of systems prevalent in new construction for Data Centers, Manufacturing Operations, Institutional Buildings and Process Control.  What these applications have in common:</a:t>
            </a:r>
          </a:p>
          <a:p>
            <a:pPr>
              <a:defRPr/>
            </a:pPr>
            <a:endParaRPr lang="en-US" altLang="en-US" dirty="0"/>
          </a:p>
          <a:p>
            <a:pPr marL="220348" indent="-220348">
              <a:buFontTx/>
              <a:buAutoNum type="arabicPeriod"/>
              <a:defRPr/>
            </a:pPr>
            <a:r>
              <a:rPr lang="en-US" altLang="en-US" dirty="0"/>
              <a:t>They all use primarily taper current charging systems,</a:t>
            </a:r>
          </a:p>
          <a:p>
            <a:pPr marL="220348" indent="-220348">
              <a:buFontTx/>
              <a:buAutoNum type="arabicPeriod"/>
              <a:defRPr/>
            </a:pPr>
            <a:r>
              <a:rPr lang="en-US" altLang="en-US" dirty="0"/>
              <a:t>They are all emergency standby applications,</a:t>
            </a:r>
          </a:p>
          <a:p>
            <a:pPr marL="220348" indent="-220348">
              <a:buFontTx/>
              <a:buAutoNum type="arabicPeriod"/>
              <a:defRPr/>
            </a:pPr>
            <a:r>
              <a:rPr lang="en-US" altLang="en-US" dirty="0"/>
              <a:t>They all are primarily float charging applications,</a:t>
            </a:r>
          </a:p>
          <a:p>
            <a:pPr marL="220348" indent="-220348">
              <a:buFontTx/>
              <a:buAutoNum type="arabicPeriod"/>
              <a:defRPr/>
            </a:pPr>
            <a:r>
              <a:rPr lang="en-US" altLang="en-US" dirty="0"/>
              <a:t>These systems are rarely cycled to a significant depth of discharge.</a:t>
            </a:r>
          </a:p>
          <a:p>
            <a:pPr marL="220348" indent="-220348">
              <a:buFontTx/>
              <a:buAutoNum type="arabicPeriod"/>
              <a:defRPr/>
            </a:pPr>
            <a:endParaRPr lang="en-US" altLang="en-US" dirty="0"/>
          </a:p>
          <a:p>
            <a:pPr>
              <a:defRPr/>
            </a:pPr>
            <a:r>
              <a:rPr lang="en-US" altLang="en-US" dirty="0"/>
              <a:t>If I am using unfamiliar terminology, don’t hesitate to speak up.</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6A6FAFA4-AB19-496C-AC28-A6767329FC2B}"/>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B96569E8-5231-4536-AB7E-9C8BCFEA504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a:t>-</a:t>
            </a:r>
          </a:p>
        </p:txBody>
      </p:sp>
      <p:sp>
        <p:nvSpPr>
          <p:cNvPr id="44036" name="Slide Number Placeholder 3">
            <a:extLst>
              <a:ext uri="{FF2B5EF4-FFF2-40B4-BE49-F238E27FC236}">
                <a16:creationId xmlns:a16="http://schemas.microsoft.com/office/drawing/2014/main" id="{3E0F9C87-C5A6-4730-BD3A-8CD929AE4C7A}"/>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ACA65D53-F1A4-493C-88D3-1F656525B91A}" type="slidenum">
              <a:rPr lang="en-US" altLang="en-US" sz="1300"/>
              <a:pPr/>
              <a:t>20</a:t>
            </a:fld>
            <a:endParaRPr lang="en-US" altLang="en-US" sz="1300"/>
          </a:p>
        </p:txBody>
      </p:sp>
    </p:spTree>
    <p:extLst>
      <p:ext uri="{BB962C8B-B14F-4D97-AF65-F5344CB8AC3E}">
        <p14:creationId xmlns:p14="http://schemas.microsoft.com/office/powerpoint/2010/main" val="2032054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6A6FAFA4-AB19-496C-AC28-A6767329FC2B}"/>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B96569E8-5231-4536-AB7E-9C8BCFEA504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a:t>We won’t talk at all about the lithium cobalt oxide or LCO that is really high power density used for cell phones, cameras, and laptops.</a:t>
            </a:r>
          </a:p>
          <a:p>
            <a:r>
              <a:rPr lang="en-US" altLang="en-US" dirty="0"/>
              <a:t>In fact the three most prevalent chemistries we will discuss have to do with the LTO, LFP, NMC and NCA.  All of these chemistries use lithium in an organic solvent typical of LiPF6.  </a:t>
            </a:r>
          </a:p>
          <a:p>
            <a:endParaRPr lang="en-US" altLang="en-US" dirty="0"/>
          </a:p>
          <a:p>
            <a:r>
              <a:rPr lang="en-US" altLang="en-US" dirty="0"/>
              <a:t>There are some differences in performance that do appear to be related to the cell configuration as we will see on the next slides</a:t>
            </a:r>
          </a:p>
        </p:txBody>
      </p:sp>
      <p:sp>
        <p:nvSpPr>
          <p:cNvPr id="44036" name="Slide Number Placeholder 3">
            <a:extLst>
              <a:ext uri="{FF2B5EF4-FFF2-40B4-BE49-F238E27FC236}">
                <a16:creationId xmlns:a16="http://schemas.microsoft.com/office/drawing/2014/main" id="{3E0F9C87-C5A6-4730-BD3A-8CD929AE4C7A}"/>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ACA65D53-F1A4-493C-88D3-1F656525B91A}" type="slidenum">
              <a:rPr lang="en-US" altLang="en-US" sz="1300"/>
              <a:pPr/>
              <a:t>21</a:t>
            </a:fld>
            <a:endParaRPr lang="en-US" altLang="en-US" sz="13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3A450050-0C0C-4DE8-A209-C34067C5DD64}"/>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5BFBE9E6-F633-4DAB-B01D-B7559CB4153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a:t>Figure 1 and 2; Reference </a:t>
            </a:r>
            <a:r>
              <a:rPr lang="en-US" altLang="en-US" i="1" dirty="0"/>
              <a:t>“Recovery of </a:t>
            </a:r>
            <a:r>
              <a:rPr lang="en-US" altLang="en-US" i="1" dirty="0" err="1"/>
              <a:t>Electrodic</a:t>
            </a:r>
            <a:r>
              <a:rPr lang="en-US" altLang="en-US" i="1" dirty="0"/>
              <a:t> Powder from Spent Lithium Ion Batteries (LIBs)”</a:t>
            </a:r>
            <a:r>
              <a:rPr lang="en-US" altLang="en-US" dirty="0"/>
              <a:t>, authors: S.M. Shin, G.J. Jung, Woo-</a:t>
            </a:r>
            <a:r>
              <a:rPr lang="en-US" altLang="en-US" dirty="0" err="1"/>
              <a:t>Jin</a:t>
            </a:r>
            <a:r>
              <a:rPr lang="en-US" altLang="en-US" dirty="0"/>
              <a:t> Lee, C.Y. Kang, J. P. </a:t>
            </a:r>
            <a:r>
              <a:rPr lang="en-US" altLang="en-US" dirty="0" err="1"/>
              <a:t>Wangg</a:t>
            </a:r>
            <a:r>
              <a:rPr lang="en-US" altLang="en-US" dirty="0"/>
              <a:t> ARCHIVES OF METALLURGY AND MATERIALS Volume 60 2015 Issue 2 DOI: 10.1515/amm-2015-0086</a:t>
            </a:r>
            <a:br>
              <a:rPr lang="en-US" altLang="en-US" dirty="0"/>
            </a:br>
            <a:r>
              <a:rPr lang="en-US" altLang="en-US" dirty="0"/>
              <a:t>Figure 3, courtesy of </a:t>
            </a:r>
            <a:r>
              <a:rPr lang="en-US" altLang="en-US" dirty="0" err="1"/>
              <a:t>Saft</a:t>
            </a:r>
            <a:endParaRPr lang="en-US" altLang="en-US" dirty="0"/>
          </a:p>
          <a:p>
            <a:endParaRPr lang="en-US" altLang="en-US" dirty="0"/>
          </a:p>
          <a:p>
            <a:r>
              <a:rPr lang="en-US" altLang="en-US" dirty="0"/>
              <a:t>Lithium dissolved in organic solvent is the electrolyte for most LION batteries.  Additional reference for cylindrical cell photos: </a:t>
            </a:r>
            <a:r>
              <a:rPr lang="en-US" altLang="en-US" dirty="0">
                <a:latin typeface="Arial" panose="020B0604020202020204" pitchFamily="34" charset="0"/>
                <a:cs typeface="Arial" panose="020B0604020202020204" pitchFamily="34" charset="0"/>
              </a:rPr>
              <a:t>Table 1. from Measured flash points auto-ignition temperatures, and heats of combustion of some typical lithium-ion cell organic electrolyte components. Reference:  </a:t>
            </a:r>
            <a:r>
              <a:rPr lang="en-US" altLang="en-US" b="1" dirty="0">
                <a:latin typeface="Arial" panose="020B0604020202020204" pitchFamily="34" charset="0"/>
                <a:cs typeface="Arial" panose="020B0604020202020204" pitchFamily="34" charset="0"/>
              </a:rPr>
              <a:t>Lithium-Ion Batteries Hazard and Use Assessment </a:t>
            </a:r>
            <a:r>
              <a:rPr lang="en-US" altLang="en-US" b="1" i="1" dirty="0">
                <a:latin typeface="Arial" panose="020B0604020202020204" pitchFamily="34" charset="0"/>
                <a:cs typeface="Arial" panose="020B0604020202020204" pitchFamily="34" charset="0"/>
              </a:rPr>
              <a:t>Final Report</a:t>
            </a:r>
          </a:p>
          <a:p>
            <a:r>
              <a:rPr lang="en-US" altLang="en-US" dirty="0">
                <a:latin typeface="Arial" panose="020B0604020202020204" pitchFamily="34" charset="0"/>
                <a:cs typeface="Arial" panose="020B0604020202020204" pitchFamily="34" charset="0"/>
              </a:rPr>
              <a:t>Prepared by: Celina </a:t>
            </a:r>
            <a:r>
              <a:rPr lang="en-US" altLang="en-US" dirty="0" err="1">
                <a:latin typeface="Arial" panose="020B0604020202020204" pitchFamily="34" charset="0"/>
                <a:cs typeface="Arial" panose="020B0604020202020204" pitchFamily="34" charset="0"/>
              </a:rPr>
              <a:t>Mikolajczak</a:t>
            </a:r>
            <a:r>
              <a:rPr lang="en-US" altLang="en-US" dirty="0">
                <a:latin typeface="Arial" panose="020B0604020202020204" pitchFamily="34" charset="0"/>
                <a:cs typeface="Arial" panose="020B0604020202020204" pitchFamily="34" charset="0"/>
              </a:rPr>
              <a:t>, PE, Michael Kahn, PhD, Kevin White, PhD, Richard Thomas Long, PE</a:t>
            </a:r>
          </a:p>
          <a:p>
            <a:r>
              <a:rPr lang="fr-FR" altLang="en-US" i="1" dirty="0" err="1">
                <a:latin typeface="Arial" panose="020B0604020202020204" pitchFamily="34" charset="0"/>
                <a:cs typeface="Arial" panose="020B0604020202020204" pitchFamily="34" charset="0"/>
              </a:rPr>
              <a:t>Exponent</a:t>
            </a:r>
            <a:r>
              <a:rPr lang="fr-FR" altLang="en-US" i="1" dirty="0">
                <a:latin typeface="Arial" panose="020B0604020202020204" pitchFamily="34" charset="0"/>
                <a:cs typeface="Arial" panose="020B0604020202020204" pitchFamily="34" charset="0"/>
              </a:rPr>
              <a:t> Failure </a:t>
            </a:r>
            <a:r>
              <a:rPr lang="fr-FR" altLang="en-US" i="1" dirty="0" err="1">
                <a:latin typeface="Arial" panose="020B0604020202020204" pitchFamily="34" charset="0"/>
                <a:cs typeface="Arial" panose="020B0604020202020204" pitchFamily="34" charset="0"/>
              </a:rPr>
              <a:t>Analysis</a:t>
            </a:r>
            <a:r>
              <a:rPr lang="fr-FR" altLang="en-US" i="1" dirty="0">
                <a:latin typeface="Arial" panose="020B0604020202020204" pitchFamily="34" charset="0"/>
                <a:cs typeface="Arial" panose="020B0604020202020204" pitchFamily="34" charset="0"/>
              </a:rPr>
              <a:t> Associates, Inc.</a:t>
            </a:r>
            <a:endParaRPr lang="en-US" altLang="en-US" dirty="0">
              <a:latin typeface="Arial" panose="020B0604020202020204" pitchFamily="34" charset="0"/>
              <a:cs typeface="Arial" panose="020B0604020202020204" pitchFamily="34" charset="0"/>
            </a:endParaRPr>
          </a:p>
          <a:p>
            <a:endParaRPr lang="en-US" altLang="en-US" dirty="0"/>
          </a:p>
        </p:txBody>
      </p:sp>
      <p:sp>
        <p:nvSpPr>
          <p:cNvPr id="46084" name="Slide Number Placeholder 3">
            <a:extLst>
              <a:ext uri="{FF2B5EF4-FFF2-40B4-BE49-F238E27FC236}">
                <a16:creationId xmlns:a16="http://schemas.microsoft.com/office/drawing/2014/main" id="{CD6B865B-C8A3-49F7-8AAA-C849B314C4AE}"/>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1031FFA6-2985-4E0D-8C8E-F1F7228F9945}" type="slidenum">
              <a:rPr lang="en-US" altLang="en-US" sz="1300"/>
              <a:pPr/>
              <a:t>22</a:t>
            </a:fld>
            <a:endParaRPr lang="en-US" altLang="en-US"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24E41BFB-5156-4ED1-A68F-7FA8344606D5}"/>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05182D96-6802-469E-8C7C-D1100344F0D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Figure 2; Reference </a:t>
            </a:r>
            <a:r>
              <a:rPr lang="en-US" altLang="en-US" i="1"/>
              <a:t>“Recovery of Electrodic Powder from Spent Lithium Ion Batteries (LIBs)”</a:t>
            </a:r>
            <a:r>
              <a:rPr lang="en-US" altLang="en-US"/>
              <a:t>, authors: S.M. Shin, G.J. Jung, Woo-Jin Lee, C.Y. Kang, J. P. Wangg ARCHIVES OF METALLURGY AND MATERIALS Volume 60 2015 Issue 2 DOI: 10.1515/amm-2015-0086</a:t>
            </a:r>
          </a:p>
          <a:p>
            <a:endParaRPr lang="en-US" altLang="en-US"/>
          </a:p>
          <a:p>
            <a:r>
              <a:rPr lang="en-US" altLang="en-US"/>
              <a:t>Lithium dissolved in organic solvent is the electrolyte for most LION batteries.</a:t>
            </a:r>
          </a:p>
          <a:p>
            <a:endParaRPr lang="en-US" altLang="en-US"/>
          </a:p>
          <a:p>
            <a:r>
              <a:rPr lang="en-US" altLang="en-US"/>
              <a:t>Electrode stack photo courtesy of Leclanche’ Energy Storage Solutions.</a:t>
            </a:r>
          </a:p>
        </p:txBody>
      </p:sp>
      <p:sp>
        <p:nvSpPr>
          <p:cNvPr id="48132" name="Slide Number Placeholder 3">
            <a:extLst>
              <a:ext uri="{FF2B5EF4-FFF2-40B4-BE49-F238E27FC236}">
                <a16:creationId xmlns:a16="http://schemas.microsoft.com/office/drawing/2014/main" id="{FDD8833A-856D-43F5-9A93-DC6C5476998C}"/>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323F9B1E-CA17-4A03-A6CF-29246BA58C99}" type="slidenum">
              <a:rPr lang="en-US" altLang="en-US" sz="1300"/>
              <a:pPr/>
              <a:t>23</a:t>
            </a:fld>
            <a:endParaRPr lang="en-US" altLang="en-US"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6339A1AD-5BA8-4691-A23D-4E225CE0FE1E}"/>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355F814-2ACA-414E-98A8-DA9A1B13DD6F}" type="slidenum">
              <a:rPr lang="en-US" altLang="en-US" sz="1300">
                <a:latin typeface="Arial" panose="020B0604020202020204" pitchFamily="34" charset="0"/>
              </a:rPr>
              <a:pPr>
                <a:spcBef>
                  <a:spcPct val="0"/>
                </a:spcBef>
              </a:pPr>
              <a:t>24</a:t>
            </a:fld>
            <a:endParaRPr lang="en-US" altLang="en-US" sz="1300">
              <a:latin typeface="Arial" panose="020B0604020202020204" pitchFamily="34" charset="0"/>
            </a:endParaRPr>
          </a:p>
        </p:txBody>
      </p:sp>
      <p:sp>
        <p:nvSpPr>
          <p:cNvPr id="50179" name="Rectangle 2">
            <a:extLst>
              <a:ext uri="{FF2B5EF4-FFF2-40B4-BE49-F238E27FC236}">
                <a16:creationId xmlns:a16="http://schemas.microsoft.com/office/drawing/2014/main" id="{BDFD7ADF-196B-4F1D-BDB5-7D0BEE82CA60}"/>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04B96EBE-1CA1-4F0A-A77A-6A6BB0659A4B}"/>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sz="1000">
                <a:latin typeface="Arial" panose="020B0604020202020204" pitchFamily="34" charset="0"/>
                <a:cs typeface="Arial" panose="020B0604020202020204" pitchFamily="34" charset="0"/>
              </a:rPr>
              <a:t>Organic solvents and dissolved lithium salts are the composition of the electrolytes used in LION batteries.  I was curious about the flash points of the common electrolytes used by the standby power lithium products.  That is when I came across the table above.  The curious thing, is how low the flash point is for many of these organic solvents. …in particular the Ethyl carbonate, Di-Methyl carbonate and the Ethyl Methyl carbonate……</a:t>
            </a:r>
            <a:r>
              <a:rPr lang="en-US" altLang="en-US" sz="1000" b="1">
                <a:latin typeface="Arial" panose="020B0604020202020204" pitchFamily="34" charset="0"/>
                <a:cs typeface="Arial" panose="020B0604020202020204" pitchFamily="34" charset="0"/>
              </a:rPr>
              <a:t>.near or below typical room temperatures.  Per Wikipedia:  The flash point is the lowest temperature at which a particular organic compound gives of sufficient vapor to ignite in air</a:t>
            </a:r>
          </a:p>
          <a:p>
            <a:endParaRPr lang="en-US" altLang="en-US" sz="1000">
              <a:latin typeface="Arial" panose="020B0604020202020204" pitchFamily="34" charset="0"/>
              <a:cs typeface="Arial" panose="020B0604020202020204" pitchFamily="34" charset="0"/>
            </a:endParaRPr>
          </a:p>
          <a:p>
            <a:r>
              <a:rPr lang="en-US" altLang="en-US" sz="1000">
                <a:latin typeface="Arial" panose="020B0604020202020204" pitchFamily="34" charset="0"/>
                <a:cs typeface="Arial" panose="020B0604020202020204" pitchFamily="34" charset="0"/>
              </a:rPr>
              <a:t>Table 1. from Measured flash points auto-ignition temperatures, and heats of combustion of some typical lithium-ion cell organic electrolyte components. Reference:  </a:t>
            </a:r>
            <a:r>
              <a:rPr lang="en-US" altLang="en-US" sz="1000" b="1">
                <a:latin typeface="Arial" panose="020B0604020202020204" pitchFamily="34" charset="0"/>
                <a:cs typeface="Arial" panose="020B0604020202020204" pitchFamily="34" charset="0"/>
              </a:rPr>
              <a:t>Lithium-Ion Batteries Hazard and Use Assessment </a:t>
            </a:r>
            <a:r>
              <a:rPr lang="en-US" altLang="en-US" sz="1000" b="1" i="1">
                <a:latin typeface="Arial" panose="020B0604020202020204" pitchFamily="34" charset="0"/>
                <a:cs typeface="Arial" panose="020B0604020202020204" pitchFamily="34" charset="0"/>
              </a:rPr>
              <a:t>Final Report</a:t>
            </a:r>
          </a:p>
          <a:p>
            <a:r>
              <a:rPr lang="en-US" altLang="en-US" sz="1000">
                <a:latin typeface="Arial" panose="020B0604020202020204" pitchFamily="34" charset="0"/>
                <a:cs typeface="Arial" panose="020B0604020202020204" pitchFamily="34" charset="0"/>
              </a:rPr>
              <a:t>Prepared by: Celina Mikolajczak, PE, Michael Kahn, PhD, Kevin White, PhD, Richard Thomas Long, PE</a:t>
            </a:r>
          </a:p>
          <a:p>
            <a:r>
              <a:rPr lang="fr-FR" altLang="en-US" sz="1000" i="1">
                <a:latin typeface="Arial" panose="020B0604020202020204" pitchFamily="34" charset="0"/>
                <a:cs typeface="Arial" panose="020B0604020202020204" pitchFamily="34" charset="0"/>
              </a:rPr>
              <a:t>Exponent Failure Analysis Associates, Inc. July 2011</a:t>
            </a:r>
            <a:endParaRPr lang="en-US" altLang="en-US" sz="1000">
              <a:latin typeface="Arial" panose="020B0604020202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A3482DF-ECDF-4774-B88F-C8C5C39AFE4F}" type="slidenum">
              <a:rPr lang="en-US" altLang="en-US" smtClean="0"/>
              <a:pPr>
                <a:defRPr/>
              </a:pPr>
              <a:t>25</a:t>
            </a:fld>
            <a:endParaRPr lang="en-US" altLang="en-US"/>
          </a:p>
        </p:txBody>
      </p:sp>
    </p:spTree>
    <p:extLst>
      <p:ext uri="{BB962C8B-B14F-4D97-AF65-F5344CB8AC3E}">
        <p14:creationId xmlns:p14="http://schemas.microsoft.com/office/powerpoint/2010/main" val="309884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A3482DF-ECDF-4774-B88F-C8C5C39AFE4F}" type="slidenum">
              <a:rPr lang="en-US" altLang="en-US" smtClean="0"/>
              <a:pPr>
                <a:defRPr/>
              </a:pPr>
              <a:t>26</a:t>
            </a:fld>
            <a:endParaRPr lang="en-US" altLang="en-US"/>
          </a:p>
        </p:txBody>
      </p:sp>
    </p:spTree>
    <p:extLst>
      <p:ext uri="{BB962C8B-B14F-4D97-AF65-F5344CB8AC3E}">
        <p14:creationId xmlns:p14="http://schemas.microsoft.com/office/powerpoint/2010/main" val="2425607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EAD48671-EF93-4CBD-9E17-C0E5AC404F5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B05501-5FF2-4A26-9F7C-4038F36BEEDF}" type="slidenum">
              <a:rPr lang="en-US" altLang="en-US" sz="1300">
                <a:latin typeface="Arial" panose="020B0604020202020204" pitchFamily="34" charset="0"/>
              </a:rPr>
              <a:pPr>
                <a:spcBef>
                  <a:spcPct val="0"/>
                </a:spcBef>
              </a:pPr>
              <a:t>27</a:t>
            </a:fld>
            <a:endParaRPr lang="en-US" altLang="en-US" sz="1300">
              <a:latin typeface="Arial" panose="020B0604020202020204" pitchFamily="34" charset="0"/>
            </a:endParaRPr>
          </a:p>
        </p:txBody>
      </p:sp>
      <p:sp>
        <p:nvSpPr>
          <p:cNvPr id="136195" name="Rectangle 2">
            <a:extLst>
              <a:ext uri="{FF2B5EF4-FFF2-40B4-BE49-F238E27FC236}">
                <a16:creationId xmlns:a16="http://schemas.microsoft.com/office/drawing/2014/main" id="{ECF40AE0-6C18-44E2-88D1-0D05D2552153}"/>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0E39859F-58F1-4E95-A946-58C62CCEBE2B}"/>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D79DE697-E619-4785-A711-D1D5DD233CE6}"/>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41449D-BD9A-4E53-8935-772781234577}" type="slidenum">
              <a:rPr lang="en-US" altLang="en-US" sz="1300">
                <a:latin typeface="Arial" panose="020B0604020202020204" pitchFamily="34" charset="0"/>
              </a:rPr>
              <a:pPr>
                <a:spcBef>
                  <a:spcPct val="0"/>
                </a:spcBef>
              </a:pPr>
              <a:t>28</a:t>
            </a:fld>
            <a:endParaRPr lang="en-US" altLang="en-US" sz="1300">
              <a:latin typeface="Arial" panose="020B0604020202020204" pitchFamily="34" charset="0"/>
            </a:endParaRPr>
          </a:p>
        </p:txBody>
      </p:sp>
      <p:sp>
        <p:nvSpPr>
          <p:cNvPr id="52227" name="Rectangle 2">
            <a:extLst>
              <a:ext uri="{FF2B5EF4-FFF2-40B4-BE49-F238E27FC236}">
                <a16:creationId xmlns:a16="http://schemas.microsoft.com/office/drawing/2014/main" id="{CD242103-6090-4885-9AC5-3F551320F7E8}"/>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CB450995-4483-4963-9AC7-D174322AC72F}"/>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a:p>
            <a:r>
              <a:rPr lang="en-US" altLang="en-US"/>
              <a:t>Fire suppression system can consist of neutral gas extinguishers (for example Argonite, Nitrogen, Novec 1230, etc.,) or water sprinklers. </a:t>
            </a:r>
          </a:p>
          <a:p>
            <a:endParaRPr lang="en-US" altLang="en-US"/>
          </a:p>
          <a:p>
            <a:r>
              <a:rPr lang="en-US" altLang="en-US"/>
              <a:t>Suppression:</a:t>
            </a:r>
          </a:p>
          <a:p>
            <a:pPr lvl="1"/>
            <a:r>
              <a:rPr lang="en-US" altLang="en-US"/>
              <a:t>2015 editions did not explicitly required suppression</a:t>
            </a:r>
          </a:p>
          <a:p>
            <a:pPr lvl="1"/>
            <a:r>
              <a:rPr lang="en-US" altLang="en-US"/>
              <a:t>2018 required for all battery spaced w/ exceptions for telecommunication installations</a:t>
            </a:r>
          </a:p>
          <a:p>
            <a:pPr lvl="1"/>
            <a:endParaRPr lang="en-US" altLang="en-US"/>
          </a:p>
          <a:p>
            <a:r>
              <a:rPr lang="en-US" altLang="en-US"/>
              <a:t>Gas Detection</a:t>
            </a:r>
          </a:p>
          <a:p>
            <a:pPr lvl="1"/>
            <a:r>
              <a:rPr lang="en-US" altLang="en-US"/>
              <a:t>Alarming for 25% of the lower flammability level of gas as well as 50% of the IDLH (immediately dangerous to life or health) for toxic or highly toxic gases.</a:t>
            </a:r>
          </a:p>
          <a:p>
            <a:pPr lvl="1"/>
            <a:r>
              <a:rPr lang="en-US" altLang="en-US"/>
              <a:t>Must have visible and audible alarms in the battery room</a:t>
            </a:r>
          </a:p>
          <a:p>
            <a:pPr lvl="1"/>
            <a:r>
              <a:rPr lang="en-US" altLang="en-US"/>
              <a:t>Approved transmission to specific location</a:t>
            </a:r>
          </a:p>
          <a:p>
            <a:pPr lvl="1"/>
            <a:r>
              <a:rPr lang="en-US" altLang="en-US"/>
              <a:t>De-energizing of the battery rectified</a:t>
            </a:r>
          </a:p>
          <a:p>
            <a:pPr lvl="1"/>
            <a:r>
              <a:rPr lang="en-US" altLang="en-US"/>
              <a:t>Activation of the ventilation</a:t>
            </a:r>
          </a:p>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89A8F11E-EF37-4F87-9A08-D26E61DEEC42}"/>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E899D257-7D0D-4E71-A792-38A1B5AC2B9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Notes:</a:t>
            </a:r>
          </a:p>
          <a:p>
            <a:r>
              <a:rPr lang="en-US" altLang="en-US"/>
              <a:t>Special care should be taken when trying to research the technology best suited for your applications.  Much of the data produced is based on laboratory findings, or on applications/products not specifically used for station power and/or UPS applications. Data from widely reputable sources can be very misleading.  The data presented here comes straight from either the warranty statement or from the Safety Data Sheet for each of the most predominant manufacturers of station battery power.</a:t>
            </a:r>
          </a:p>
        </p:txBody>
      </p:sp>
      <p:sp>
        <p:nvSpPr>
          <p:cNvPr id="54276" name="Slide Number Placeholder 3">
            <a:extLst>
              <a:ext uri="{FF2B5EF4-FFF2-40B4-BE49-F238E27FC236}">
                <a16:creationId xmlns:a16="http://schemas.microsoft.com/office/drawing/2014/main" id="{AC7844F9-6AF6-40FE-828F-B1F83D79857D}"/>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58543CC6-332E-4F55-9F73-B062B2D90C20}" type="slidenum">
              <a:rPr lang="en-US" altLang="en-US" sz="1300"/>
              <a:pPr/>
              <a:t>29</a:t>
            </a:fld>
            <a:endParaRPr lang="en-US"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CE11C90-4D24-49AA-B8BF-A13579CEC18E}"/>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6CD5ED3-D153-4FFB-B21F-F81FDFC6E658}" type="slidenum">
              <a:rPr lang="en-US" altLang="en-US" sz="1300">
                <a:latin typeface="Arial" panose="020B0604020202020204" pitchFamily="34" charset="0"/>
              </a:rPr>
              <a:pPr>
                <a:spcBef>
                  <a:spcPct val="0"/>
                </a:spcBef>
              </a:pPr>
              <a:t>3</a:t>
            </a:fld>
            <a:endParaRPr lang="en-US" altLang="en-US" sz="1300">
              <a:latin typeface="Arial" panose="020B0604020202020204" pitchFamily="34" charset="0"/>
            </a:endParaRPr>
          </a:p>
        </p:txBody>
      </p:sp>
      <p:sp>
        <p:nvSpPr>
          <p:cNvPr id="19459" name="Rectangle 2">
            <a:extLst>
              <a:ext uri="{FF2B5EF4-FFF2-40B4-BE49-F238E27FC236}">
                <a16:creationId xmlns:a16="http://schemas.microsoft.com/office/drawing/2014/main" id="{1C2C7EEB-B2A7-4010-8D70-296498AB52E9}"/>
              </a:ext>
            </a:extLst>
          </p:cNvPr>
          <p:cNvSpPr>
            <a:spLocks noGrp="1" noRot="1" noChangeAspect="1" noChangeArrowheads="1" noTextEdit="1"/>
          </p:cNvSpPr>
          <p:nvPr>
            <p:ph type="sldImg"/>
          </p:nvPr>
        </p:nvSpPr>
        <p:spPr>
          <a:xfrm>
            <a:off x="1181100" y="696913"/>
            <a:ext cx="4649788" cy="3489325"/>
          </a:xfrm>
          <a:ln/>
        </p:spPr>
      </p:sp>
      <p:sp>
        <p:nvSpPr>
          <p:cNvPr id="19460" name="Rectangle 3">
            <a:extLst>
              <a:ext uri="{FF2B5EF4-FFF2-40B4-BE49-F238E27FC236}">
                <a16:creationId xmlns:a16="http://schemas.microsoft.com/office/drawing/2014/main" id="{67354E2C-3F04-4034-8F83-8D09A8177D2B}"/>
              </a:ext>
            </a:extLst>
          </p:cNvPr>
          <p:cNvSpPr>
            <a:spLocks noGrp="1" noChangeArrowheads="1"/>
          </p:cNvSpPr>
          <p:nvPr>
            <p:ph type="body" idx="1"/>
          </p:nvPr>
        </p:nvSpPr>
        <p:spPr>
          <a:xfrm>
            <a:off x="1166879" y="4416098"/>
            <a:ext cx="4676643"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These are the “Performance” factors that we will discuss today regarding the emergency standby applications.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ACBA2736-778E-497E-96A2-7E89188B7E94}"/>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5FE16DC3-BA17-4C68-BA07-4D93784FB69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p>
        </p:txBody>
      </p:sp>
      <p:sp>
        <p:nvSpPr>
          <p:cNvPr id="56324" name="Slide Number Placeholder 3">
            <a:extLst>
              <a:ext uri="{FF2B5EF4-FFF2-40B4-BE49-F238E27FC236}">
                <a16:creationId xmlns:a16="http://schemas.microsoft.com/office/drawing/2014/main" id="{243DB2AB-E784-41CA-9498-3326E05ED569}"/>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4F2CAA83-8D86-4C23-AF7A-69F4DEDED90A}" type="slidenum">
              <a:rPr lang="en-US" altLang="en-US" sz="1300"/>
              <a:pPr/>
              <a:t>30</a:t>
            </a:fld>
            <a:endParaRPr lang="en-US" altLang="en-US"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3D823C19-0AAD-4A15-90AE-BEF9BA5AAF3F}"/>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372DA63B-2F5C-49DB-901A-2E66CA40103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p>
        </p:txBody>
      </p:sp>
      <p:sp>
        <p:nvSpPr>
          <p:cNvPr id="58372" name="Slide Number Placeholder 3">
            <a:extLst>
              <a:ext uri="{FF2B5EF4-FFF2-40B4-BE49-F238E27FC236}">
                <a16:creationId xmlns:a16="http://schemas.microsoft.com/office/drawing/2014/main" id="{1E8A17AB-ABA1-4535-8645-4F8EE389AA1E}"/>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F6A52C42-222D-495F-8B7B-9904A29E3331}" type="slidenum">
              <a:rPr lang="en-US" altLang="en-US" sz="1300"/>
              <a:pPr/>
              <a:t>31</a:t>
            </a:fld>
            <a:endParaRPr lang="en-US" altLang="en-US" sz="13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7E49A87D-89CE-4792-B9DA-CAC276B263C3}"/>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163D3A98-E97B-439D-B69C-2246FA21FDB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dirty="0"/>
          </a:p>
        </p:txBody>
      </p:sp>
      <p:sp>
        <p:nvSpPr>
          <p:cNvPr id="60420" name="Slide Number Placeholder 3">
            <a:extLst>
              <a:ext uri="{FF2B5EF4-FFF2-40B4-BE49-F238E27FC236}">
                <a16:creationId xmlns:a16="http://schemas.microsoft.com/office/drawing/2014/main" id="{F7430D58-1F95-42E0-BE71-50EE197FCBA5}"/>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68DC09B5-1186-44E0-8E56-707B801EB95E}" type="slidenum">
              <a:rPr lang="en-US" altLang="en-US" sz="1300"/>
              <a:pPr/>
              <a:t>32</a:t>
            </a:fld>
            <a:endParaRPr lang="en-US" altLang="en-US"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CEF5270F-F6E2-463C-BED5-E917DB001F75}"/>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D899B3-A04A-450C-8D77-D99EC89950C9}" type="slidenum">
              <a:rPr lang="en-US" altLang="en-US" sz="1300">
                <a:latin typeface="Arial" panose="020B0604020202020204" pitchFamily="34" charset="0"/>
              </a:rPr>
              <a:pPr>
                <a:spcBef>
                  <a:spcPct val="0"/>
                </a:spcBef>
              </a:pPr>
              <a:t>33</a:t>
            </a:fld>
            <a:endParaRPr lang="en-US" altLang="en-US" sz="1300">
              <a:latin typeface="Arial" panose="020B0604020202020204" pitchFamily="34" charset="0"/>
            </a:endParaRPr>
          </a:p>
        </p:txBody>
      </p:sp>
      <p:sp>
        <p:nvSpPr>
          <p:cNvPr id="62467" name="Rectangle 2">
            <a:extLst>
              <a:ext uri="{FF2B5EF4-FFF2-40B4-BE49-F238E27FC236}">
                <a16:creationId xmlns:a16="http://schemas.microsoft.com/office/drawing/2014/main" id="{499E5425-E214-4B1F-BC7A-2DD7B5A0CD30}"/>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85A4B328-648A-4C15-A422-392E763A9208}"/>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27F5282D-C3DE-4F6A-B888-918CBE9B53A1}"/>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B67CE-0531-400D-AF68-AAC9395B14AD}" type="slidenum">
              <a:rPr lang="en-US" altLang="en-US" sz="1300">
                <a:latin typeface="Arial" panose="020B0604020202020204" pitchFamily="34" charset="0"/>
              </a:rPr>
              <a:pPr>
                <a:spcBef>
                  <a:spcPct val="0"/>
                </a:spcBef>
              </a:pPr>
              <a:t>34</a:t>
            </a:fld>
            <a:endParaRPr lang="en-US" altLang="en-US" sz="1300">
              <a:latin typeface="Arial" panose="020B0604020202020204" pitchFamily="34" charset="0"/>
            </a:endParaRPr>
          </a:p>
        </p:txBody>
      </p:sp>
      <p:sp>
        <p:nvSpPr>
          <p:cNvPr id="64515" name="Rectangle 2">
            <a:extLst>
              <a:ext uri="{FF2B5EF4-FFF2-40B4-BE49-F238E27FC236}">
                <a16:creationId xmlns:a16="http://schemas.microsoft.com/office/drawing/2014/main" id="{EEA437CB-009E-4AFA-92C2-7B67B558632D}"/>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7E60DFF2-3C32-4DD5-98EF-7FD3FD39E090}"/>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dirty="0"/>
              <a:t>Photo courtesy of </a:t>
            </a:r>
            <a:r>
              <a:rPr lang="en-US" altLang="en-US" dirty="0" err="1"/>
              <a:t>Vertiv</a:t>
            </a:r>
            <a:r>
              <a:rPr lang="en-US" altLang="en-US" dirty="0"/>
              <a:t> Website and FlirT2000 training presentation.</a:t>
            </a:r>
          </a:p>
          <a:p>
            <a:r>
              <a:rPr lang="en-US" altLang="en-US" dirty="0"/>
              <a:t>Information regarding the required maintenance was derived from the IEEE 2030.2.1.</a:t>
            </a:r>
          </a:p>
          <a:p>
            <a:endParaRPr lang="en-US" altLang="en-US" dirty="0"/>
          </a:p>
          <a:p>
            <a:r>
              <a:rPr lang="en-US" altLang="en-US" dirty="0"/>
              <a:t>Note that UL 1642 is an exact copy of IEC 62133</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CA329B6C-5725-443C-A655-5936EF51B21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8D7153-AC98-4193-8B03-589756B1DACE}" type="slidenum">
              <a:rPr lang="en-US" altLang="en-US" sz="1300">
                <a:latin typeface="Arial" panose="020B0604020202020204" pitchFamily="34" charset="0"/>
              </a:rPr>
              <a:pPr>
                <a:spcBef>
                  <a:spcPct val="0"/>
                </a:spcBef>
              </a:pPr>
              <a:t>35</a:t>
            </a:fld>
            <a:endParaRPr lang="en-US" altLang="en-US" sz="1300">
              <a:latin typeface="Arial" panose="020B0604020202020204" pitchFamily="34" charset="0"/>
            </a:endParaRPr>
          </a:p>
        </p:txBody>
      </p:sp>
      <p:sp>
        <p:nvSpPr>
          <p:cNvPr id="66563" name="Rectangle 2">
            <a:extLst>
              <a:ext uri="{FF2B5EF4-FFF2-40B4-BE49-F238E27FC236}">
                <a16:creationId xmlns:a16="http://schemas.microsoft.com/office/drawing/2014/main" id="{D8884961-213B-4201-9FAD-D7F84C756D0E}"/>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24DD2FF4-B642-46D5-826F-035CC8671D4D}"/>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dirty="0"/>
              <a:t>If communication is lost between modules, the string is disconnected from the system.  This will not impact the system if it is configured as N+1…..It will affect the runtime of the system IF it is not N+1 or higher for redundancy.</a:t>
            </a:r>
          </a:p>
          <a:p>
            <a:endParaRPr lang="en-US" altLang="en-US" dirty="0"/>
          </a:p>
          <a:p>
            <a:r>
              <a:rPr lang="en-US" altLang="en-US" b="1" dirty="0"/>
              <a:t>The Lithium ion batteries are designed to be very stable for float charge and taper current charge applications with the thermal runaway temperature somewhere between 272 degrees F and 300 degrees F.   In the case of a thermal event, most of the manufacturers has the ability to disconnect the battery charging from the module, or string, but still have a path through a diode and resistor that still allow the battery to discharge.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AD59F703-E20F-4000-A4EC-64FA011280E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E7BB38-699B-43FC-BDB0-06B6C56ED147}" type="slidenum">
              <a:rPr lang="en-US" altLang="en-US" sz="1300">
                <a:latin typeface="Arial" panose="020B0604020202020204" pitchFamily="34" charset="0"/>
              </a:rPr>
              <a:pPr>
                <a:spcBef>
                  <a:spcPct val="0"/>
                </a:spcBef>
              </a:pPr>
              <a:t>36</a:t>
            </a:fld>
            <a:endParaRPr lang="en-US" altLang="en-US" sz="1300">
              <a:latin typeface="Arial" panose="020B0604020202020204" pitchFamily="34" charset="0"/>
            </a:endParaRPr>
          </a:p>
        </p:txBody>
      </p:sp>
      <p:sp>
        <p:nvSpPr>
          <p:cNvPr id="68611" name="Rectangle 2">
            <a:extLst>
              <a:ext uri="{FF2B5EF4-FFF2-40B4-BE49-F238E27FC236}">
                <a16:creationId xmlns:a16="http://schemas.microsoft.com/office/drawing/2014/main" id="{EC1510FD-44DC-4E75-9916-86B464DEB4FF}"/>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41905E00-64BB-4B73-845B-23A9AF54A91F}"/>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Nearly all of the 48 VDC, 120 VDC, 240 VDC, 360 VDC and 480VDC systems we have seen are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4A563899-E9D1-4AE2-9F24-8C97AAEE9592}"/>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F90E99-D954-4C8B-8B72-C7C5EB321BDB}" type="slidenum">
              <a:rPr lang="en-US" altLang="en-US" sz="1300">
                <a:latin typeface="Arial" panose="020B0604020202020204" pitchFamily="34" charset="0"/>
              </a:rPr>
              <a:pPr>
                <a:spcBef>
                  <a:spcPct val="0"/>
                </a:spcBef>
              </a:pPr>
              <a:t>37</a:t>
            </a:fld>
            <a:endParaRPr lang="en-US" altLang="en-US" sz="1300">
              <a:latin typeface="Arial" panose="020B0604020202020204" pitchFamily="34" charset="0"/>
            </a:endParaRPr>
          </a:p>
        </p:txBody>
      </p:sp>
      <p:sp>
        <p:nvSpPr>
          <p:cNvPr id="70659" name="Rectangle 2">
            <a:extLst>
              <a:ext uri="{FF2B5EF4-FFF2-40B4-BE49-F238E27FC236}">
                <a16:creationId xmlns:a16="http://schemas.microsoft.com/office/drawing/2014/main" id="{155F2AB7-8130-4BFA-B70D-A3674725C374}"/>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1A3F79E7-56E4-4DFD-AA1E-CBC00BF8396D}"/>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dirty="0"/>
              <a:t>Note that we are strictly talking about the actual battery “cell” in this slide.  We will not bring the electronics for monitoring, control, communication, or protection into this discussion at this time.</a:t>
            </a:r>
          </a:p>
          <a:p>
            <a:endParaRPr lang="en-US" altLang="en-US" dirty="0"/>
          </a:p>
          <a:p>
            <a:r>
              <a:rPr lang="en-US" altLang="en-US" dirty="0"/>
              <a:t>According to the Lithium ion battery manufacturers,  as the battery ages (in a UPS application), there are negligible amount of chemical/electrolytic failure modes. The cell does not degrade significantly even past 20,000 cycles (although it drops to 80% BOL at around 17,000 cycles). Cross-sectional microscopic electro-lithography (based observations) vouches for our claims.</a:t>
            </a:r>
          </a:p>
          <a:p>
            <a:r>
              <a:rPr lang="en-US" altLang="en-US" dirty="0" err="1"/>
              <a:t>SCiB</a:t>
            </a:r>
            <a:r>
              <a:rPr lang="en-US" altLang="en-US" dirty="0"/>
              <a:t> LTO does have natural aging just extremely slowly (as compared to other li-ion chemistries as mentioned above).</a:t>
            </a:r>
          </a:p>
          <a:p>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A9D0CAE-E81A-42D2-94BE-E6D04EBB7A5E}"/>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8DE781F-4CD0-4F30-BC4E-77A74028F8BB}" type="slidenum">
              <a:rPr lang="en-US" altLang="en-US" sz="1300">
                <a:latin typeface="Arial" panose="020B0604020202020204" pitchFamily="34" charset="0"/>
              </a:rPr>
              <a:pPr>
                <a:spcBef>
                  <a:spcPct val="0"/>
                </a:spcBef>
              </a:pPr>
              <a:t>38</a:t>
            </a:fld>
            <a:endParaRPr lang="en-US" altLang="en-US" sz="1300">
              <a:latin typeface="Arial" panose="020B0604020202020204" pitchFamily="34" charset="0"/>
            </a:endParaRPr>
          </a:p>
        </p:txBody>
      </p:sp>
      <p:sp>
        <p:nvSpPr>
          <p:cNvPr id="72707" name="Rectangle 2">
            <a:extLst>
              <a:ext uri="{FF2B5EF4-FFF2-40B4-BE49-F238E27FC236}">
                <a16:creationId xmlns:a16="http://schemas.microsoft.com/office/drawing/2014/main" id="{59EFADA3-DE09-45B8-9549-FB03D45716BC}"/>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DD8F3A14-E439-4E50-B5E5-4AC9EC1C705C}"/>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Note that we are strictly talking about the actual battery “cell” in this slide.  We will not bring the electronics for monitoring, control, communication, or protection into this discussion at this time.</a:t>
            </a:r>
          </a:p>
          <a:p>
            <a:endParaRPr lang="en-US" altLang="en-US"/>
          </a:p>
          <a:p>
            <a:r>
              <a:rPr lang="en-US" altLang="en-US"/>
              <a:t>According to Toshiba, as the battery ages (in a UPS application), there are negligible amount of chemical/electrolytic failure modes. The cell does not degrade significantly even past 20,000 cycles (although it drops to 80% BOL at around 17,000 cycles). Cross-sectional microscopic electro-lithography (based observations) vouches for our claims.</a:t>
            </a:r>
          </a:p>
          <a:p>
            <a:r>
              <a:rPr lang="en-US" altLang="en-US"/>
              <a:t>SCiB LTO does have natural aging just extremely slowly (as compared to other li-ion chemistries as mentioned above).</a:t>
            </a:r>
          </a:p>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66020329-6766-413D-AE4B-C88B3902A07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159C223-85C6-4C49-A50B-86183657E82D}" type="slidenum">
              <a:rPr lang="en-US" altLang="en-US" sz="1300">
                <a:latin typeface="Arial" panose="020B0604020202020204" pitchFamily="34" charset="0"/>
              </a:rPr>
              <a:pPr>
                <a:spcBef>
                  <a:spcPct val="0"/>
                </a:spcBef>
              </a:pPr>
              <a:t>39</a:t>
            </a:fld>
            <a:endParaRPr lang="en-US" altLang="en-US" sz="1300">
              <a:latin typeface="Arial" panose="020B0604020202020204" pitchFamily="34" charset="0"/>
            </a:endParaRPr>
          </a:p>
        </p:txBody>
      </p:sp>
      <p:sp>
        <p:nvSpPr>
          <p:cNvPr id="74755" name="Rectangle 2">
            <a:extLst>
              <a:ext uri="{FF2B5EF4-FFF2-40B4-BE49-F238E27FC236}">
                <a16:creationId xmlns:a16="http://schemas.microsoft.com/office/drawing/2014/main" id="{86DB40D6-E7F4-4F2B-825B-83E416823567}"/>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F1C8FA7A-6907-47B7-963D-A8B7CCA6BBBF}"/>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51A103B7-46EE-451F-887F-A98DE18F8859}"/>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2D633BA-47BD-4A80-BF1B-908CC7F3F64B}" type="slidenum">
              <a:rPr lang="en-US" altLang="en-US" sz="1300">
                <a:latin typeface="Arial" panose="020B0604020202020204" pitchFamily="34" charset="0"/>
              </a:rPr>
              <a:pPr>
                <a:spcBef>
                  <a:spcPct val="0"/>
                </a:spcBef>
              </a:pPr>
              <a:t>4</a:t>
            </a:fld>
            <a:endParaRPr lang="en-US" altLang="en-US" sz="1300">
              <a:latin typeface="Arial" panose="020B0604020202020204" pitchFamily="34" charset="0"/>
            </a:endParaRPr>
          </a:p>
        </p:txBody>
      </p:sp>
      <p:sp>
        <p:nvSpPr>
          <p:cNvPr id="21507" name="Rectangle 2">
            <a:extLst>
              <a:ext uri="{FF2B5EF4-FFF2-40B4-BE49-F238E27FC236}">
                <a16:creationId xmlns:a16="http://schemas.microsoft.com/office/drawing/2014/main" id="{0B3B6E63-8174-4E0D-834B-C66F7884F854}"/>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64A2AE14-16EB-4681-87B7-509F8AE4E74B}"/>
              </a:ext>
            </a:extLst>
          </p:cNvPr>
          <p:cNvSpPr>
            <a:spLocks noGrp="1" noChangeArrowheads="1"/>
          </p:cNvSpPr>
          <p:nvPr>
            <p:ph type="body" idx="1"/>
          </p:nvPr>
        </p:nvSpPr>
        <p:spPr>
          <a:xfrm>
            <a:off x="701345" y="4416098"/>
            <a:ext cx="5607711" cy="4183995"/>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a:defRPr/>
            </a:pPr>
            <a:r>
              <a:rPr lang="en-US" altLang="en-US" dirty="0"/>
              <a:t>Everyone has seen these “Spider Web Graphs” that each manufacturer will produce to highlight the critical features of their products.  It provides a nice self assessment and allows us to compare technologies side-by-side.  As you move along the converging axis, the factor is higher as you move from the center of the graph.  So if we use any one of these graphs as an example, let’s look at LMO as an example.</a:t>
            </a:r>
          </a:p>
          <a:p>
            <a:pPr>
              <a:defRPr/>
            </a:pPr>
            <a:endParaRPr lang="en-US" altLang="en-US" dirty="0"/>
          </a:p>
          <a:p>
            <a:pPr marL="206576" indent="-206576">
              <a:buFont typeface="Arial" panose="020B0604020202020204" pitchFamily="34" charset="0"/>
              <a:buChar char="•"/>
              <a:defRPr/>
            </a:pPr>
            <a:r>
              <a:rPr lang="en-US" kern="0" dirty="0"/>
              <a:t>Calendar life at 20°C to 25°C</a:t>
            </a:r>
          </a:p>
          <a:p>
            <a:pPr marL="206576" indent="-206576">
              <a:buFont typeface="Arial" panose="020B0604020202020204" pitchFamily="34" charset="0"/>
              <a:buChar char="•"/>
              <a:defRPr/>
            </a:pPr>
            <a:r>
              <a:rPr lang="en-US" kern="0" dirty="0"/>
              <a:t>Calendar life at high temperature</a:t>
            </a:r>
          </a:p>
          <a:p>
            <a:pPr marL="206576" indent="-206576">
              <a:buFont typeface="Arial" panose="020B0604020202020204" pitchFamily="34" charset="0"/>
              <a:buChar char="•"/>
              <a:defRPr/>
            </a:pPr>
            <a:r>
              <a:rPr lang="en-US" kern="0" dirty="0"/>
              <a:t>Capacity availability at low temperature</a:t>
            </a:r>
          </a:p>
          <a:p>
            <a:pPr marL="247891" indent="-247891">
              <a:buFont typeface="Arial" panose="020B0604020202020204" pitchFamily="34" charset="0"/>
              <a:buChar char="•"/>
              <a:defRPr/>
            </a:pPr>
            <a:r>
              <a:rPr lang="en-US" kern="0" dirty="0"/>
              <a:t>Safety of positive active material</a:t>
            </a:r>
          </a:p>
          <a:p>
            <a:pPr marL="247891" indent="-247891">
              <a:buFont typeface="Arial" panose="020B0604020202020204" pitchFamily="34" charset="0"/>
              <a:buChar char="•"/>
              <a:defRPr/>
            </a:pPr>
            <a:r>
              <a:rPr lang="en-US" kern="0" dirty="0"/>
              <a:t>Energy density</a:t>
            </a:r>
          </a:p>
          <a:p>
            <a:pPr marL="247891" indent="-247891">
              <a:buFont typeface="Arial" panose="020B0604020202020204" pitchFamily="34" charset="0"/>
              <a:buChar char="•"/>
              <a:defRPr/>
            </a:pPr>
            <a:r>
              <a:rPr lang="en-US" kern="0" dirty="0"/>
              <a:t>Power density</a:t>
            </a:r>
          </a:p>
          <a:p>
            <a:pPr marL="206576" indent="-206576">
              <a:buFont typeface="Arial" panose="020B0604020202020204" pitchFamily="34" charset="0"/>
              <a:buChar char="•"/>
              <a:defRPr/>
            </a:pPr>
            <a:endParaRPr lang="en-US" kern="0" dirty="0"/>
          </a:p>
          <a:p>
            <a:pPr>
              <a:defRPr/>
            </a:pPr>
            <a:endParaRPr lang="en-US" altLang="en-US" dirty="0"/>
          </a:p>
          <a:p>
            <a:pPr>
              <a:defRPr/>
            </a:pPr>
            <a:r>
              <a:rPr lang="en-US" altLang="en-US" dirty="0"/>
              <a:t>Top Figures:  Source </a:t>
            </a:r>
            <a:r>
              <a:rPr lang="en-US" altLang="en-US" dirty="0" err="1"/>
              <a:t>Battcon</a:t>
            </a:r>
            <a:r>
              <a:rPr lang="en-US" altLang="en-US" dirty="0"/>
              <a:t> Paper authored by Jim McDowell.  Figure 2 and Figure 3 source is Battery University Website.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1AB2262D-FFDA-4295-BFD9-3B6CD364EC03}"/>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28498F5-2951-48B7-A555-2669A045B2D7}" type="slidenum">
              <a:rPr lang="en-US" altLang="en-US" sz="1300">
                <a:latin typeface="Arial" panose="020B0604020202020204" pitchFamily="34" charset="0"/>
              </a:rPr>
              <a:pPr>
                <a:spcBef>
                  <a:spcPct val="0"/>
                </a:spcBef>
              </a:pPr>
              <a:t>40</a:t>
            </a:fld>
            <a:endParaRPr lang="en-US" altLang="en-US" sz="1300">
              <a:latin typeface="Arial" panose="020B0604020202020204" pitchFamily="34" charset="0"/>
            </a:endParaRPr>
          </a:p>
        </p:txBody>
      </p:sp>
      <p:sp>
        <p:nvSpPr>
          <p:cNvPr id="76803" name="Rectangle 2">
            <a:extLst>
              <a:ext uri="{FF2B5EF4-FFF2-40B4-BE49-F238E27FC236}">
                <a16:creationId xmlns:a16="http://schemas.microsoft.com/office/drawing/2014/main" id="{322E3AC7-4F20-407F-954C-4EB686CA9E85}"/>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496FBC04-6D99-41EB-94BD-07930324B74C}"/>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dirty="0"/>
              <a:t>These are the items feared the most by the different OEMS.  The temperature at which manufacturers disconnect varies from manufacturer to manufacturer, but most disconnect from the charging source between 65 and 70 </a:t>
            </a:r>
            <a:r>
              <a:rPr lang="en-US" altLang="en-US" sz="1200" b="1" baseline="48000" dirty="0">
                <a:latin typeface="Tahoma" panose="020B0604030504040204" pitchFamily="34" charset="0"/>
                <a:ea typeface="Tahoma" panose="020B0604030504040204" pitchFamily="34" charset="0"/>
                <a:cs typeface="Tahoma" panose="020B0604030504040204" pitchFamily="34" charset="0"/>
              </a:rPr>
              <a:t>0</a:t>
            </a:r>
            <a:r>
              <a:rPr lang="en-US" altLang="en-US" sz="1200" b="1" baseline="0" dirty="0">
                <a:latin typeface="Tahoma" panose="020B0604030504040204" pitchFamily="34" charset="0"/>
                <a:ea typeface="Tahoma" panose="020B0604030504040204" pitchFamily="34" charset="0"/>
                <a:cs typeface="Tahoma" panose="020B0604030504040204" pitchFamily="34" charset="0"/>
              </a:rPr>
              <a:t>C.</a:t>
            </a:r>
          </a:p>
          <a:p>
            <a:endParaRPr lang="en-US" altLang="en-US" sz="1200" b="1" baseline="0" dirty="0">
              <a:latin typeface="Tahoma" panose="020B0604030504040204" pitchFamily="34" charset="0"/>
              <a:ea typeface="Tahoma" panose="020B0604030504040204" pitchFamily="34" charset="0"/>
              <a:cs typeface="Tahoma" panose="020B0604030504040204" pitchFamily="34" charset="0"/>
            </a:endParaRPr>
          </a:p>
          <a:p>
            <a:r>
              <a:rPr lang="en-US" altLang="en-US" sz="1200" b="1" baseline="0" dirty="0">
                <a:latin typeface="Tahoma" panose="020B0604030504040204" pitchFamily="34" charset="0"/>
                <a:ea typeface="Tahoma" panose="020B0604030504040204" pitchFamily="34" charset="0"/>
                <a:cs typeface="Tahoma" panose="020B0604030504040204" pitchFamily="34" charset="0"/>
              </a:rPr>
              <a:t>Safety is mitigated with considerable controls and status monitoring.</a:t>
            </a:r>
            <a:endParaRPr lang="en-US" altLang="en-US" baseline="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6E4AD8CC-4DD9-423F-9984-15FF00C1043A}"/>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0B5E410-8E22-4461-B8E2-C0D3791862B7}" type="slidenum">
              <a:rPr lang="en-US" altLang="en-US" sz="1300">
                <a:latin typeface="Arial" panose="020B0604020202020204" pitchFamily="34" charset="0"/>
              </a:rPr>
              <a:pPr>
                <a:spcBef>
                  <a:spcPct val="0"/>
                </a:spcBef>
              </a:pPr>
              <a:t>41</a:t>
            </a:fld>
            <a:endParaRPr lang="en-US" altLang="en-US" sz="1300">
              <a:latin typeface="Arial" panose="020B0604020202020204" pitchFamily="34" charset="0"/>
            </a:endParaRPr>
          </a:p>
        </p:txBody>
      </p:sp>
      <p:sp>
        <p:nvSpPr>
          <p:cNvPr id="80899" name="Rectangle 2">
            <a:extLst>
              <a:ext uri="{FF2B5EF4-FFF2-40B4-BE49-F238E27FC236}">
                <a16:creationId xmlns:a16="http://schemas.microsoft.com/office/drawing/2014/main" id="{2E978303-A926-46C8-B714-2CEA1CA7E6A0}"/>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22468559-6F8E-4549-B430-0171D1912A85}"/>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marL="165261" indent="-165261">
              <a:buFont typeface="Arial" panose="020B0604020202020204" pitchFamily="34" charset="0"/>
              <a:buChar char="•"/>
            </a:pPr>
            <a:r>
              <a:rPr lang="en-US" altLang="en-US" dirty="0"/>
              <a:t>References presentation by UL:  https://share.ansi.org/Shared%20Documents/Standards%20Activities/International%20Standardization/Regional/Staff/LMM/US-Africa-CESP/CESP%20Kenya%202018/Presentations/UL%20Presentation.pdf</a:t>
            </a:r>
          </a:p>
          <a:p>
            <a:pPr marL="165261" indent="-165261">
              <a:buFont typeface="Arial" panose="020B0604020202020204" pitchFamily="34" charset="0"/>
              <a:buChar char="•"/>
            </a:pPr>
            <a:endParaRPr lang="en-US" altLang="en-US" dirty="0"/>
          </a:p>
          <a:p>
            <a:pPr marL="165261" indent="-165261">
              <a:buFont typeface="Arial" panose="020B0604020202020204" pitchFamily="34" charset="0"/>
              <a:buChar char="•"/>
            </a:pPr>
            <a:r>
              <a:rPr lang="en-US" altLang="en-US" dirty="0"/>
              <a:t>One of the important aspects of UL 1973 is the Fire testing:</a:t>
            </a:r>
            <a:br>
              <a:rPr lang="en-US" altLang="en-US" dirty="0"/>
            </a:br>
            <a:br>
              <a:rPr lang="en-US" altLang="en-US" dirty="0"/>
            </a:br>
            <a:r>
              <a:rPr lang="en-US" dirty="0"/>
              <a:t>Internal Fire Test Proposed Revisions • Revised name of test to “Single Cell Failure Tolerance” • Divide the test into two methods: • Lithium ion method • Other technology method (applies to solid state lithium metal, sodium beta, lead acid batteries) • Both methods are single cell failure to determine if there is propagation outside of the DUT enclosure • Addition of details on cell failure methods in new Appendix F • Test is essentially a failure of a single cell to determine if there is propagation. (Pass fail criteria: no explosion and no fire propagation outside of the enclosure.)</a:t>
            </a:r>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EBCB728A-6544-4561-8347-EBFFF1DD25BC}"/>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22F993C-6673-425B-ACF2-EBAB92430FFC}" type="slidenum">
              <a:rPr lang="en-US" altLang="en-US" sz="1300">
                <a:latin typeface="Arial" panose="020B0604020202020204" pitchFamily="34" charset="0"/>
              </a:rPr>
              <a:pPr>
                <a:spcBef>
                  <a:spcPct val="0"/>
                </a:spcBef>
              </a:pPr>
              <a:t>42</a:t>
            </a:fld>
            <a:endParaRPr lang="en-US" altLang="en-US" sz="1300">
              <a:latin typeface="Arial" panose="020B0604020202020204" pitchFamily="34" charset="0"/>
            </a:endParaRPr>
          </a:p>
        </p:txBody>
      </p:sp>
      <p:sp>
        <p:nvSpPr>
          <p:cNvPr id="78851" name="Rectangle 2">
            <a:extLst>
              <a:ext uri="{FF2B5EF4-FFF2-40B4-BE49-F238E27FC236}">
                <a16:creationId xmlns:a16="http://schemas.microsoft.com/office/drawing/2014/main" id="{6E66CDD5-7048-48A2-AE50-26036274A7EE}"/>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DE18C4CE-EEDB-4539-B4A8-A2089D939FC9}"/>
              </a:ext>
            </a:extLst>
          </p:cNvPr>
          <p:cNvSpPr>
            <a:spLocks noGrp="1" noChangeArrowheads="1"/>
          </p:cNvSpPr>
          <p:nvPr>
            <p:ph type="body" idx="1"/>
          </p:nvPr>
        </p:nvSpPr>
        <p:spPr>
          <a:xfrm>
            <a:off x="701345" y="4416098"/>
            <a:ext cx="5607711" cy="4183995"/>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a:defRPr/>
            </a:pPr>
            <a:r>
              <a:rPr lang="en-US" altLang="en-US" dirty="0"/>
              <a:t>Most of the manufacturers provide for several levels of protection:</a:t>
            </a:r>
          </a:p>
          <a:p>
            <a:pPr>
              <a:defRPr/>
            </a:pPr>
            <a:endParaRPr lang="en-US" altLang="en-US" dirty="0"/>
          </a:p>
          <a:p>
            <a:pPr marL="165261" indent="-165261">
              <a:buFont typeface="Arial" panose="020B0604020202020204" pitchFamily="34" charset="0"/>
              <a:buChar char="•"/>
              <a:defRPr/>
            </a:pPr>
            <a:r>
              <a:rPr lang="en-US" altLang="en-US" dirty="0"/>
              <a:t>Cell Level</a:t>
            </a:r>
          </a:p>
          <a:p>
            <a:pPr marL="165261" indent="-165261">
              <a:buFont typeface="Arial" panose="020B0604020202020204" pitchFamily="34" charset="0"/>
              <a:buChar char="•"/>
              <a:defRPr/>
            </a:pPr>
            <a:r>
              <a:rPr lang="en-US" altLang="en-US" dirty="0"/>
              <a:t>Module Level</a:t>
            </a:r>
          </a:p>
          <a:p>
            <a:pPr marL="165261" indent="-165261">
              <a:buFont typeface="Arial" panose="020B0604020202020204" pitchFamily="34" charset="0"/>
              <a:buChar char="•"/>
              <a:defRPr/>
            </a:pPr>
            <a:r>
              <a:rPr lang="en-US" altLang="en-US" dirty="0"/>
              <a:t>String Level</a:t>
            </a:r>
          </a:p>
          <a:p>
            <a:pPr marL="165261" indent="-165261">
              <a:buFont typeface="Arial" panose="020B0604020202020204" pitchFamily="34" charset="0"/>
              <a:buChar char="•"/>
              <a:defRPr/>
            </a:pPr>
            <a:endParaRPr lang="en-US" altLang="en-US" dirty="0"/>
          </a:p>
          <a:p>
            <a:pPr marL="165261" indent="-165261">
              <a:buFont typeface="Arial" panose="020B0604020202020204" pitchFamily="34" charset="0"/>
              <a:buChar char="•"/>
              <a:defRPr/>
            </a:pPr>
            <a:r>
              <a:rPr lang="en-US" altLang="en-US" dirty="0"/>
              <a:t>The UL 9540 certifications pertain for fire detection and suppression pre NFPA 550 and NFPA 551 , safety analysis and control systems, (</a:t>
            </a:r>
            <a:r>
              <a:rPr lang="en-US" altLang="en-US" dirty="0" err="1"/>
              <a:t>ie</a:t>
            </a:r>
            <a:r>
              <a:rPr lang="en-US" altLang="en-US" dirty="0"/>
              <a:t>.  Remote controls cannot override local controls and systems must have a means to disconnect from remote control…)</a:t>
            </a:r>
          </a:p>
          <a:p>
            <a:pPr marL="165261" indent="-165261">
              <a:buFont typeface="Arial" panose="020B0604020202020204" pitchFamily="34" charset="0"/>
              <a:buChar char="•"/>
              <a:defRPr/>
            </a:pPr>
            <a:endParaRPr lang="en-US" altLang="en-US" dirty="0"/>
          </a:p>
          <a:p>
            <a:pPr marL="165261" indent="-165261">
              <a:buFont typeface="Arial" panose="020B0604020202020204" pitchFamily="34" charset="0"/>
              <a:buChar char="•"/>
              <a:defRPr/>
            </a:pPr>
            <a:r>
              <a:rPr lang="en-US" altLang="en-US" dirty="0"/>
              <a:t>UL 1973 is the standard for stationary power for SAFETY BATTERIES  including </a:t>
            </a:r>
            <a:r>
              <a:rPr lang="en-US" altLang="en-US" dirty="0" err="1"/>
              <a:t>railand</a:t>
            </a:r>
            <a:r>
              <a:rPr lang="en-US" altLang="en-US" dirty="0"/>
              <a:t>  substations.</a:t>
            </a:r>
          </a:p>
          <a:p>
            <a:pPr>
              <a:defRPr/>
            </a:pPr>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6E4AD8CC-4DD9-423F-9984-15FF00C1043A}"/>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0B5E410-8E22-4461-B8E2-C0D3791862B7}" type="slidenum">
              <a:rPr lang="en-US" altLang="en-US" sz="1300">
                <a:latin typeface="Arial" panose="020B0604020202020204" pitchFamily="34" charset="0"/>
              </a:rPr>
              <a:pPr>
                <a:spcBef>
                  <a:spcPct val="0"/>
                </a:spcBef>
              </a:pPr>
              <a:t>43</a:t>
            </a:fld>
            <a:endParaRPr lang="en-US" altLang="en-US" sz="1300">
              <a:latin typeface="Arial" panose="020B0604020202020204" pitchFamily="34" charset="0"/>
            </a:endParaRPr>
          </a:p>
        </p:txBody>
      </p:sp>
      <p:sp>
        <p:nvSpPr>
          <p:cNvPr id="80899" name="Rectangle 2">
            <a:extLst>
              <a:ext uri="{FF2B5EF4-FFF2-40B4-BE49-F238E27FC236}">
                <a16:creationId xmlns:a16="http://schemas.microsoft.com/office/drawing/2014/main" id="{2E978303-A926-46C8-B714-2CEA1CA7E6A0}"/>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22468559-6F8E-4549-B430-0171D1912A85}"/>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dirty="0"/>
              <a:t>Lithium Batteries must be certified to UN/DOT 38.3 requirements:</a:t>
            </a:r>
            <a:br>
              <a:rPr lang="en-US" dirty="0"/>
            </a:br>
            <a:br>
              <a:rPr lang="en-US" dirty="0"/>
            </a:br>
            <a:r>
              <a:rPr lang="en-US" dirty="0"/>
              <a:t>T1 – Altitude Simulation (Primary and Secondary Cells and Batteries) </a:t>
            </a:r>
            <a:br>
              <a:rPr lang="en-US" dirty="0"/>
            </a:br>
            <a:r>
              <a:rPr lang="en-US" dirty="0"/>
              <a:t>T2 – Thermal Test (Primary and Secondary Cells and Batteries) </a:t>
            </a:r>
            <a:br>
              <a:rPr lang="en-US" dirty="0"/>
            </a:br>
            <a:r>
              <a:rPr lang="en-US" dirty="0"/>
              <a:t>T3 – Vibration (Primary and Secondary Cells and Batteries) </a:t>
            </a:r>
            <a:br>
              <a:rPr lang="en-US" dirty="0"/>
            </a:br>
            <a:r>
              <a:rPr lang="en-US" dirty="0"/>
              <a:t>T4 – Shock (Primary and Secondary Cells and Batteries) </a:t>
            </a:r>
            <a:br>
              <a:rPr lang="en-US" dirty="0"/>
            </a:br>
            <a:r>
              <a:rPr lang="en-US" dirty="0"/>
              <a:t>T5 – External Short Circuit (Primary and Secondary Cells and Batteries) </a:t>
            </a:r>
            <a:br>
              <a:rPr lang="en-US" dirty="0"/>
            </a:br>
            <a:r>
              <a:rPr lang="en-US" dirty="0"/>
              <a:t>T6 – Impact (Primary and Secondary Cells) </a:t>
            </a:r>
            <a:br>
              <a:rPr lang="en-US" dirty="0"/>
            </a:br>
            <a:r>
              <a:rPr lang="en-US" dirty="0"/>
              <a:t>T7 – Overcharge (Secondary Batteries) </a:t>
            </a:r>
            <a:br>
              <a:rPr lang="en-US" dirty="0"/>
            </a:br>
            <a:r>
              <a:rPr lang="en-US" dirty="0"/>
              <a:t>T8 – Forced Discharge (Primary and Secondary Cells) </a:t>
            </a:r>
            <a:br>
              <a:rPr lang="en-US" dirty="0"/>
            </a:br>
            <a:endParaRPr lang="en-US" altLang="en-US" dirty="0"/>
          </a:p>
        </p:txBody>
      </p:sp>
    </p:spTree>
    <p:extLst>
      <p:ext uri="{BB962C8B-B14F-4D97-AF65-F5344CB8AC3E}">
        <p14:creationId xmlns:p14="http://schemas.microsoft.com/office/powerpoint/2010/main" val="11246328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CAB68DB4-ADBF-4C06-AF11-EEB3FAAE2D27}"/>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4E971DC1-8E0B-47BD-B0A3-10E67013DC0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p>
        </p:txBody>
      </p:sp>
      <p:sp>
        <p:nvSpPr>
          <p:cNvPr id="82948" name="Slide Number Placeholder 3">
            <a:extLst>
              <a:ext uri="{FF2B5EF4-FFF2-40B4-BE49-F238E27FC236}">
                <a16:creationId xmlns:a16="http://schemas.microsoft.com/office/drawing/2014/main" id="{3C394C5B-351C-43C7-AD78-4D98F175F002}"/>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92054C9B-DA6A-44B2-9006-349206C64DF2}" type="slidenum">
              <a:rPr lang="en-US" altLang="en-US" sz="1300"/>
              <a:pPr/>
              <a:t>44</a:t>
            </a:fld>
            <a:endParaRPr lang="en-US" altLang="en-US" sz="13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9D4D55F0-620F-44DB-A087-7374D03ED1B7}"/>
              </a:ext>
            </a:extLst>
          </p:cNvPr>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DA217872-D1E5-4957-9966-E9F7BB0C440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This slide depicts the chemistry involved in creating voltage at the battery terminals for LiFePO4.  This chemistry uses ethylene carbonate and dimethylcarbonate as the electrolyte.  The electrolyte is essentially a salt. </a:t>
            </a:r>
          </a:p>
          <a:p>
            <a:endParaRPr lang="en-US" altLang="en-US"/>
          </a:p>
          <a:p>
            <a:r>
              <a:rPr lang="en-US" altLang="en-US"/>
              <a:t>The important thing to note on this slide is the red circles on this slide. We have circled all of the places in this slide that use “carbon” in this chemistry.  Just make mental not of the following element on this slide “C” stands for Carbon. We will actually come back to this slide when we start discussing safety.       Graphite is used by a lot of manufactures because though it is soft and malleable, it is chemically very stable and can withstand the deposition and removal of lithium ions from its interstices with very little esparity.</a:t>
            </a:r>
          </a:p>
          <a:p>
            <a:endParaRPr lang="en-US" altLang="en-US"/>
          </a:p>
        </p:txBody>
      </p:sp>
      <p:sp>
        <p:nvSpPr>
          <p:cNvPr id="84996" name="Slide Number Placeholder 3">
            <a:extLst>
              <a:ext uri="{FF2B5EF4-FFF2-40B4-BE49-F238E27FC236}">
                <a16:creationId xmlns:a16="http://schemas.microsoft.com/office/drawing/2014/main" id="{5E65A048-28DD-4FF4-8006-F760868EE8B6}"/>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A583D69F-EBDC-4AD7-9342-59E5DF042156}" type="slidenum">
              <a:rPr lang="en-US" altLang="en-US" sz="1300"/>
              <a:pPr/>
              <a:t>45</a:t>
            </a:fld>
            <a:endParaRPr lang="en-US" altLang="en-US" sz="13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CD2CF165-A42D-4B0A-A392-9A8D45D7FC69}"/>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25E8D895-0347-4080-96FB-4C0899617B9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In establishing a “Nominal Voltage”  the manufacturers will use the “Discharge curve of voltage on the Y-axis and Capacity /Kg on the X-axis.  The tope curve shows how the LiFePO4 compares to a high-rated sealed lead acid battery.  The lead acid battery curve is more round, while the LiFePO4 is very flat through the largest part of the discharge curve, and then drops off rapidly.  If we draw a straight line through the flat part of this curve, the intersection point established the average or “mean” voltage on this curve.  This intersection point is where the “Nominal” or nameplate rated voltage of the cell comes from.</a:t>
            </a:r>
          </a:p>
          <a:p>
            <a:endParaRPr lang="en-US" altLang="en-US"/>
          </a:p>
          <a:p>
            <a:r>
              <a:rPr lang="en-US" altLang="en-US"/>
              <a:t>Reference: Chart reproduced from  </a:t>
            </a:r>
          </a:p>
        </p:txBody>
      </p:sp>
      <p:sp>
        <p:nvSpPr>
          <p:cNvPr id="87044" name="Slide Number Placeholder 3">
            <a:extLst>
              <a:ext uri="{FF2B5EF4-FFF2-40B4-BE49-F238E27FC236}">
                <a16:creationId xmlns:a16="http://schemas.microsoft.com/office/drawing/2014/main" id="{653CC11C-F321-43B4-8221-4D1209E6DE2A}"/>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9DF954FF-89B2-4DDE-9FB6-E8FA0E4AC9E4}" type="slidenum">
              <a:rPr lang="en-US" altLang="en-US" sz="1300"/>
              <a:pPr/>
              <a:t>46</a:t>
            </a:fld>
            <a:endParaRPr lang="en-US" altLang="en-US" sz="13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AAB296BF-45C9-4BB1-B036-6D0E1BFBEEF4}"/>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7C97D527-04A5-4267-B18A-B1516A31B8C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For a short duration discharge, meaning a high rate discharge, the graph above illustrates the difference in capacity per kg for a traditional high rate UPS battery and a liFePO4 battery.  The X-axis is labeled Ah/kg.  The curves are actually voltage and shows that the voltage delivered by the battery is not constant.  In fact, the battery voltage declines as the battery discharges.   This decline in voltage not only affects power, but also energy density.  </a:t>
            </a:r>
          </a:p>
          <a:p>
            <a:endParaRPr lang="en-US" altLang="en-US"/>
          </a:p>
          <a:p>
            <a:r>
              <a:rPr lang="en-US" altLang="en-US"/>
              <a:t>To get the same capacity during this discharge period, I would need 4 parallel strings of this particular lead acid batteries.  </a:t>
            </a:r>
          </a:p>
          <a:p>
            <a:endParaRPr lang="en-US" altLang="en-US"/>
          </a:p>
          <a:p>
            <a:endParaRPr lang="en-US" altLang="en-US"/>
          </a:p>
          <a:p>
            <a:r>
              <a:rPr lang="en-US" altLang="en-US"/>
              <a:t>Question:  Will that difference in number of strings be realized when I consider a real application?   Yes.  The impact is in floor loading.  </a:t>
            </a:r>
          </a:p>
          <a:p>
            <a:endParaRPr lang="en-US" altLang="en-US"/>
          </a:p>
          <a:p>
            <a:r>
              <a:rPr lang="en-US" altLang="en-US"/>
              <a:t>Let’s find out.</a:t>
            </a:r>
          </a:p>
          <a:p>
            <a:endParaRPr lang="en-US" altLang="en-US"/>
          </a:p>
        </p:txBody>
      </p:sp>
      <p:sp>
        <p:nvSpPr>
          <p:cNvPr id="89092" name="Slide Number Placeholder 3">
            <a:extLst>
              <a:ext uri="{FF2B5EF4-FFF2-40B4-BE49-F238E27FC236}">
                <a16:creationId xmlns:a16="http://schemas.microsoft.com/office/drawing/2014/main" id="{9E356AE0-949E-4BFD-81A9-CB0BE68940B8}"/>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6132F1FD-CC26-4FBF-A1FA-4BF7B350A5B8}" type="slidenum">
              <a:rPr lang="en-US" altLang="en-US" sz="1300"/>
              <a:pPr/>
              <a:t>47</a:t>
            </a:fld>
            <a:endParaRPr lang="en-US" altLang="en-US" sz="13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E50EBEB1-6C9F-4EEC-8D65-62BBF0409AED}"/>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id="{5A5028D5-1315-4BD3-8E1A-1422E67AF57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This is the exact same slide as before, except we are now focused on the EODV.  </a:t>
            </a:r>
          </a:p>
          <a:p>
            <a:endParaRPr lang="en-US" altLang="en-US"/>
          </a:p>
          <a:p>
            <a:r>
              <a:rPr lang="en-US" altLang="en-US"/>
              <a:t>Notice the difference in EODV for each chemistry:  </a:t>
            </a:r>
          </a:p>
          <a:p>
            <a:endParaRPr lang="en-US" altLang="en-US"/>
          </a:p>
          <a:p>
            <a:r>
              <a:rPr lang="en-US" altLang="en-US"/>
              <a:t>For lead acid, we use 1.75 vpc for long duration discharges, and 1.68 vpc for fast discharges.  For lithium ion, most manufacturers will terminate discharge at 2.0 vpc.    Th</a:t>
            </a:r>
          </a:p>
        </p:txBody>
      </p:sp>
      <p:sp>
        <p:nvSpPr>
          <p:cNvPr id="91140" name="Slide Number Placeholder 3">
            <a:extLst>
              <a:ext uri="{FF2B5EF4-FFF2-40B4-BE49-F238E27FC236}">
                <a16:creationId xmlns:a16="http://schemas.microsoft.com/office/drawing/2014/main" id="{B7B0FA30-9289-42CB-A865-72D57BDD9671}"/>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80D91B1E-C3D4-48E5-BB03-7BDECD517095}" type="slidenum">
              <a:rPr lang="en-US" altLang="en-US" sz="1300"/>
              <a:pPr/>
              <a:t>48</a:t>
            </a:fld>
            <a:endParaRPr lang="en-US" altLang="en-US" sz="13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8F298133-3BC8-48FC-9A01-C7A586280A72}"/>
              </a:ext>
            </a:extLst>
          </p:cNvPr>
          <p:cNvSpPr>
            <a:spLocks noGrp="1" noRot="1" noChangeAspect="1" noChangeArrowheads="1" noTextEdit="1"/>
          </p:cNvSpPr>
          <p:nvPr>
            <p:ph type="sldImg"/>
          </p:nvPr>
        </p:nvSpPr>
        <p:spPr>
          <a:ln/>
        </p:spPr>
      </p:sp>
      <p:sp>
        <p:nvSpPr>
          <p:cNvPr id="93187" name="Notes Placeholder 2">
            <a:extLst>
              <a:ext uri="{FF2B5EF4-FFF2-40B4-BE49-F238E27FC236}">
                <a16:creationId xmlns:a16="http://schemas.microsoft.com/office/drawing/2014/main" id="{73515104-F813-429D-A423-7E4B631ED1C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2. </a:t>
            </a:r>
            <a:r>
              <a:rPr lang="en-US" altLang="en-US" b="1"/>
              <a:t>Large overcharge tolerance and safer performance</a:t>
            </a:r>
            <a:br>
              <a:rPr lang="en-US" altLang="en-US"/>
            </a:br>
            <a:r>
              <a:rPr lang="en-US" altLang="en-US"/>
              <a:t>A LiCoO2 battery has a very narrow overcharge tolerance, about 0.1V over the 4.2V per cell charging voltage plateau, which also the upper limit of the charge voltage. Continuous charging over 4.3V would either damage the battery performance, such as cycle life, or result in fire or explosion.</a:t>
            </a:r>
          </a:p>
          <a:p>
            <a:r>
              <a:rPr lang="en-US" altLang="en-US"/>
              <a:t>A LiFePO4 battery has a much wider overcharge tolerance of about 0.7V from its charging voltage plateau of 3.5V per cell. When measured with a differential scanning calorimeter (DSC) the exothermic heat of the chemical reaction with electrolyte after overcharge is only 90 Joules/gram for LiFePO4 versus 1600 J/g for LiCoO2 . The greater the exothermic heat, the more vigorous the fire or explosion that can happen when the battery is abused.</a:t>
            </a:r>
          </a:p>
          <a:p>
            <a:r>
              <a:rPr lang="en-US" altLang="en-US"/>
              <a:t>A LiFePO4 battery can be safely overcharged to 4.2 volts per cell, but higher voltages will start to break down the organic electrolytes. Nevertheless, it is common to charge a 12 volt a 4-cell series pack with a lead acid battery charger. The maximum voltage of these chargers, whether AC powered, or using a car's alternator, is 14.4 volts. This works fine, but lead acid chargers will lower their voltage to 13.8 volts for the float charge, and so will usually terminate before the LiFe pack is at 100%. For this reason a special LiFe charger is required to reliably get to 100% capacity.</a:t>
            </a:r>
          </a:p>
          <a:p>
            <a:r>
              <a:rPr lang="en-US" altLang="en-US"/>
              <a:t>Due to the added safety factor, these packs are preferred for large capacity and high power applications. From the viewpoint of large overcharge tolerance and safety performance, a LiFePO4 battery is similar to a lead-acid battery. </a:t>
            </a:r>
          </a:p>
          <a:p>
            <a:endParaRPr lang="en-US" altLang="en-US"/>
          </a:p>
        </p:txBody>
      </p:sp>
      <p:sp>
        <p:nvSpPr>
          <p:cNvPr id="93188" name="Slide Number Placeholder 3">
            <a:extLst>
              <a:ext uri="{FF2B5EF4-FFF2-40B4-BE49-F238E27FC236}">
                <a16:creationId xmlns:a16="http://schemas.microsoft.com/office/drawing/2014/main" id="{44F1ACB9-BDE2-413F-9170-56CCDC504EE9}"/>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CE0B271A-CE68-4E3F-97B6-EFD6EB3F81C3}" type="slidenum">
              <a:rPr lang="en-US" altLang="en-US" sz="1300"/>
              <a:pPr/>
              <a:t>49</a:t>
            </a:fld>
            <a:endParaRPr lang="en-US"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ADAC07A4-53AB-4051-A825-BEFA44B37E3F}"/>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DAFC9A-39CC-4F40-9421-7025161D3392}" type="slidenum">
              <a:rPr lang="en-US" altLang="en-US" sz="1300">
                <a:latin typeface="Arial" panose="020B0604020202020204" pitchFamily="34" charset="0"/>
              </a:rPr>
              <a:pPr>
                <a:spcBef>
                  <a:spcPct val="0"/>
                </a:spcBef>
              </a:pPr>
              <a:t>5</a:t>
            </a:fld>
            <a:endParaRPr lang="en-US" altLang="en-US" sz="1300">
              <a:latin typeface="Arial" panose="020B0604020202020204" pitchFamily="34" charset="0"/>
            </a:endParaRPr>
          </a:p>
        </p:txBody>
      </p:sp>
      <p:sp>
        <p:nvSpPr>
          <p:cNvPr id="23555" name="Rectangle 2">
            <a:extLst>
              <a:ext uri="{FF2B5EF4-FFF2-40B4-BE49-F238E27FC236}">
                <a16:creationId xmlns:a16="http://schemas.microsoft.com/office/drawing/2014/main" id="{0EF839C7-1BC3-478B-84FA-9B5D64308CDD}"/>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EC902A74-F2F5-41FB-8A13-6D6BB9BD8AE9}"/>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Everyone has seen these “Spider Web Graphs” that each manufacturer will produce to highlight the critical features of their products.  It provides a nice self assessment and allows us to compare technologies side-by-side.  As you move along the converging axis, the factor is higher as you move from the center of the graph.  So if we use any one of these graphs as an example, let’s look at LMO as an example.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7A5972CA-8C71-4186-AF95-345EF938C9CC}"/>
              </a:ext>
            </a:extLst>
          </p:cNvPr>
          <p:cNvSpPr>
            <a:spLocks noGrp="1" noRot="1" noChangeAspect="1" noChangeArrowheads="1" noTextEdit="1"/>
          </p:cNvSpPr>
          <p:nvPr>
            <p:ph type="sldImg"/>
          </p:nvPr>
        </p:nvSpPr>
        <p:spPr>
          <a:ln/>
        </p:spPr>
      </p:sp>
      <p:sp>
        <p:nvSpPr>
          <p:cNvPr id="95235" name="Notes Placeholder 2">
            <a:extLst>
              <a:ext uri="{FF2B5EF4-FFF2-40B4-BE49-F238E27FC236}">
                <a16:creationId xmlns:a16="http://schemas.microsoft.com/office/drawing/2014/main" id="{8C810E84-1E95-45EB-9C82-4575E5EFAAC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2. </a:t>
            </a:r>
            <a:r>
              <a:rPr lang="en-US" altLang="en-US" b="1"/>
              <a:t>Large overcharge tolerance and safer performance</a:t>
            </a:r>
            <a:br>
              <a:rPr lang="en-US" altLang="en-US"/>
            </a:br>
            <a:r>
              <a:rPr lang="en-US" altLang="en-US"/>
              <a:t>A LiCoO2 battery has a very narrow overcharge tolerance, about 0.1V over the 4.2V per cell charging voltage plateau, which also the upper limit of the charge voltage. Continuous charging over 4.3V would either damage the battery performance, such as cycle life, or result in fire or explosion.</a:t>
            </a:r>
          </a:p>
          <a:p>
            <a:r>
              <a:rPr lang="en-US" altLang="en-US"/>
              <a:t>A LiFePO4 battery has a much wider overcharge tolerance of about 0.7V from its charging voltage plateau of 3.5V per cell. When measured with a differential scanning calorimeter (DSC) the exothermic heat of the chemical reaction with electrolyte after overcharge is only 90 Joules/gram for LiFePO4 versus 1600 J/g for LiCoO2 . The greater the exothermic heat, the more vigorous the fire or explosion that can happen when the battery is abused.</a:t>
            </a:r>
          </a:p>
          <a:p>
            <a:r>
              <a:rPr lang="en-US" altLang="en-US"/>
              <a:t>A LiFePO4 battery can be safely overcharged to 4.2 volts per cell, but higher voltages will start to break down the organic electrolytes. Nevertheless, it is common to charge a 12 volt a 4-cell series pack with a lead acid battery charger. The maximum voltage of these chargers, whether AC powered, or using a car's alternator, is 14.4 volts. This works fine, but lead acid chargers will lower their voltage to 13.8 volts for the float charge, and so will usually terminate before the LiFe pack is at 100%. For this reason a special LiFe charger is required to reliably get to 100% capacity.</a:t>
            </a:r>
          </a:p>
          <a:p>
            <a:r>
              <a:rPr lang="en-US" altLang="en-US"/>
              <a:t>Due to the added safety factor, these packs are preferred for large capacity and high power applications. From the viewpoint of large overcharge tolerance and safety performance, a LiFePO4 battery is similar to a lead-acid battery. </a:t>
            </a:r>
          </a:p>
          <a:p>
            <a:endParaRPr lang="en-US" altLang="en-US"/>
          </a:p>
        </p:txBody>
      </p:sp>
      <p:sp>
        <p:nvSpPr>
          <p:cNvPr id="95236" name="Slide Number Placeholder 3">
            <a:extLst>
              <a:ext uri="{FF2B5EF4-FFF2-40B4-BE49-F238E27FC236}">
                <a16:creationId xmlns:a16="http://schemas.microsoft.com/office/drawing/2014/main" id="{5270C439-D187-4057-A623-5C60CD8B1E76}"/>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423C01FD-3F7C-4C1E-8F4B-A70B9EFCD36C}" type="slidenum">
              <a:rPr lang="en-US" altLang="en-US" sz="1300"/>
              <a:pPr/>
              <a:t>50</a:t>
            </a:fld>
            <a:endParaRPr lang="en-US" altLang="en-US" sz="13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FA3B0C73-72F1-41C2-967E-F1B3D44ABDE8}"/>
              </a:ext>
            </a:extLst>
          </p:cNvPr>
          <p:cNvSpPr>
            <a:spLocks noGrp="1" noRot="1" noChangeAspect="1" noChangeArrowheads="1" noTextEdit="1"/>
          </p:cNvSpPr>
          <p:nvPr>
            <p:ph type="sldImg"/>
          </p:nvPr>
        </p:nvSpPr>
        <p:spPr>
          <a:ln/>
        </p:spPr>
      </p:sp>
      <p:sp>
        <p:nvSpPr>
          <p:cNvPr id="97283" name="Notes Placeholder 2">
            <a:extLst>
              <a:ext uri="{FF2B5EF4-FFF2-40B4-BE49-F238E27FC236}">
                <a16:creationId xmlns:a16="http://schemas.microsoft.com/office/drawing/2014/main" id="{F9C5E600-7A20-4939-B4D5-073F18274CA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2. </a:t>
            </a:r>
            <a:r>
              <a:rPr lang="en-US" altLang="en-US" b="1"/>
              <a:t>Large overcharge tolerance and safer performance</a:t>
            </a:r>
            <a:br>
              <a:rPr lang="en-US" altLang="en-US"/>
            </a:br>
            <a:r>
              <a:rPr lang="en-US" altLang="en-US"/>
              <a:t>Once a battery has reached a full state of charge, charging current injected into the battery is considered “overcharge”.    </a:t>
            </a:r>
          </a:p>
          <a:p>
            <a:endParaRPr lang="en-US" altLang="en-US"/>
          </a:p>
          <a:p>
            <a:r>
              <a:rPr lang="en-US" altLang="en-US"/>
              <a:t>A LiCoO2 battery has a very narrow overcharge tolerance, about 0.1V over the 4.2V per cell charging voltage plateau, which also the upper limit of the charge voltage. Continuous charging over 4.3V would either damage the battery performance, such as cycle life, or result in fire or explosion.</a:t>
            </a:r>
          </a:p>
          <a:p>
            <a:r>
              <a:rPr lang="en-US" altLang="en-US"/>
              <a:t>A LiFePO4 battery has a much wider overcharge tolerance of about 0.7V from its charging voltage plateau of 3.5V per cell. When measured with a differential scanning calorimeter (DSC) the exothermic heat of the chemical reaction with electrolyte after overcharge is only 90 Joules/gram for LiFePO4 versus 1600 J/g for LiCoO2 . The greater the exothermic heat, the more vigorous the fire or explosion that can happen when the battery is abused.</a:t>
            </a:r>
          </a:p>
          <a:p>
            <a:r>
              <a:rPr lang="en-US" altLang="en-US"/>
              <a:t>A LiFePO4 battery can be safely overcharged to 4.2 volts per cell, but higher voltages will start to break down the organic electrolytes. Nevertheless, it is common to charge a 12 volt a 4-cell series pack with a lead acid battery charger. The maximum voltage of these chargers, whether AC powered, or using a car's alternator, is 14.4 volts. This works fine, but lead acid chargers will lower their voltage to 13.8 volts for the float charge, and so will usually terminate before the LiFe pack is at 100%. For this reason a special LiFe charger is required to reliably get to 100% capacity.</a:t>
            </a:r>
          </a:p>
          <a:p>
            <a:r>
              <a:rPr lang="en-US" altLang="en-US"/>
              <a:t>Due to the added safety factor, these packs are preferred for large capacity and high power applications. From the viewpoint of large overcharge tolerance and safety performance, a LiFePO4 battery is similar to a lead-acid battery. </a:t>
            </a:r>
          </a:p>
          <a:p>
            <a:endParaRPr lang="en-US" altLang="en-US"/>
          </a:p>
        </p:txBody>
      </p:sp>
      <p:sp>
        <p:nvSpPr>
          <p:cNvPr id="97284" name="Slide Number Placeholder 3">
            <a:extLst>
              <a:ext uri="{FF2B5EF4-FFF2-40B4-BE49-F238E27FC236}">
                <a16:creationId xmlns:a16="http://schemas.microsoft.com/office/drawing/2014/main" id="{ACB4E81C-A924-43D3-9D89-DB63D75D2E88}"/>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8ECE3B2E-D30B-48FA-A130-A91661E0B17D}" type="slidenum">
              <a:rPr lang="en-US" altLang="en-US" sz="1300"/>
              <a:pPr/>
              <a:t>51</a:t>
            </a:fld>
            <a:endParaRPr lang="en-US" altLang="en-US" sz="13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F9B74668-D119-4CAC-9163-47821D793CC5}"/>
              </a:ext>
            </a:extLst>
          </p:cNvPr>
          <p:cNvSpPr>
            <a:spLocks noGrp="1" noRot="1" noChangeAspect="1" noChangeArrowheads="1" noTextEdit="1"/>
          </p:cNvSpPr>
          <p:nvPr>
            <p:ph type="sldImg"/>
          </p:nvPr>
        </p:nvSpPr>
        <p:spPr>
          <a:xfrm>
            <a:off x="971550" y="696913"/>
            <a:ext cx="5045075" cy="3784600"/>
          </a:xfrm>
          <a:ln/>
        </p:spPr>
      </p:sp>
      <p:sp>
        <p:nvSpPr>
          <p:cNvPr id="99331" name="Notes Placeholder 2">
            <a:extLst>
              <a:ext uri="{FF2B5EF4-FFF2-40B4-BE49-F238E27FC236}">
                <a16:creationId xmlns:a16="http://schemas.microsoft.com/office/drawing/2014/main" id="{6CD35D3C-50C2-49B9-BC09-6F87AB84AB78}"/>
              </a:ext>
            </a:extLst>
          </p:cNvPr>
          <p:cNvSpPr>
            <a:spLocks noGrp="1" noChangeArrowheads="1"/>
          </p:cNvSpPr>
          <p:nvPr>
            <p:ph type="body" idx="1"/>
          </p:nvPr>
        </p:nvSpPr>
        <p:spPr>
          <a:xfrm>
            <a:off x="934112" y="4648200"/>
            <a:ext cx="5142177" cy="395189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The “Ti” in this formula stands for Titanium.  The “Co” in this slide stands for Cobalt. The “Li” stands for Lithium, and the “O” in this slide stands for Oxygen.</a:t>
            </a:r>
          </a:p>
          <a:p>
            <a:endParaRPr lang="en-US" altLang="en-US"/>
          </a:p>
          <a:p>
            <a:r>
              <a:rPr lang="en-US" altLang="en-US"/>
              <a:t>Electrolyte for this cell type consists of lithium ions dissolved in organic solvents.</a:t>
            </a:r>
          </a:p>
          <a:p>
            <a:endParaRPr lang="en-US" altLang="en-US"/>
          </a:p>
          <a:p>
            <a:r>
              <a:rPr lang="en-US" altLang="en-US"/>
              <a:t>You will not that there is no elemental carbon on this slide, so no carbon participates in the reaction for developing the voltage at the battery terminals.  NOTE:  Notice the absence of the elemental carbon in this reaction.  There is no carbon participating in the reaction.  Again, this is important when we start talking about fire safety later in this presentation.</a:t>
            </a:r>
          </a:p>
          <a:p>
            <a:endParaRPr lang="en-US" altLang="en-US"/>
          </a:p>
          <a:p>
            <a:endParaRPr lang="en-US" altLang="en-US"/>
          </a:p>
        </p:txBody>
      </p:sp>
      <p:sp>
        <p:nvSpPr>
          <p:cNvPr id="99332" name="Slide Number Placeholder 3">
            <a:extLst>
              <a:ext uri="{FF2B5EF4-FFF2-40B4-BE49-F238E27FC236}">
                <a16:creationId xmlns:a16="http://schemas.microsoft.com/office/drawing/2014/main" id="{0E8C9400-FBC3-41CA-922C-30DACF00120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EC8FEBD5-BC5F-43F8-B77E-F0BC4B29C143}" type="slidenum">
              <a:rPr lang="en-US" altLang="en-US" sz="1300"/>
              <a:pPr/>
              <a:t>52</a:t>
            </a:fld>
            <a:endParaRPr lang="en-US" altLang="en-US" sz="13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D3C29C28-4965-4207-92CC-555A67748B3B}"/>
              </a:ext>
            </a:extLst>
          </p:cNvPr>
          <p:cNvSpPr>
            <a:spLocks noGrp="1" noRot="1" noChangeAspect="1" noChangeArrowheads="1" noTextEdit="1"/>
          </p:cNvSpPr>
          <p:nvPr>
            <p:ph type="sldImg"/>
          </p:nvPr>
        </p:nvSpPr>
        <p:spPr>
          <a:ln/>
        </p:spPr>
      </p:sp>
      <p:sp>
        <p:nvSpPr>
          <p:cNvPr id="101379" name="Notes Placeholder 2">
            <a:extLst>
              <a:ext uri="{FF2B5EF4-FFF2-40B4-BE49-F238E27FC236}">
                <a16:creationId xmlns:a16="http://schemas.microsoft.com/office/drawing/2014/main" id="{66A3FD8E-2715-490F-9E02-FA39792BF8F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The “Ti” in this formula stands for Titanium.  The “Co” in this slide stands for Cobalt. The “Li” stands for Lithium, and the “O” in this slide stands for Oxygen.</a:t>
            </a:r>
          </a:p>
          <a:p>
            <a:endParaRPr lang="en-US" altLang="en-US"/>
          </a:p>
          <a:p>
            <a:r>
              <a:rPr lang="en-US" altLang="en-US"/>
              <a:t>You will not that there is no elemental carbon on this slide, so no carbon participates in the reaction for developing the voltage at the battery terminals.  NOTE:  Notice the absence of the elemental carbon in this reaction.  There is no carbon participating in the reaction.</a:t>
            </a:r>
          </a:p>
          <a:p>
            <a:endParaRPr lang="en-US" altLang="en-US"/>
          </a:p>
        </p:txBody>
      </p:sp>
      <p:sp>
        <p:nvSpPr>
          <p:cNvPr id="101380" name="Slide Number Placeholder 3">
            <a:extLst>
              <a:ext uri="{FF2B5EF4-FFF2-40B4-BE49-F238E27FC236}">
                <a16:creationId xmlns:a16="http://schemas.microsoft.com/office/drawing/2014/main" id="{FED60FEA-A449-4B60-95BD-962200DE97B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FAABB541-F503-4982-8E6E-3A17656E649F}" type="slidenum">
              <a:rPr lang="en-US" altLang="en-US" sz="1300"/>
              <a:pPr/>
              <a:t>53</a:t>
            </a:fld>
            <a:endParaRPr lang="en-US" altLang="en-US" sz="13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A8A76F55-60CD-43E1-A4DD-7F15B491501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D28DB5-B0BB-40CA-A582-C339C20F70FB}" type="slidenum">
              <a:rPr lang="en-US" altLang="en-US" sz="1300">
                <a:latin typeface="Arial" panose="020B0604020202020204" pitchFamily="34" charset="0"/>
              </a:rPr>
              <a:pPr>
                <a:spcBef>
                  <a:spcPct val="0"/>
                </a:spcBef>
              </a:pPr>
              <a:t>54</a:t>
            </a:fld>
            <a:endParaRPr lang="en-US" altLang="en-US" sz="1300">
              <a:latin typeface="Arial" panose="020B0604020202020204" pitchFamily="34" charset="0"/>
            </a:endParaRPr>
          </a:p>
        </p:txBody>
      </p:sp>
      <p:sp>
        <p:nvSpPr>
          <p:cNvPr id="103427" name="Rectangle 2">
            <a:extLst>
              <a:ext uri="{FF2B5EF4-FFF2-40B4-BE49-F238E27FC236}">
                <a16:creationId xmlns:a16="http://schemas.microsoft.com/office/drawing/2014/main" id="{3B415620-00D7-42F4-8FD2-BDBE925B52AD}"/>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978201D2-3410-4CF5-ABCC-BB7D2B687F42}"/>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b="1" dirty="0"/>
              <a:t>Chapter 12 Energy Systems. </a:t>
            </a:r>
            <a:r>
              <a:rPr lang="en-US" altLang="en-US" dirty="0"/>
              <a:t>Chapter 12 was added to address the current energy systems</a:t>
            </a:r>
          </a:p>
          <a:p>
            <a:r>
              <a:rPr lang="en-US" altLang="en-US" dirty="0"/>
              <a:t>found in the IFC. It introduces a wide range of systems that generate and store energy in, on and</a:t>
            </a:r>
          </a:p>
          <a:p>
            <a:r>
              <a:rPr lang="en-US" altLang="en-US" dirty="0"/>
              <a:t>adjacent to buildings and facilities. The expansion of such energy systems is related to meeting</a:t>
            </a:r>
          </a:p>
          <a:p>
            <a:r>
              <a:rPr lang="en-US" altLang="en-US" dirty="0"/>
              <a:t>today’s energy, environmental and economic challenges. Ensuring appropriate criteria to address</a:t>
            </a:r>
          </a:p>
          <a:p>
            <a:r>
              <a:rPr lang="en-US" altLang="en-US" dirty="0"/>
              <a:t>the safety of such systems in building and fire codes is an important part of protecting the public at</a:t>
            </a:r>
          </a:p>
          <a:p>
            <a:r>
              <a:rPr lang="en-US" altLang="en-US" dirty="0"/>
              <a:t>large, building occupants and emergency responders. Previously, requirements for energy systems,</a:t>
            </a:r>
          </a:p>
          <a:p>
            <a:r>
              <a:rPr lang="en-US" altLang="en-US" dirty="0"/>
              <a:t>such as standby power systems, PV systems and stationary battery systems, were scattered about</a:t>
            </a:r>
          </a:p>
          <a:p>
            <a:r>
              <a:rPr lang="en-US" altLang="en-US" dirty="0"/>
              <a:t>in various locations in Chapter 6, which addresses building services and systems. However, with the</a:t>
            </a:r>
          </a:p>
          <a:p>
            <a:r>
              <a:rPr lang="en-US" altLang="en-US" dirty="0"/>
              <a:t>addition of fuel cells and capacitor energy storage systems to the IFC, a chapter dedicated to such</a:t>
            </a:r>
          </a:p>
          <a:p>
            <a:r>
              <a:rPr lang="en-US" altLang="en-US" dirty="0"/>
              <a:t>related issues needed to be created. This chapter provides an </a:t>
            </a:r>
            <a:r>
              <a:rPr lang="en-US" altLang="en-US" b="1" dirty="0">
                <a:solidFill>
                  <a:schemeClr val="bg2"/>
                </a:solidFill>
              </a:rPr>
              <a:t>appropriate location for the addition</a:t>
            </a:r>
          </a:p>
          <a:p>
            <a:r>
              <a:rPr lang="en-US" altLang="en-US" b="1" dirty="0">
                <a:solidFill>
                  <a:schemeClr val="bg2"/>
                </a:solidFill>
              </a:rPr>
              <a:t>of future energy systems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81654058-C071-4494-9CAD-F1B0295BFF84}"/>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43B28A2-59C5-4ABD-BB2C-A669C540735B}" type="slidenum">
              <a:rPr lang="en-US" altLang="en-US" sz="1300">
                <a:latin typeface="Arial" panose="020B0604020202020204" pitchFamily="34" charset="0"/>
              </a:rPr>
              <a:pPr>
                <a:spcBef>
                  <a:spcPct val="0"/>
                </a:spcBef>
              </a:pPr>
              <a:t>55</a:t>
            </a:fld>
            <a:endParaRPr lang="en-US" altLang="en-US" sz="1300">
              <a:latin typeface="Arial" panose="020B0604020202020204" pitchFamily="34" charset="0"/>
            </a:endParaRPr>
          </a:p>
        </p:txBody>
      </p:sp>
      <p:sp>
        <p:nvSpPr>
          <p:cNvPr id="105475" name="Rectangle 2">
            <a:extLst>
              <a:ext uri="{FF2B5EF4-FFF2-40B4-BE49-F238E27FC236}">
                <a16:creationId xmlns:a16="http://schemas.microsoft.com/office/drawing/2014/main" id="{96CACB5F-7EBA-4ACD-96F6-6A2A319E96CE}"/>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C6346070-0F49-4DE8-809B-AA314EE4438B}"/>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Suppression:</a:t>
            </a:r>
          </a:p>
          <a:p>
            <a:pPr lvl="1"/>
            <a:r>
              <a:rPr lang="en-US" altLang="en-US"/>
              <a:t>2015 editions did not explicitly require suppression</a:t>
            </a:r>
          </a:p>
          <a:p>
            <a:pPr lvl="1"/>
            <a:r>
              <a:rPr lang="en-US" altLang="en-US"/>
              <a:t>2018 NFPA 52.3.2.7-8  required for </a:t>
            </a:r>
            <a:r>
              <a:rPr lang="en-US" altLang="en-US" b="1" u="sng"/>
              <a:t>all </a:t>
            </a:r>
            <a:r>
              <a:rPr lang="en-US" altLang="en-US"/>
              <a:t>battery spaced w/ exceptions for telecommunication installations</a:t>
            </a:r>
          </a:p>
          <a:p>
            <a:pPr lvl="1"/>
            <a:endParaRPr lang="en-US" altLang="en-US"/>
          </a:p>
          <a:p>
            <a:r>
              <a:rPr lang="en-US" altLang="en-US"/>
              <a:t>Gas Detection</a:t>
            </a:r>
          </a:p>
          <a:p>
            <a:pPr lvl="1"/>
            <a:r>
              <a:rPr lang="en-US" altLang="en-US"/>
              <a:t>Alarming for 25% of the lower flammability level of gas as well as 50% of the IDLH (immediately dangerous to life or health) for toxic or highly toxic gases.</a:t>
            </a:r>
          </a:p>
          <a:p>
            <a:pPr lvl="1"/>
            <a:r>
              <a:rPr lang="en-US" altLang="en-US"/>
              <a:t>Must have visible and audible alarms in the battery room</a:t>
            </a:r>
          </a:p>
          <a:p>
            <a:pPr lvl="1"/>
            <a:r>
              <a:rPr lang="en-US" altLang="en-US"/>
              <a:t>Approved transmission to specific location</a:t>
            </a:r>
          </a:p>
          <a:p>
            <a:pPr lvl="1"/>
            <a:r>
              <a:rPr lang="en-US" altLang="en-US"/>
              <a:t>De-energizing of the battery rectified</a:t>
            </a:r>
          </a:p>
          <a:p>
            <a:pPr lvl="1"/>
            <a:r>
              <a:rPr lang="en-US" altLang="en-US"/>
              <a:t>Activation of the ventilation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DF16AB5F-AA68-4640-8479-6EABE152E001}"/>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AFDD41-C733-4547-A4F5-BD07FF22093F}" type="slidenum">
              <a:rPr lang="en-US" altLang="en-US" sz="1300">
                <a:latin typeface="Arial" panose="020B0604020202020204" pitchFamily="34" charset="0"/>
              </a:rPr>
              <a:pPr>
                <a:spcBef>
                  <a:spcPct val="0"/>
                </a:spcBef>
              </a:pPr>
              <a:t>56</a:t>
            </a:fld>
            <a:endParaRPr lang="en-US" altLang="en-US" sz="1300">
              <a:latin typeface="Arial" panose="020B0604020202020204" pitchFamily="34" charset="0"/>
            </a:endParaRPr>
          </a:p>
        </p:txBody>
      </p:sp>
      <p:sp>
        <p:nvSpPr>
          <p:cNvPr id="107523" name="Rectangle 2">
            <a:extLst>
              <a:ext uri="{FF2B5EF4-FFF2-40B4-BE49-F238E27FC236}">
                <a16:creationId xmlns:a16="http://schemas.microsoft.com/office/drawing/2014/main" id="{5B408558-3E36-4D01-A860-0E1D6028F163}"/>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83BAC7C4-B806-47AD-AA4A-5C91296A4B52}"/>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Reference: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D76A1458-9708-468D-A80B-AD5EA82D8736}"/>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7AFE2D2-FDC8-4B44-B7AB-29A40B901FD2}" type="slidenum">
              <a:rPr lang="en-US" altLang="en-US" sz="1300">
                <a:latin typeface="Arial" panose="020B0604020202020204" pitchFamily="34" charset="0"/>
              </a:rPr>
              <a:pPr>
                <a:spcBef>
                  <a:spcPct val="0"/>
                </a:spcBef>
              </a:pPr>
              <a:t>57</a:t>
            </a:fld>
            <a:endParaRPr lang="en-US" altLang="en-US" sz="1300">
              <a:latin typeface="Arial" panose="020B0604020202020204" pitchFamily="34" charset="0"/>
            </a:endParaRPr>
          </a:p>
        </p:txBody>
      </p:sp>
      <p:sp>
        <p:nvSpPr>
          <p:cNvPr id="109571" name="Rectangle 2">
            <a:extLst>
              <a:ext uri="{FF2B5EF4-FFF2-40B4-BE49-F238E27FC236}">
                <a16:creationId xmlns:a16="http://schemas.microsoft.com/office/drawing/2014/main" id="{3A819C0B-8301-4431-ADDB-5C4363E3469E}"/>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8F0C78D8-0C9E-4D15-8E08-C1E4440F6CA3}"/>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The biggest changes to the Fire Codes happened in 2018 and mostly to address the flammability and potential volatility of emerging battery technologies.  This data was provided in </a:t>
            </a:r>
            <a:r>
              <a:rPr lang="en-US" altLang="en-US">
                <a:latin typeface="Calibri" panose="020F0502020204030204" pitchFamily="34" charset="0"/>
                <a:ea typeface="Calibri" panose="020F0502020204030204" pitchFamily="34" charset="0"/>
                <a:cs typeface="Times New Roman" panose="02020603050405020304" pitchFamily="18" charset="0"/>
              </a:rPr>
              <a:t>IFC chapter 12 and NFPA-1 chapter 52. </a:t>
            </a:r>
            <a:br>
              <a:rPr lang="en-US" altLang="en-US">
                <a:latin typeface="Calibri" panose="020F0502020204030204" pitchFamily="34" charset="0"/>
                <a:ea typeface="Calibri" panose="020F0502020204030204" pitchFamily="34" charset="0"/>
                <a:cs typeface="Times New Roman" panose="02020603050405020304" pitchFamily="18" charset="0"/>
              </a:rPr>
            </a:br>
            <a:br>
              <a:rPr lang="en-US" altLang="en-US">
                <a:latin typeface="Calibri" panose="020F0502020204030204" pitchFamily="34" charset="0"/>
                <a:ea typeface="Calibri" panose="020F0502020204030204" pitchFamily="34" charset="0"/>
                <a:cs typeface="Times New Roman" panose="02020603050405020304" pitchFamily="18" charset="0"/>
              </a:rPr>
            </a:br>
            <a:r>
              <a:rPr lang="en-US" altLang="en-US">
                <a:latin typeface="Calibri" panose="020F0502020204030204" pitchFamily="34" charset="0"/>
                <a:ea typeface="Calibri" panose="020F0502020204030204" pitchFamily="34" charset="0"/>
                <a:cs typeface="Times New Roman" panose="02020603050405020304" pitchFamily="18" charset="0"/>
              </a:rPr>
              <a:t>Photo courtesy of Times of India (Beaumonde Towers in Worli) June 13, 2018.</a:t>
            </a:r>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72AFAFB6-6EE4-45EA-B394-22C9829C297A}"/>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1CFC61-11FF-446B-984F-7B03AE6EB7B8}" type="slidenum">
              <a:rPr lang="en-US" altLang="en-US" sz="1300">
                <a:latin typeface="Arial" panose="020B0604020202020204" pitchFamily="34" charset="0"/>
              </a:rPr>
              <a:pPr>
                <a:spcBef>
                  <a:spcPct val="0"/>
                </a:spcBef>
              </a:pPr>
              <a:t>58</a:t>
            </a:fld>
            <a:endParaRPr lang="en-US" altLang="en-US" sz="1300">
              <a:latin typeface="Arial" panose="020B0604020202020204" pitchFamily="34" charset="0"/>
            </a:endParaRPr>
          </a:p>
        </p:txBody>
      </p:sp>
      <p:sp>
        <p:nvSpPr>
          <p:cNvPr id="111619" name="Rectangle 2">
            <a:extLst>
              <a:ext uri="{FF2B5EF4-FFF2-40B4-BE49-F238E27FC236}">
                <a16:creationId xmlns:a16="http://schemas.microsoft.com/office/drawing/2014/main" id="{E97907F2-1442-4057-A9C7-6B3A273A11EE}"/>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E08EFB20-45E7-4799-8631-0C5455739E6F}"/>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dirty="0"/>
              <a:t>The biggest changes to the Fire Codes happened in 2018 and mostly to address the flammability and potential volatility of emerging battery technologies.  This data was provided in </a:t>
            </a:r>
            <a:r>
              <a:rPr lang="en-US" altLang="en-US" dirty="0">
                <a:latin typeface="Calibri" panose="020F0502020204030204" pitchFamily="34" charset="0"/>
                <a:ea typeface="Calibri" panose="020F0502020204030204" pitchFamily="34" charset="0"/>
                <a:cs typeface="Times New Roman" panose="02020603050405020304" pitchFamily="18" charset="0"/>
              </a:rPr>
              <a:t>IFC chapter 12 and NFPA-1 chapter 52.   Group H-2 applies as “deflagration hazard or hazard from accelerated burning. </a:t>
            </a:r>
          </a:p>
          <a:p>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r>
              <a:rPr lang="en-US" altLang="en-US" b="1" dirty="0">
                <a:solidFill>
                  <a:schemeClr val="bg2"/>
                </a:solidFill>
              </a:rPr>
              <a:t>Risk Mitigation </a:t>
            </a:r>
            <a:r>
              <a:rPr lang="en-US" altLang="en-US" b="1" u="sng" dirty="0">
                <a:solidFill>
                  <a:schemeClr val="bg2"/>
                </a:solidFill>
              </a:rPr>
              <a:t>and</a:t>
            </a:r>
            <a:r>
              <a:rPr lang="en-US" altLang="en-US" b="1" dirty="0">
                <a:solidFill>
                  <a:schemeClr val="bg2"/>
                </a:solidFill>
              </a:rPr>
              <a:t> Failure mode analysis </a:t>
            </a:r>
            <a:r>
              <a:rPr lang="en-US" altLang="en-US" b="1" u="sng" dirty="0">
                <a:solidFill>
                  <a:schemeClr val="bg2"/>
                </a:solidFill>
              </a:rPr>
              <a:t>and</a:t>
            </a:r>
            <a:r>
              <a:rPr lang="en-US" altLang="en-US" b="1" dirty="0">
                <a:solidFill>
                  <a:schemeClr val="bg2"/>
                </a:solidFill>
              </a:rPr>
              <a:t> AHJ approval is required for installations over the Maximum Accepted Quantities </a:t>
            </a:r>
          </a:p>
          <a:p>
            <a:endParaRPr lang="en-US" altLang="en-US" b="1" dirty="0">
              <a:solidFill>
                <a:schemeClr val="bg2"/>
              </a:solidFill>
            </a:endParaRPr>
          </a:p>
          <a:p>
            <a:r>
              <a:rPr lang="en-US" altLang="en-US" dirty="0"/>
              <a:t>Storage batteries, prepackaged stationary storage battery systems and pre-engineered stationary storage battery systems are required to be segregated into stationary battery arrays (strings) not exceeding 50 </a:t>
            </a:r>
            <a:r>
              <a:rPr lang="en-US" altLang="en-US" dirty="0" err="1"/>
              <a:t>KWh</a:t>
            </a:r>
            <a:r>
              <a:rPr lang="en-US" altLang="en-US" dirty="0"/>
              <a:t> (180 Mega joules) each.  Exceptions include:</a:t>
            </a:r>
          </a:p>
          <a:p>
            <a:pPr lvl="2"/>
            <a:r>
              <a:rPr lang="en-US" altLang="en-US" dirty="0"/>
              <a:t>Lead acid and nickel cadmium storage battery arrays</a:t>
            </a:r>
          </a:p>
          <a:p>
            <a:pPr lvl="2"/>
            <a:r>
              <a:rPr lang="en-US" altLang="en-US" dirty="0"/>
              <a:t>Listed pre-engineered stationary storage battery systems and prepackaged stationary storage battery systems shall not exceed 250 </a:t>
            </a:r>
            <a:r>
              <a:rPr lang="en-US" altLang="en-US" dirty="0" err="1"/>
              <a:t>KWh</a:t>
            </a:r>
            <a:r>
              <a:rPr lang="en-US" altLang="en-US" dirty="0"/>
              <a:t> (900 Mega joules) each</a:t>
            </a:r>
          </a:p>
          <a:p>
            <a:pPr lvl="2"/>
            <a:r>
              <a:rPr lang="en-US" altLang="en-US" dirty="0"/>
              <a:t>The fire code official is authorized to approve listed pre-engineered and prepackaged battery arrays with larger capacities or smaller battery array spacing if large scale fire and fault condition testing conducted or witnessed and reported by an approved testing laboratory is provided showing that a fire involving one array will not propagate to an adjacent array, and be contained within the room for a duration equal to the fire resistance rating of the room separation specified in Table 509 of the International Building Code</a:t>
            </a:r>
          </a:p>
          <a:p>
            <a:endParaRPr lang="en-US" altLang="en-US" b="1" dirty="0">
              <a:solidFill>
                <a:schemeClr val="bg2"/>
              </a:solidFill>
            </a:endParaRPr>
          </a:p>
          <a:p>
            <a:endParaRPr lang="en-US" altLang="en-US" dirty="0">
              <a:latin typeface="Calibri" panose="020F0502020204030204" pitchFamily="34" charset="0"/>
              <a:cs typeface="Calibri" panose="020F0502020204030204" pitchFamily="34" charset="0"/>
            </a:endParaRPr>
          </a:p>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Flow batteries use liquid electrolyte to store energy….vanadium-redox, zinc-bromine, iron-chromate  </a:t>
            </a:r>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1E2C3D43-2F79-4BF5-B1B4-72BD7323A0E6}"/>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EC136CA-0B09-4529-BF51-3E6F529EFBE6}" type="slidenum">
              <a:rPr lang="en-US" altLang="en-US" sz="1300">
                <a:latin typeface="Arial" panose="020B0604020202020204" pitchFamily="34" charset="0"/>
              </a:rPr>
              <a:pPr>
                <a:spcBef>
                  <a:spcPct val="0"/>
                </a:spcBef>
              </a:pPr>
              <a:t>59</a:t>
            </a:fld>
            <a:endParaRPr lang="en-US" altLang="en-US" sz="1300">
              <a:latin typeface="Arial" panose="020B0604020202020204" pitchFamily="34" charset="0"/>
            </a:endParaRPr>
          </a:p>
        </p:txBody>
      </p:sp>
      <p:sp>
        <p:nvSpPr>
          <p:cNvPr id="113667" name="Rectangle 2">
            <a:extLst>
              <a:ext uri="{FF2B5EF4-FFF2-40B4-BE49-F238E27FC236}">
                <a16:creationId xmlns:a16="http://schemas.microsoft.com/office/drawing/2014/main" id="{A4B0C55F-B56B-4D06-902E-FAD036774DD5}"/>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3C535CB5-61E4-4AFB-A630-EA6271910896}"/>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If 600 kWh is the Maximum Allowable Quantity allowed per IFC and NFPA, then we must be cognizant of how this impacts the battery room designs for the lithium ion batteries.  Remember in the previous slide, there was no MAQ for either nickel cadmium batteries or for lead acid batteries.</a:t>
            </a:r>
          </a:p>
          <a:p>
            <a:endParaRPr lang="en-US" altLang="en-US"/>
          </a:p>
          <a:p>
            <a:r>
              <a:rPr lang="en-US" altLang="en-US"/>
              <a:t>If we multiply the battery capacity for a very common size of a UPS (750 KWb), and we intend the run-time to be 15 minutes to the EODV, then the formula shown in the rectangle applies.  We convert the 15 minutes to hours and multiply the discharge time by the KW rating.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ADAC07A4-53AB-4051-A825-BEFA44B37E3F}"/>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DAFC9A-39CC-4F40-9421-7025161D3392}" type="slidenum">
              <a:rPr lang="en-US" altLang="en-US" sz="1300">
                <a:latin typeface="Arial" panose="020B0604020202020204" pitchFamily="34" charset="0"/>
              </a:rPr>
              <a:pPr>
                <a:spcBef>
                  <a:spcPct val="0"/>
                </a:spcBef>
              </a:pPr>
              <a:t>6</a:t>
            </a:fld>
            <a:endParaRPr lang="en-US" altLang="en-US" sz="1300">
              <a:latin typeface="Arial" panose="020B0604020202020204" pitchFamily="34" charset="0"/>
            </a:endParaRPr>
          </a:p>
        </p:txBody>
      </p:sp>
      <p:sp>
        <p:nvSpPr>
          <p:cNvPr id="23555" name="Rectangle 2">
            <a:extLst>
              <a:ext uri="{FF2B5EF4-FFF2-40B4-BE49-F238E27FC236}">
                <a16:creationId xmlns:a16="http://schemas.microsoft.com/office/drawing/2014/main" id="{0EF839C7-1BC3-478B-84FA-9B5D64308CDD}"/>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EC902A74-F2F5-41FB-8A13-6D6BB9BD8AE9}"/>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I borrowed this slide from the Mitsubishi Electric website.  This is a nice depiction of the various chemistries with performance </a:t>
            </a:r>
            <a:r>
              <a:rPr lang="en-US" altLang="en-US" dirty="0" err="1"/>
              <a:t>overlayed</a:t>
            </a:r>
            <a:r>
              <a:rPr lang="en-US" altLang="en-US" dirty="0"/>
              <a:t>.   Each of these items is somewhat subjective and IEEE has a working group (</a:t>
            </a:r>
            <a:r>
              <a:rPr kumimoji="0" lang="en-US" sz="1200" b="0" i="0" u="none" strike="noStrike" cap="none" normalizeH="0" baseline="0" dirty="0">
                <a:ln>
                  <a:noFill/>
                </a:ln>
                <a:solidFill>
                  <a:schemeClr val="tx2"/>
                </a:solidFill>
                <a:effectLst/>
                <a:latin typeface="Arial Black" panose="020B0A04020102020204" pitchFamily="34" charset="0"/>
              </a:rPr>
              <a:t>IEEE WG_1679-1)  </a:t>
            </a:r>
            <a:r>
              <a:rPr lang="en-US" altLang="en-US" dirty="0"/>
              <a:t>that is in the process of defining the criteria to be used for the comparison and analysis of the electrical and safety performance criteria.</a:t>
            </a:r>
          </a:p>
        </p:txBody>
      </p:sp>
    </p:spTree>
    <p:extLst>
      <p:ext uri="{BB962C8B-B14F-4D97-AF65-F5344CB8AC3E}">
        <p14:creationId xmlns:p14="http://schemas.microsoft.com/office/powerpoint/2010/main" val="28438075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A9CD1321-17B1-4C0C-99B3-056FAFAA74BD}"/>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177B5E1-3276-47C5-94FC-3C2F880FD175}" type="slidenum">
              <a:rPr lang="en-US" altLang="en-US" sz="1300">
                <a:latin typeface="Arial" panose="020B0604020202020204" pitchFamily="34" charset="0"/>
              </a:rPr>
              <a:pPr>
                <a:spcBef>
                  <a:spcPct val="0"/>
                </a:spcBef>
              </a:pPr>
              <a:t>60</a:t>
            </a:fld>
            <a:endParaRPr lang="en-US" altLang="en-US" sz="1300">
              <a:latin typeface="Arial" panose="020B0604020202020204" pitchFamily="34" charset="0"/>
            </a:endParaRPr>
          </a:p>
        </p:txBody>
      </p:sp>
      <p:sp>
        <p:nvSpPr>
          <p:cNvPr id="115715" name="Rectangle 2">
            <a:extLst>
              <a:ext uri="{FF2B5EF4-FFF2-40B4-BE49-F238E27FC236}">
                <a16:creationId xmlns:a16="http://schemas.microsoft.com/office/drawing/2014/main" id="{0F5E7BDE-DE50-4085-A886-48F804062A26}"/>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36C0C226-22E7-4CF0-ABA4-213985967523}"/>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The codes additionally require a limit for the capacity allowed as a single string or array per the Table above.  This data was provided in </a:t>
            </a:r>
            <a:r>
              <a:rPr lang="en-US" altLang="en-US">
                <a:latin typeface="Calibri" panose="020F0502020204030204" pitchFamily="34" charset="0"/>
                <a:ea typeface="Calibri" panose="020F0502020204030204" pitchFamily="34" charset="0"/>
                <a:cs typeface="Times New Roman" panose="02020603050405020304" pitchFamily="18" charset="0"/>
              </a:rPr>
              <a:t>IFC chapter 12 and NFPA-1 chapter 52. </a:t>
            </a:r>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5BCB2BA6-50C8-474E-AF53-56C26E9F946E}"/>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8D4F4F0-65CF-40EB-B621-ED15FD1AB7C3}" type="slidenum">
              <a:rPr lang="en-US" altLang="en-US" sz="1300">
                <a:latin typeface="Arial" panose="020B0604020202020204" pitchFamily="34" charset="0"/>
              </a:rPr>
              <a:pPr>
                <a:spcBef>
                  <a:spcPct val="0"/>
                </a:spcBef>
              </a:pPr>
              <a:t>61</a:t>
            </a:fld>
            <a:endParaRPr lang="en-US" altLang="en-US" sz="1300">
              <a:latin typeface="Arial" panose="020B0604020202020204" pitchFamily="34" charset="0"/>
            </a:endParaRPr>
          </a:p>
        </p:txBody>
      </p:sp>
      <p:sp>
        <p:nvSpPr>
          <p:cNvPr id="121859" name="Rectangle 2">
            <a:extLst>
              <a:ext uri="{FF2B5EF4-FFF2-40B4-BE49-F238E27FC236}">
                <a16:creationId xmlns:a16="http://schemas.microsoft.com/office/drawing/2014/main" id="{2D69FE9B-9407-4CF6-A286-7138C99AD1FE}"/>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2FCC4CFD-6B3F-4321-BE04-FAFB5F1AE07F}"/>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Used for milliseconds of storage for typically sub-cycle voltage flicker events.  This photo is courtesy of presentation Korba Battery Research and Development Association of Korea.</a:t>
            </a:r>
          </a:p>
          <a:p>
            <a:endParaRPr lang="en-US" altLang="en-US"/>
          </a:p>
          <a:p>
            <a:r>
              <a:rPr lang="en-US" altLang="en-US">
                <a:latin typeface="Calibri" panose="020F0502020204030204" pitchFamily="34" charset="0"/>
                <a:ea typeface="Calibri" panose="020F0502020204030204" pitchFamily="34" charset="0"/>
                <a:cs typeface="Times New Roman" panose="02020603050405020304" pitchFamily="18" charset="0"/>
              </a:rPr>
              <a:t>Flow batteries use liquid electrolyte to store energy….vanadium-redox, zinc-bromine, iron-chromate  </a:t>
            </a:r>
            <a:endParaRPr lang="en-US" altLang="en-US"/>
          </a:p>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7605F18B-53BC-4C67-ABA1-4C3E1C1495C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F32E78-92E7-481D-AF42-371329005832}" type="slidenum">
              <a:rPr lang="en-US" altLang="en-US" sz="1300">
                <a:latin typeface="Arial" panose="020B0604020202020204" pitchFamily="34" charset="0"/>
              </a:rPr>
              <a:pPr>
                <a:spcBef>
                  <a:spcPct val="0"/>
                </a:spcBef>
              </a:pPr>
              <a:t>62</a:t>
            </a:fld>
            <a:endParaRPr lang="en-US" altLang="en-US" sz="1300">
              <a:latin typeface="Arial" panose="020B0604020202020204" pitchFamily="34" charset="0"/>
            </a:endParaRPr>
          </a:p>
        </p:txBody>
      </p:sp>
      <p:sp>
        <p:nvSpPr>
          <p:cNvPr id="123907" name="Rectangle 2">
            <a:extLst>
              <a:ext uri="{FF2B5EF4-FFF2-40B4-BE49-F238E27FC236}">
                <a16:creationId xmlns:a16="http://schemas.microsoft.com/office/drawing/2014/main" id="{57C3CF53-4B3F-4359-BC7E-4CF44F1566A5}"/>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85C8B4B9-BA78-4795-AD7B-8791318617DE}"/>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7605F18B-53BC-4C67-ABA1-4C3E1C1495C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F32E78-92E7-481D-AF42-371329005832}" type="slidenum">
              <a:rPr lang="en-US" altLang="en-US" sz="1300">
                <a:latin typeface="Arial" panose="020B0604020202020204" pitchFamily="34" charset="0"/>
              </a:rPr>
              <a:pPr>
                <a:spcBef>
                  <a:spcPct val="0"/>
                </a:spcBef>
              </a:pPr>
              <a:t>63</a:t>
            </a:fld>
            <a:endParaRPr lang="en-US" altLang="en-US" sz="1300">
              <a:latin typeface="Arial" panose="020B0604020202020204" pitchFamily="34" charset="0"/>
            </a:endParaRPr>
          </a:p>
        </p:txBody>
      </p:sp>
      <p:sp>
        <p:nvSpPr>
          <p:cNvPr id="123907" name="Rectangle 2">
            <a:extLst>
              <a:ext uri="{FF2B5EF4-FFF2-40B4-BE49-F238E27FC236}">
                <a16:creationId xmlns:a16="http://schemas.microsoft.com/office/drawing/2014/main" id="{57C3CF53-4B3F-4359-BC7E-4CF44F1566A5}"/>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85C8B4B9-BA78-4795-AD7B-8791318617DE}"/>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10361723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FB3405BC-BAEF-4118-A533-01E5DF80EDD9}"/>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5578EBA7-4CF1-4E0B-A0ED-844CC778391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Paragraph 4.4.3.3 advises these outdoor system can’t be larger than 45’ x 8’ x 9.5 or they have to comply with indoor installation requirements.</a:t>
            </a:r>
          </a:p>
        </p:txBody>
      </p:sp>
      <p:sp>
        <p:nvSpPr>
          <p:cNvPr id="117764" name="Slide Number Placeholder 3">
            <a:extLst>
              <a:ext uri="{FF2B5EF4-FFF2-40B4-BE49-F238E27FC236}">
                <a16:creationId xmlns:a16="http://schemas.microsoft.com/office/drawing/2014/main" id="{09B7D5D6-6C6C-40A2-A71C-E5807AC93B5A}"/>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defRPr sz="3100">
                <a:solidFill>
                  <a:schemeClr val="tx1"/>
                </a:solidFill>
                <a:latin typeface="Arial" panose="020B0604020202020204" pitchFamily="34" charset="0"/>
                <a:cs typeface="Arial" panose="020B0604020202020204" pitchFamily="34" charset="0"/>
              </a:defRPr>
            </a:lvl1pPr>
            <a:lvl2pPr marL="716130" indent="-275434" defTabSz="941068">
              <a:defRPr sz="3100">
                <a:solidFill>
                  <a:schemeClr val="tx1"/>
                </a:solidFill>
                <a:latin typeface="Arial" panose="020B0604020202020204" pitchFamily="34" charset="0"/>
                <a:cs typeface="Arial" panose="020B0604020202020204" pitchFamily="34" charset="0"/>
              </a:defRPr>
            </a:lvl2pPr>
            <a:lvl3pPr marL="1101738" indent="-220348" defTabSz="941068">
              <a:defRPr sz="3100">
                <a:solidFill>
                  <a:schemeClr val="tx1"/>
                </a:solidFill>
                <a:latin typeface="Arial" panose="020B0604020202020204" pitchFamily="34" charset="0"/>
                <a:cs typeface="Arial" panose="020B0604020202020204" pitchFamily="34" charset="0"/>
              </a:defRPr>
            </a:lvl3pPr>
            <a:lvl4pPr marL="1542433" indent="-220348" defTabSz="941068">
              <a:defRPr sz="3100">
                <a:solidFill>
                  <a:schemeClr val="tx1"/>
                </a:solidFill>
                <a:latin typeface="Arial" panose="020B0604020202020204" pitchFamily="34" charset="0"/>
                <a:cs typeface="Arial" panose="020B0604020202020204" pitchFamily="34" charset="0"/>
              </a:defRPr>
            </a:lvl4pPr>
            <a:lvl5pPr marL="1983128" indent="-220348" defTabSz="941068">
              <a:defRPr sz="3100">
                <a:solidFill>
                  <a:schemeClr val="tx1"/>
                </a:solidFill>
                <a:latin typeface="Arial" panose="020B0604020202020204" pitchFamily="34" charset="0"/>
                <a:cs typeface="Arial" panose="020B0604020202020204" pitchFamily="34" charset="0"/>
              </a:defRPr>
            </a:lvl5pPr>
            <a:lvl6pPr marL="242382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6pPr>
            <a:lvl7pPr marL="286451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7pPr>
            <a:lvl8pPr marL="3305213"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8pPr>
            <a:lvl9pPr marL="3745908" indent="-220348" defTabSz="941068" eaLnBrk="0" fontAlgn="base" hangingPunct="0">
              <a:spcBef>
                <a:spcPct val="0"/>
              </a:spcBef>
              <a:spcAft>
                <a:spcPct val="0"/>
              </a:spcAft>
              <a:defRPr sz="3100">
                <a:solidFill>
                  <a:schemeClr val="tx1"/>
                </a:solidFill>
                <a:latin typeface="Arial" panose="020B0604020202020204" pitchFamily="34" charset="0"/>
                <a:cs typeface="Arial" panose="020B0604020202020204" pitchFamily="34" charset="0"/>
              </a:defRPr>
            </a:lvl9pPr>
          </a:lstStyle>
          <a:p>
            <a:fld id="{579CACE7-7A87-4BB8-AB8F-615FF91BA009}" type="slidenum">
              <a:rPr lang="en-US" altLang="en-US" sz="1300"/>
              <a:pPr/>
              <a:t>64</a:t>
            </a:fld>
            <a:endParaRPr lang="en-US" altLang="en-US" sz="13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E39B429F-A143-4E67-A111-C3217B154243}"/>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A98643-8B53-49C0-A830-A222F0535FE4}" type="slidenum">
              <a:rPr lang="en-US" altLang="en-US" sz="1300">
                <a:latin typeface="Arial" panose="020B0604020202020204" pitchFamily="34" charset="0"/>
              </a:rPr>
              <a:pPr>
                <a:spcBef>
                  <a:spcPct val="0"/>
                </a:spcBef>
              </a:pPr>
              <a:t>65</a:t>
            </a:fld>
            <a:endParaRPr lang="en-US" altLang="en-US" sz="1300">
              <a:latin typeface="Arial" panose="020B0604020202020204" pitchFamily="34" charset="0"/>
            </a:endParaRPr>
          </a:p>
        </p:txBody>
      </p:sp>
      <p:sp>
        <p:nvSpPr>
          <p:cNvPr id="119811" name="Rectangle 2">
            <a:extLst>
              <a:ext uri="{FF2B5EF4-FFF2-40B4-BE49-F238E27FC236}">
                <a16:creationId xmlns:a16="http://schemas.microsoft.com/office/drawing/2014/main" id="{E59B0B67-E8B5-4E51-A01D-9C339424484B}"/>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858F3B9E-CDB8-4F61-A251-8E9997A14DB8}"/>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This photo is courtesy of presentation Korba Battery Research and Development Association of Korea, Shin-Yongin S/S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E39B429F-A143-4E67-A111-C3217B154243}"/>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A98643-8B53-49C0-A830-A222F0535FE4}" type="slidenum">
              <a:rPr lang="en-US" altLang="en-US" sz="1300">
                <a:latin typeface="Arial" panose="020B0604020202020204" pitchFamily="34" charset="0"/>
              </a:rPr>
              <a:pPr>
                <a:spcBef>
                  <a:spcPct val="0"/>
                </a:spcBef>
              </a:pPr>
              <a:t>66</a:t>
            </a:fld>
            <a:endParaRPr lang="en-US" altLang="en-US" sz="1300">
              <a:latin typeface="Arial" panose="020B0604020202020204" pitchFamily="34" charset="0"/>
            </a:endParaRPr>
          </a:p>
        </p:txBody>
      </p:sp>
      <p:sp>
        <p:nvSpPr>
          <p:cNvPr id="119811" name="Rectangle 2">
            <a:extLst>
              <a:ext uri="{FF2B5EF4-FFF2-40B4-BE49-F238E27FC236}">
                <a16:creationId xmlns:a16="http://schemas.microsoft.com/office/drawing/2014/main" id="{E59B0B67-E8B5-4E51-A01D-9C339424484B}"/>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858F3B9E-CDB8-4F61-A251-8E9997A14DB8}"/>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dirty="0"/>
              <a:t>Slide adapted from:  https://share.ansi.org/Shared%20Documents/Standards%20Activities/International%20Standardization/Regional/Staff/LMM/US-Africa-CESP/CESP%20Kenya%202018/Presentations/UL%20Presentation.pdf</a:t>
            </a:r>
          </a:p>
          <a:p>
            <a:endParaRPr lang="en-US" altLang="en-US" dirty="0"/>
          </a:p>
          <a:p>
            <a:r>
              <a:rPr lang="en-US" altLang="en-US" dirty="0"/>
              <a:t>This testing requires testing for electrical function and compatibility:</a:t>
            </a:r>
            <a:br>
              <a:rPr lang="en-US" altLang="en-US" dirty="0"/>
            </a:br>
            <a:br>
              <a:rPr lang="en-US" altLang="en-US" dirty="0"/>
            </a:br>
            <a:r>
              <a:rPr lang="en-US" dirty="0"/>
              <a:t>Electrical Tests: • Functional Safety/reliability evaluation of Electronics • Normal Operations (temperature and check of component operating parameters under maximum loading) • Dielectric Voltage Withstand • Impulse • Equipment Grounding and Bonding • Insulation Resistance.</a:t>
            </a:r>
          </a:p>
          <a:p>
            <a:endParaRPr lang="en-US" dirty="0"/>
          </a:p>
          <a:p>
            <a:r>
              <a:rPr lang="en-US" dirty="0"/>
              <a:t>Environmental Tests: • Special Environment Installations • Outdoors installations subject to moisture exposure • Outdoor installation near marine environments • Installation in seismic environments</a:t>
            </a:r>
            <a:br>
              <a:rPr lang="en-US" dirty="0"/>
            </a:br>
            <a:br>
              <a:rPr lang="en-US" dirty="0"/>
            </a:br>
            <a:r>
              <a:rPr lang="en-US" dirty="0"/>
              <a:t>It also defines mechanical tests as follows:</a:t>
            </a:r>
            <a:br>
              <a:rPr lang="en-US" dirty="0"/>
            </a:br>
            <a:r>
              <a:rPr lang="en-US" dirty="0"/>
              <a:t>Mechanical Tests: • Containment of Moving Parts • Over speed qualification • Faulted securement qualification • Blocked shaft qualification • Mechanical failure qualification • Leakage • Strength • Hydrostatic • Pneumatic</a:t>
            </a:r>
            <a:endParaRPr lang="en-US" altLang="en-US" dirty="0"/>
          </a:p>
        </p:txBody>
      </p:sp>
    </p:spTree>
    <p:extLst>
      <p:ext uri="{BB962C8B-B14F-4D97-AF65-F5344CB8AC3E}">
        <p14:creationId xmlns:p14="http://schemas.microsoft.com/office/powerpoint/2010/main" val="40614662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7605F18B-53BC-4C67-ABA1-4C3E1C1495C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F32E78-92E7-481D-AF42-371329005832}" type="slidenum">
              <a:rPr lang="en-US" altLang="en-US" sz="1300">
                <a:latin typeface="Arial" panose="020B0604020202020204" pitchFamily="34" charset="0"/>
              </a:rPr>
              <a:pPr>
                <a:spcBef>
                  <a:spcPct val="0"/>
                </a:spcBef>
              </a:pPr>
              <a:t>67</a:t>
            </a:fld>
            <a:endParaRPr lang="en-US" altLang="en-US" sz="1300">
              <a:latin typeface="Arial" panose="020B0604020202020204" pitchFamily="34" charset="0"/>
            </a:endParaRPr>
          </a:p>
        </p:txBody>
      </p:sp>
      <p:sp>
        <p:nvSpPr>
          <p:cNvPr id="123907" name="Rectangle 2">
            <a:extLst>
              <a:ext uri="{FF2B5EF4-FFF2-40B4-BE49-F238E27FC236}">
                <a16:creationId xmlns:a16="http://schemas.microsoft.com/office/drawing/2014/main" id="{57C3CF53-4B3F-4359-BC7E-4CF44F1566A5}"/>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85C8B4B9-BA78-4795-AD7B-8791318617DE}"/>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13100991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7605F18B-53BC-4C67-ABA1-4C3E1C1495C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F32E78-92E7-481D-AF42-371329005832}" type="slidenum">
              <a:rPr lang="en-US" altLang="en-US" sz="1300">
                <a:latin typeface="Arial" panose="020B0604020202020204" pitchFamily="34" charset="0"/>
              </a:rPr>
              <a:pPr>
                <a:spcBef>
                  <a:spcPct val="0"/>
                </a:spcBef>
              </a:pPr>
              <a:t>68</a:t>
            </a:fld>
            <a:endParaRPr lang="en-US" altLang="en-US" sz="1300">
              <a:latin typeface="Arial" panose="020B0604020202020204" pitchFamily="34" charset="0"/>
            </a:endParaRPr>
          </a:p>
        </p:txBody>
      </p:sp>
      <p:sp>
        <p:nvSpPr>
          <p:cNvPr id="123907" name="Rectangle 2">
            <a:extLst>
              <a:ext uri="{FF2B5EF4-FFF2-40B4-BE49-F238E27FC236}">
                <a16:creationId xmlns:a16="http://schemas.microsoft.com/office/drawing/2014/main" id="{57C3CF53-4B3F-4359-BC7E-4CF44F1566A5}"/>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85C8B4B9-BA78-4795-AD7B-8791318617DE}"/>
              </a:ext>
            </a:extLst>
          </p:cNvPr>
          <p:cNvSpPr>
            <a:spLocks noGrp="1" noChangeArrowheads="1"/>
          </p:cNvSpPr>
          <p:nvPr>
            <p:ph type="body" idx="1"/>
          </p:nvPr>
        </p:nvSpPr>
        <p:spPr>
          <a:xfrm>
            <a:off x="701345" y="4416098"/>
            <a:ext cx="5607711"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3807830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E425A521-3C65-4D7B-8E77-EFD61185FC98}"/>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EABEF3-90C8-4F87-8D56-B7A1E5FA6229}" type="slidenum">
              <a:rPr lang="en-US" altLang="en-US" sz="1300">
                <a:latin typeface="Arial" panose="020B0604020202020204" pitchFamily="34" charset="0"/>
              </a:rPr>
              <a:pPr>
                <a:spcBef>
                  <a:spcPct val="0"/>
                </a:spcBef>
              </a:pPr>
              <a:t>7</a:t>
            </a:fld>
            <a:endParaRPr lang="en-US" altLang="en-US" sz="1300">
              <a:latin typeface="Arial" panose="020B0604020202020204" pitchFamily="34" charset="0"/>
            </a:endParaRPr>
          </a:p>
        </p:txBody>
      </p:sp>
      <p:sp>
        <p:nvSpPr>
          <p:cNvPr id="25603" name="Rectangle 2">
            <a:extLst>
              <a:ext uri="{FF2B5EF4-FFF2-40B4-BE49-F238E27FC236}">
                <a16:creationId xmlns:a16="http://schemas.microsoft.com/office/drawing/2014/main" id="{C677ACE7-5237-4A1E-8624-6D3DD841093B}"/>
              </a:ext>
            </a:extLst>
          </p:cNvPr>
          <p:cNvSpPr>
            <a:spLocks noGrp="1" noRot="1" noChangeAspect="1" noChangeArrowheads="1" noTextEdit="1"/>
          </p:cNvSpPr>
          <p:nvPr>
            <p:ph type="sldImg"/>
          </p:nvPr>
        </p:nvSpPr>
        <p:spPr>
          <a:xfrm>
            <a:off x="1181100" y="696913"/>
            <a:ext cx="4649788" cy="3489325"/>
          </a:xfrm>
          <a:ln/>
        </p:spPr>
      </p:sp>
      <p:sp>
        <p:nvSpPr>
          <p:cNvPr id="25604" name="Rectangle 3">
            <a:extLst>
              <a:ext uri="{FF2B5EF4-FFF2-40B4-BE49-F238E27FC236}">
                <a16:creationId xmlns:a16="http://schemas.microsoft.com/office/drawing/2014/main" id="{B630132E-DADC-45CD-BB59-B92EA6B8610E}"/>
              </a:ext>
            </a:extLst>
          </p:cNvPr>
          <p:cNvSpPr>
            <a:spLocks noGrp="1" noChangeArrowheads="1"/>
          </p:cNvSpPr>
          <p:nvPr>
            <p:ph type="body" idx="1"/>
          </p:nvPr>
        </p:nvSpPr>
        <p:spPr>
          <a:xfrm>
            <a:off x="1166879" y="4416098"/>
            <a:ext cx="4676643"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Watt-hours versus Ampere-hours:</a:t>
            </a:r>
          </a:p>
          <a:p>
            <a:endParaRPr lang="en-US" altLang="en-US"/>
          </a:p>
          <a:p>
            <a:r>
              <a:rPr lang="en-US" altLang="en-US"/>
              <a:t>That is a topic we have to set as a foundation for the rest of the presentation.</a:t>
            </a:r>
          </a:p>
          <a:p>
            <a:endParaRPr lang="en-US" altLang="en-US"/>
          </a:p>
          <a:p>
            <a:r>
              <a:rPr lang="en-US" altLang="en-US"/>
              <a:t>When selecting a traditional lead acid battery, the manufacturers publish discharge data for the particular battery or cells.  This data becomes the baseline data used for sizing and it depends on 4 factors:</a:t>
            </a:r>
          </a:p>
          <a:p>
            <a:endParaRPr lang="en-US" altLang="en-US"/>
          </a:p>
          <a:p>
            <a:r>
              <a:rPr lang="en-US" altLang="en-US"/>
              <a:t>Discharge Time</a:t>
            </a:r>
          </a:p>
          <a:p>
            <a:r>
              <a:rPr lang="en-US" altLang="en-US"/>
              <a:t>End of Discharge Voltage</a:t>
            </a:r>
          </a:p>
          <a:p>
            <a:r>
              <a:rPr lang="en-US" altLang="en-US"/>
              <a:t>Temperature</a:t>
            </a:r>
          </a:p>
          <a:p>
            <a:r>
              <a:rPr lang="en-US" altLang="en-US"/>
              <a:t>Discharge Current</a:t>
            </a:r>
          </a:p>
          <a:p>
            <a:endParaRPr lang="en-US" altLang="en-US"/>
          </a:p>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29B1CAA-2EF8-45EA-BC37-BFE1CBD9B51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06D68DF-A1BD-497C-8B2A-1188E718FFA9}" type="slidenum">
              <a:rPr lang="en-US" altLang="en-US" sz="1300">
                <a:latin typeface="Arial" panose="020B0604020202020204" pitchFamily="34" charset="0"/>
              </a:rPr>
              <a:pPr>
                <a:spcBef>
                  <a:spcPct val="0"/>
                </a:spcBef>
              </a:pPr>
              <a:t>8</a:t>
            </a:fld>
            <a:endParaRPr lang="en-US" altLang="en-US" sz="1300">
              <a:latin typeface="Arial" panose="020B0604020202020204" pitchFamily="34" charset="0"/>
            </a:endParaRPr>
          </a:p>
        </p:txBody>
      </p:sp>
      <p:sp>
        <p:nvSpPr>
          <p:cNvPr id="27651" name="Rectangle 2">
            <a:extLst>
              <a:ext uri="{FF2B5EF4-FFF2-40B4-BE49-F238E27FC236}">
                <a16:creationId xmlns:a16="http://schemas.microsoft.com/office/drawing/2014/main" id="{4DBE4E37-60B7-4E02-828E-BFB88A64B56E}"/>
              </a:ext>
            </a:extLst>
          </p:cNvPr>
          <p:cNvSpPr>
            <a:spLocks noGrp="1" noRot="1" noChangeAspect="1" noChangeArrowheads="1" noTextEdit="1"/>
          </p:cNvSpPr>
          <p:nvPr>
            <p:ph type="sldImg"/>
          </p:nvPr>
        </p:nvSpPr>
        <p:spPr>
          <a:xfrm>
            <a:off x="1181100" y="696913"/>
            <a:ext cx="4649788" cy="3489325"/>
          </a:xfrm>
          <a:ln/>
        </p:spPr>
      </p:sp>
      <p:sp>
        <p:nvSpPr>
          <p:cNvPr id="27652" name="Rectangle 3">
            <a:extLst>
              <a:ext uri="{FF2B5EF4-FFF2-40B4-BE49-F238E27FC236}">
                <a16:creationId xmlns:a16="http://schemas.microsoft.com/office/drawing/2014/main" id="{8F9AD68F-D129-4FC5-B35F-57655F509B93}"/>
              </a:ext>
            </a:extLst>
          </p:cNvPr>
          <p:cNvSpPr>
            <a:spLocks noGrp="1" noChangeArrowheads="1"/>
          </p:cNvSpPr>
          <p:nvPr>
            <p:ph type="body" idx="1"/>
          </p:nvPr>
        </p:nvSpPr>
        <p:spPr>
          <a:xfrm>
            <a:off x="1166879" y="4416098"/>
            <a:ext cx="4676643"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Watt-hours versus Ampere-hours:</a:t>
            </a:r>
          </a:p>
          <a:p>
            <a:endParaRPr lang="en-US" altLang="en-US"/>
          </a:p>
          <a:p>
            <a:r>
              <a:rPr lang="en-US" altLang="en-US"/>
              <a:t>That is a topic we have to set as a foundation for the rest of the presentation.</a:t>
            </a:r>
          </a:p>
          <a:p>
            <a:endParaRPr lang="en-US" altLang="en-US"/>
          </a:p>
          <a:p>
            <a:r>
              <a:rPr lang="en-US" altLang="en-US"/>
              <a:t>Traditionally, stationary lead acid and nickel cadmium battery manufacturers used “Capacity” based on the constant current discharge to a particular cut-off voltage (end-of-discharge-voltage) to describe battery capacity.  The nickel cadmium battery manufacturers selected the 5-hr discharge rate, while the lead acid battery industry typically used the 10-hour discharge rate.  This is shown on the slide, that you would take the discharge table for 1.75 volt per cell end voltage, and apply the amperage for the 10-hour rate, and this would give us the “nameplate” rating or relative capacity.  This was purely a relative term since the useable energy or power extracted from a battery is not linear or constant.</a:t>
            </a:r>
          </a:p>
          <a:p>
            <a:endParaRPr lang="en-US" altLang="en-US"/>
          </a:p>
          <a:p>
            <a:r>
              <a:rPr lang="en-US" altLang="en-US"/>
              <a:t>The slower you discharge a battery, the more useable energy you can remove from the battery.  Let’s take this example on this slide.  When I discharge the particular battery highlighted at the 10 hour rate, I can extract 23 amps continuously over the 10 hours before I reach an end voltage of 1.75 volts per cell.   Keep in mind at this point I have not imposed any design margin, temperature derating or again factor.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07A28B3D-1B62-49C5-BADF-FE755134CD3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a:spcBef>
                <a:spcPct val="30000"/>
              </a:spcBef>
              <a:defRPr sz="1200">
                <a:solidFill>
                  <a:schemeClr val="tx1"/>
                </a:solidFill>
                <a:latin typeface="Times New Roman" panose="02020603050405020304" pitchFamily="18" charset="0"/>
              </a:defRPr>
            </a:lvl1pPr>
            <a:lvl2pPr marL="716130" indent="-275434" defTabSz="941068">
              <a:spcBef>
                <a:spcPct val="30000"/>
              </a:spcBef>
              <a:defRPr sz="1200">
                <a:solidFill>
                  <a:schemeClr val="tx1"/>
                </a:solidFill>
                <a:latin typeface="Times New Roman" panose="02020603050405020304" pitchFamily="18" charset="0"/>
              </a:defRPr>
            </a:lvl2pPr>
            <a:lvl3pPr marL="1101738" indent="-220348" defTabSz="941068">
              <a:spcBef>
                <a:spcPct val="30000"/>
              </a:spcBef>
              <a:defRPr sz="1200">
                <a:solidFill>
                  <a:schemeClr val="tx1"/>
                </a:solidFill>
                <a:latin typeface="Times New Roman" panose="02020603050405020304" pitchFamily="18" charset="0"/>
              </a:defRPr>
            </a:lvl3pPr>
            <a:lvl4pPr marL="1542433" indent="-220348" defTabSz="941068">
              <a:spcBef>
                <a:spcPct val="30000"/>
              </a:spcBef>
              <a:defRPr sz="1200">
                <a:solidFill>
                  <a:schemeClr val="tx1"/>
                </a:solidFill>
                <a:latin typeface="Times New Roman" panose="02020603050405020304" pitchFamily="18" charset="0"/>
              </a:defRPr>
            </a:lvl4pPr>
            <a:lvl5pPr marL="1983128" indent="-220348" defTabSz="941068">
              <a:spcBef>
                <a:spcPct val="30000"/>
              </a:spcBef>
              <a:defRPr sz="1200">
                <a:solidFill>
                  <a:schemeClr val="tx1"/>
                </a:solidFill>
                <a:latin typeface="Times New Roman" panose="02020603050405020304" pitchFamily="18" charset="0"/>
              </a:defRPr>
            </a:lvl5pPr>
            <a:lvl6pPr marL="2423823" indent="-220348" defTabSz="94106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defTabSz="94106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defTabSz="94106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defTabSz="9410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235DED-C1F2-45C2-916E-243A397C6932}" type="slidenum">
              <a:rPr lang="en-US" altLang="en-US" sz="1300">
                <a:latin typeface="Arial" panose="020B0604020202020204" pitchFamily="34" charset="0"/>
              </a:rPr>
              <a:pPr>
                <a:spcBef>
                  <a:spcPct val="0"/>
                </a:spcBef>
              </a:pPr>
              <a:t>9</a:t>
            </a:fld>
            <a:endParaRPr lang="en-US" altLang="en-US" sz="1300">
              <a:latin typeface="Arial" panose="020B0604020202020204" pitchFamily="34" charset="0"/>
            </a:endParaRPr>
          </a:p>
        </p:txBody>
      </p:sp>
      <p:sp>
        <p:nvSpPr>
          <p:cNvPr id="29699" name="Rectangle 2">
            <a:extLst>
              <a:ext uri="{FF2B5EF4-FFF2-40B4-BE49-F238E27FC236}">
                <a16:creationId xmlns:a16="http://schemas.microsoft.com/office/drawing/2014/main" id="{76741575-D6A7-4F54-8D14-F8D9AD8DA5A4}"/>
              </a:ext>
            </a:extLst>
          </p:cNvPr>
          <p:cNvSpPr>
            <a:spLocks noGrp="1" noRot="1" noChangeAspect="1" noChangeArrowheads="1" noTextEdit="1"/>
          </p:cNvSpPr>
          <p:nvPr>
            <p:ph type="sldImg"/>
          </p:nvPr>
        </p:nvSpPr>
        <p:spPr>
          <a:xfrm>
            <a:off x="1181100" y="696913"/>
            <a:ext cx="4649788" cy="3489325"/>
          </a:xfrm>
          <a:ln/>
        </p:spPr>
      </p:sp>
      <p:sp>
        <p:nvSpPr>
          <p:cNvPr id="29700" name="Rectangle 3">
            <a:extLst>
              <a:ext uri="{FF2B5EF4-FFF2-40B4-BE49-F238E27FC236}">
                <a16:creationId xmlns:a16="http://schemas.microsoft.com/office/drawing/2014/main" id="{9F314391-2AD2-4488-B050-09B602D97B4A}"/>
              </a:ext>
            </a:extLst>
          </p:cNvPr>
          <p:cNvSpPr>
            <a:spLocks noGrp="1" noChangeArrowheads="1"/>
          </p:cNvSpPr>
          <p:nvPr>
            <p:ph type="body" idx="1"/>
          </p:nvPr>
        </p:nvSpPr>
        <p:spPr>
          <a:xfrm>
            <a:off x="1166879" y="4416098"/>
            <a:ext cx="4676643"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We will use the same table from the last slide and now let’s compare the 30- minute discharge rate.  From the table the the blue circle highlights the 30-minute rate, and I can extract 144 amps from this battery continuously for a full 30-minutes before reaching the end voltage of 1.75 vpc.  So let’s compare the capacity removed at 30-minutes, vs. the capacity removed at 10-hours:</a:t>
            </a:r>
          </a:p>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C941FE6-7315-4724-AF63-428C8EFDFC40}"/>
              </a:ext>
            </a:extLst>
          </p:cNvPr>
          <p:cNvGrpSpPr>
            <a:grpSpLocks/>
          </p:cNvGrpSpPr>
          <p:nvPr/>
        </p:nvGrpSpPr>
        <p:grpSpPr bwMode="auto">
          <a:xfrm>
            <a:off x="377825" y="1676400"/>
            <a:ext cx="8389938" cy="4421188"/>
            <a:chOff x="238" y="1056"/>
            <a:chExt cx="5285" cy="2785"/>
          </a:xfrm>
        </p:grpSpPr>
        <p:grpSp>
          <p:nvGrpSpPr>
            <p:cNvPr id="5" name="Group 3">
              <a:extLst>
                <a:ext uri="{FF2B5EF4-FFF2-40B4-BE49-F238E27FC236}">
                  <a16:creationId xmlns:a16="http://schemas.microsoft.com/office/drawing/2014/main" id="{50DEEEE9-7874-4DEC-A541-0476ED2F5B7E}"/>
                </a:ext>
              </a:extLst>
            </p:cNvPr>
            <p:cNvGrpSpPr>
              <a:grpSpLocks/>
            </p:cNvGrpSpPr>
            <p:nvPr/>
          </p:nvGrpSpPr>
          <p:grpSpPr bwMode="auto">
            <a:xfrm>
              <a:off x="238" y="1056"/>
              <a:ext cx="5285" cy="1393"/>
              <a:chOff x="238" y="1056"/>
              <a:chExt cx="5285" cy="1393"/>
            </a:xfrm>
          </p:grpSpPr>
          <p:sp>
            <p:nvSpPr>
              <p:cNvPr id="14" name="Rectangle 4">
                <a:extLst>
                  <a:ext uri="{FF2B5EF4-FFF2-40B4-BE49-F238E27FC236}">
                    <a16:creationId xmlns:a16="http://schemas.microsoft.com/office/drawing/2014/main" id="{3E797EF5-8AE8-459C-8902-2838AFA79C82}"/>
                  </a:ext>
                </a:extLst>
              </p:cNvPr>
              <p:cNvSpPr>
                <a:spLocks noChangeArrowheads="1"/>
              </p:cNvSpPr>
              <p:nvPr/>
            </p:nvSpPr>
            <p:spPr bwMode="auto">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defRPr/>
                </a:pPr>
                <a:endParaRPr lang="en-US" altLang="en-US"/>
              </a:p>
            </p:txBody>
          </p:sp>
          <p:sp>
            <p:nvSpPr>
              <p:cNvPr id="15" name="Freeform 5">
                <a:extLst>
                  <a:ext uri="{FF2B5EF4-FFF2-40B4-BE49-F238E27FC236}">
                    <a16:creationId xmlns:a16="http://schemas.microsoft.com/office/drawing/2014/main" id="{B6C16F38-70B5-46DB-8FEA-3C677E682169}"/>
                  </a:ext>
                </a:extLst>
              </p:cNvPr>
              <p:cNvSpPr>
                <a:spLocks/>
              </p:cNvSpPr>
              <p:nvPr/>
            </p:nvSpPr>
            <p:spPr bwMode="auto">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6">
                <a:extLst>
                  <a:ext uri="{FF2B5EF4-FFF2-40B4-BE49-F238E27FC236}">
                    <a16:creationId xmlns:a16="http://schemas.microsoft.com/office/drawing/2014/main" id="{FAA306CA-26A4-48F5-A33C-5A144474B07F}"/>
                  </a:ext>
                </a:extLst>
              </p:cNvPr>
              <p:cNvSpPr>
                <a:spLocks/>
              </p:cNvSpPr>
              <p:nvPr/>
            </p:nvSpPr>
            <p:spPr bwMode="auto">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7">
              <a:extLst>
                <a:ext uri="{FF2B5EF4-FFF2-40B4-BE49-F238E27FC236}">
                  <a16:creationId xmlns:a16="http://schemas.microsoft.com/office/drawing/2014/main" id="{CB066FDD-9647-42CA-B7D2-CFCA65D2A4FC}"/>
                </a:ext>
              </a:extLst>
            </p:cNvPr>
            <p:cNvGrpSpPr>
              <a:grpSpLocks/>
            </p:cNvGrpSpPr>
            <p:nvPr/>
          </p:nvGrpSpPr>
          <p:grpSpPr bwMode="auto">
            <a:xfrm>
              <a:off x="240" y="3744"/>
              <a:ext cx="5281" cy="97"/>
              <a:chOff x="240" y="3744"/>
              <a:chExt cx="5281" cy="97"/>
            </a:xfrm>
          </p:grpSpPr>
          <p:sp>
            <p:nvSpPr>
              <p:cNvPr id="11" name="Rectangle 8">
                <a:extLst>
                  <a:ext uri="{FF2B5EF4-FFF2-40B4-BE49-F238E27FC236}">
                    <a16:creationId xmlns:a16="http://schemas.microsoft.com/office/drawing/2014/main" id="{E5EA7237-8F3F-4DA4-BEA2-CFE40418889B}"/>
                  </a:ext>
                </a:extLst>
              </p:cNvPr>
              <p:cNvSpPr>
                <a:spLocks noChangeArrowheads="1"/>
              </p:cNvSpPr>
              <p:nvPr/>
            </p:nvSpPr>
            <p:spPr bwMode="auto">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defRPr/>
                </a:pPr>
                <a:endParaRPr lang="en-US" altLang="en-US"/>
              </a:p>
            </p:txBody>
          </p:sp>
          <p:sp>
            <p:nvSpPr>
              <p:cNvPr id="12" name="Freeform 9">
                <a:extLst>
                  <a:ext uri="{FF2B5EF4-FFF2-40B4-BE49-F238E27FC236}">
                    <a16:creationId xmlns:a16="http://schemas.microsoft.com/office/drawing/2014/main" id="{EAC9B67D-4990-475E-BAF6-FD93FD860DC9}"/>
                  </a:ext>
                </a:extLst>
              </p:cNvPr>
              <p:cNvSpPr>
                <a:spLocks/>
              </p:cNvSpPr>
              <p:nvPr/>
            </p:nvSpPr>
            <p:spPr bwMode="auto">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10">
                <a:extLst>
                  <a:ext uri="{FF2B5EF4-FFF2-40B4-BE49-F238E27FC236}">
                    <a16:creationId xmlns:a16="http://schemas.microsoft.com/office/drawing/2014/main" id="{0A4CA512-EDCF-4494-8856-669D3628580D}"/>
                  </a:ext>
                </a:extLst>
              </p:cNvPr>
              <p:cNvSpPr>
                <a:spLocks/>
              </p:cNvSpPr>
              <p:nvPr/>
            </p:nvSpPr>
            <p:spPr bwMode="auto">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 name="Group 11">
              <a:extLst>
                <a:ext uri="{FF2B5EF4-FFF2-40B4-BE49-F238E27FC236}">
                  <a16:creationId xmlns:a16="http://schemas.microsoft.com/office/drawing/2014/main" id="{62A842DE-EB41-42F5-B08E-E61CD905DAB1}"/>
                </a:ext>
              </a:extLst>
            </p:cNvPr>
            <p:cNvGrpSpPr>
              <a:grpSpLocks/>
            </p:cNvGrpSpPr>
            <p:nvPr/>
          </p:nvGrpSpPr>
          <p:grpSpPr bwMode="auto">
            <a:xfrm>
              <a:off x="338" y="1200"/>
              <a:ext cx="97" cy="1104"/>
              <a:chOff x="338" y="1200"/>
              <a:chExt cx="97" cy="1104"/>
            </a:xfrm>
          </p:grpSpPr>
          <p:sp useBgFill="1">
            <p:nvSpPr>
              <p:cNvPr id="8" name="Rectangle 12">
                <a:extLst>
                  <a:ext uri="{FF2B5EF4-FFF2-40B4-BE49-F238E27FC236}">
                    <a16:creationId xmlns:a16="http://schemas.microsoft.com/office/drawing/2014/main" id="{43AA6EA7-3964-4184-B11F-7C863890136D}"/>
                  </a:ext>
                </a:extLst>
              </p:cNvPr>
              <p:cNvSpPr>
                <a:spLocks noChangeArrowheads="1"/>
              </p:cNvSpPr>
              <p:nvPr/>
            </p:nvSpPr>
            <p:spPr bwMode="auto">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defRPr/>
                </a:pPr>
                <a:endParaRPr lang="en-US" altLang="en-US"/>
              </a:p>
            </p:txBody>
          </p:sp>
          <p:sp>
            <p:nvSpPr>
              <p:cNvPr id="9" name="Freeform 13">
                <a:extLst>
                  <a:ext uri="{FF2B5EF4-FFF2-40B4-BE49-F238E27FC236}">
                    <a16:creationId xmlns:a16="http://schemas.microsoft.com/office/drawing/2014/main" id="{D89CB5DF-AB5E-4B9F-B122-8BD576D48FD0}"/>
                  </a:ext>
                </a:extLst>
              </p:cNvPr>
              <p:cNvSpPr>
                <a:spLocks/>
              </p:cNvSpPr>
              <p:nvPr/>
            </p:nvSpPr>
            <p:spPr bwMode="auto">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14">
                <a:extLst>
                  <a:ext uri="{FF2B5EF4-FFF2-40B4-BE49-F238E27FC236}">
                    <a16:creationId xmlns:a16="http://schemas.microsoft.com/office/drawing/2014/main" id="{2FD7FA21-E6B1-4B61-93E4-6CA7A924FC3F}"/>
                  </a:ext>
                </a:extLst>
              </p:cNvPr>
              <p:cNvSpPr>
                <a:spLocks/>
              </p:cNvSpPr>
              <p:nvPr/>
            </p:nvSpPr>
            <p:spPr bwMode="auto">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29711" name="Rectangle 15"/>
          <p:cNvSpPr>
            <a:spLocks noGrp="1" noChangeArrowheads="1"/>
          </p:cNvSpPr>
          <p:nvPr>
            <p:ph type="ctrTitle" sz="quarter"/>
          </p:nvPr>
        </p:nvSpPr>
        <p:spPr>
          <a:xfrm>
            <a:off x="836613" y="2133600"/>
            <a:ext cx="7772400" cy="1143000"/>
          </a:xfrm>
          <a:noFill/>
        </p:spPr>
        <p:txBody>
          <a:bodyPr/>
          <a:lstStyle>
            <a:lvl1pPr>
              <a:defRPr/>
            </a:lvl1pPr>
          </a:lstStyle>
          <a:p>
            <a:r>
              <a:rPr lang="en-US"/>
              <a:t>Click to edit Master title style</a:t>
            </a:r>
          </a:p>
        </p:txBody>
      </p:sp>
      <p:sp>
        <p:nvSpPr>
          <p:cNvPr id="29712" name="Rectangle 16"/>
          <p:cNvSpPr>
            <a:spLocks noGrp="1" noChangeArrowheads="1"/>
          </p:cNvSpPr>
          <p:nvPr>
            <p:ph type="subTitle" sz="quarter" idx="1"/>
          </p:nvPr>
        </p:nvSpPr>
        <p:spPr>
          <a:xfrm>
            <a:off x="1371600" y="4038600"/>
            <a:ext cx="6400800" cy="1752600"/>
          </a:xfrm>
        </p:spPr>
        <p:txBody>
          <a:bodyPr anchor="ctr"/>
          <a:lstStyle>
            <a:lvl1pPr marL="0" indent="0" algn="ctr">
              <a:buFont typeface="Monotype Sorts" pitchFamily="2" charset="2"/>
              <a:buNone/>
              <a:defRPr/>
            </a:lvl1pPr>
          </a:lstStyle>
          <a:p>
            <a:r>
              <a:rPr lang="en-US"/>
              <a:t>Click to edit Master subtitle style</a:t>
            </a:r>
          </a:p>
        </p:txBody>
      </p:sp>
      <p:sp>
        <p:nvSpPr>
          <p:cNvPr id="17" name="Rectangle 17">
            <a:extLst>
              <a:ext uri="{FF2B5EF4-FFF2-40B4-BE49-F238E27FC236}">
                <a16:creationId xmlns:a16="http://schemas.microsoft.com/office/drawing/2014/main" id="{34897B43-56D9-445E-AC54-F1885FFC9900}"/>
              </a:ext>
            </a:extLst>
          </p:cNvPr>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a:extLst>
              <a:ext uri="{FF2B5EF4-FFF2-40B4-BE49-F238E27FC236}">
                <a16:creationId xmlns:a16="http://schemas.microsoft.com/office/drawing/2014/main" id="{787CD157-7F60-458E-855C-AD2BC1486630}"/>
              </a:ext>
            </a:extLst>
          </p:cNvPr>
          <p:cNvSpPr>
            <a:spLocks noGrp="1" noChangeArrowheads="1"/>
          </p:cNvSpPr>
          <p:nvPr>
            <p:ph type="ftr" sz="quarter" idx="11"/>
          </p:nvPr>
        </p:nvSpPr>
        <p:spPr>
          <a:xfrm>
            <a:off x="3124200" y="6324600"/>
            <a:ext cx="2895600" cy="457200"/>
          </a:xfrm>
          <a:noFill/>
        </p:spPr>
        <p:txBody>
          <a:bodyPr/>
          <a:lstStyle>
            <a:lvl1pPr>
              <a:defRPr/>
            </a:lvl1pPr>
          </a:lstStyle>
          <a:p>
            <a:pPr>
              <a:defRPr/>
            </a:pPr>
            <a:endParaRPr lang="en-US"/>
          </a:p>
        </p:txBody>
      </p:sp>
      <p:sp>
        <p:nvSpPr>
          <p:cNvPr id="19" name="Rectangle 19">
            <a:extLst>
              <a:ext uri="{FF2B5EF4-FFF2-40B4-BE49-F238E27FC236}">
                <a16:creationId xmlns:a16="http://schemas.microsoft.com/office/drawing/2014/main" id="{B824ADCD-A9FF-44C7-A23B-5882E80091D3}"/>
              </a:ext>
            </a:extLst>
          </p:cNvPr>
          <p:cNvSpPr>
            <a:spLocks noGrp="1" noChangeArrowheads="1"/>
          </p:cNvSpPr>
          <p:nvPr>
            <p:ph type="sldNum" sz="quarter" idx="12"/>
          </p:nvPr>
        </p:nvSpPr>
        <p:spPr>
          <a:xfrm>
            <a:off x="6858000" y="6324600"/>
            <a:ext cx="1905000" cy="457200"/>
          </a:xfrm>
        </p:spPr>
        <p:txBody>
          <a:bodyPr/>
          <a:lstStyle>
            <a:lvl1pPr>
              <a:defRPr/>
            </a:lvl1pPr>
          </a:lstStyle>
          <a:p>
            <a:pPr>
              <a:defRPr/>
            </a:pPr>
            <a:fld id="{47C17184-2E1A-42A0-AB50-27D45CAEDB94}" type="slidenum">
              <a:rPr lang="en-US" altLang="en-US"/>
              <a:pPr>
                <a:defRPr/>
              </a:pPr>
              <a:t>‹#›</a:t>
            </a:fld>
            <a:endParaRPr lang="en-US" altLang="en-US"/>
          </a:p>
        </p:txBody>
      </p:sp>
    </p:spTree>
    <p:extLst>
      <p:ext uri="{BB962C8B-B14F-4D97-AF65-F5344CB8AC3E}">
        <p14:creationId xmlns:p14="http://schemas.microsoft.com/office/powerpoint/2010/main" val="10778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C6C8D5CB-DF85-4A19-895E-D9B47DE71F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8CE7DFE2-AA56-4327-B985-E30A9B9BF3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A119ECEC-6E32-44C2-96BF-99F0EB8B3756}"/>
              </a:ext>
            </a:extLst>
          </p:cNvPr>
          <p:cNvSpPr>
            <a:spLocks noGrp="1" noChangeArrowheads="1"/>
          </p:cNvSpPr>
          <p:nvPr>
            <p:ph type="sldNum" sz="quarter" idx="12"/>
          </p:nvPr>
        </p:nvSpPr>
        <p:spPr>
          <a:ln/>
        </p:spPr>
        <p:txBody>
          <a:bodyPr/>
          <a:lstStyle>
            <a:lvl1pPr>
              <a:defRPr/>
            </a:lvl1pPr>
          </a:lstStyle>
          <a:p>
            <a:pPr>
              <a:defRPr/>
            </a:pPr>
            <a:fld id="{0BB94C31-D876-4EA8-8B49-060D39B7A218}" type="slidenum">
              <a:rPr lang="en-US" altLang="en-US"/>
              <a:pPr>
                <a:defRPr/>
              </a:pPr>
              <a:t>‹#›</a:t>
            </a:fld>
            <a:endParaRPr lang="en-US" altLang="en-US"/>
          </a:p>
        </p:txBody>
      </p:sp>
    </p:spTree>
    <p:extLst>
      <p:ext uri="{BB962C8B-B14F-4D97-AF65-F5344CB8AC3E}">
        <p14:creationId xmlns:p14="http://schemas.microsoft.com/office/powerpoint/2010/main" val="1741372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C0857CEC-A3AD-4D44-BF7E-0DC2B4F7C2C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78837D15-768B-4A7D-95D3-18282BAA4BDB}"/>
              </a:ext>
            </a:extLst>
          </p:cNvPr>
          <p:cNvSpPr>
            <a:spLocks noGrp="1" noChangeArrowheads="1"/>
          </p:cNvSpPr>
          <p:nvPr>
            <p:ph type="ftr" sz="quarter" idx="11"/>
          </p:nvPr>
        </p:nvSpPr>
        <p:spPr>
          <a:xfrm>
            <a:off x="1276350" y="6323013"/>
            <a:ext cx="7867650" cy="457200"/>
          </a:xfrm>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963F0077-584F-49B3-B5C9-A456C62BFBA7}"/>
              </a:ext>
            </a:extLst>
          </p:cNvPr>
          <p:cNvSpPr>
            <a:spLocks noGrp="1" noChangeArrowheads="1"/>
          </p:cNvSpPr>
          <p:nvPr>
            <p:ph type="sldNum" sz="quarter" idx="12"/>
          </p:nvPr>
        </p:nvSpPr>
        <p:spPr/>
        <p:txBody>
          <a:bodyPr/>
          <a:lstStyle>
            <a:lvl1pPr>
              <a:defRPr/>
            </a:lvl1pPr>
          </a:lstStyle>
          <a:p>
            <a:pPr>
              <a:defRPr/>
            </a:pPr>
            <a:fld id="{336671CB-3564-463B-8E83-8009867EBE2F}" type="slidenum">
              <a:rPr lang="en-US" altLang="en-US"/>
              <a:pPr>
                <a:defRPr/>
              </a:pPr>
              <a:t>‹#›</a:t>
            </a:fld>
            <a:endParaRPr lang="en-US" altLang="en-US"/>
          </a:p>
        </p:txBody>
      </p:sp>
    </p:spTree>
    <p:extLst>
      <p:ext uri="{BB962C8B-B14F-4D97-AF65-F5344CB8AC3E}">
        <p14:creationId xmlns:p14="http://schemas.microsoft.com/office/powerpoint/2010/main" val="3750844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able Placeholder 2"/>
          <p:cNvSpPr>
            <a:spLocks noGrp="1"/>
          </p:cNvSpPr>
          <p:nvPr>
            <p:ph type="tbl" idx="1"/>
          </p:nvPr>
        </p:nvSpPr>
        <p:spPr>
          <a:xfrm>
            <a:off x="838200" y="1752600"/>
            <a:ext cx="7772400" cy="4114800"/>
          </a:xfrm>
        </p:spPr>
        <p:txBody>
          <a:bodyPr/>
          <a:lstStyle/>
          <a:p>
            <a:pPr lvl="0"/>
            <a:endParaRPr lang="en-US" noProof="0"/>
          </a:p>
        </p:txBody>
      </p:sp>
      <p:sp>
        <p:nvSpPr>
          <p:cNvPr id="4" name="Rectangle 17">
            <a:extLst>
              <a:ext uri="{FF2B5EF4-FFF2-40B4-BE49-F238E27FC236}">
                <a16:creationId xmlns:a16="http://schemas.microsoft.com/office/drawing/2014/main" id="{18EA3D74-E26C-4669-84F3-3537E4949110}"/>
              </a:ext>
            </a:extLst>
          </p:cNvPr>
          <p:cNvSpPr>
            <a:spLocks noGrp="1" noChangeArrowheads="1"/>
          </p:cNvSpPr>
          <p:nvPr>
            <p:ph type="dt" sz="half" idx="10"/>
          </p:nvPr>
        </p:nvSpPr>
        <p:spPr>
          <a:xfrm>
            <a:off x="1276350" y="6323013"/>
            <a:ext cx="1009650" cy="457200"/>
          </a:xfrm>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C5EADA43-D908-4786-B1A1-B33480BF1A33}"/>
              </a:ext>
            </a:extLst>
          </p:cNvPr>
          <p:cNvSpPr>
            <a:spLocks noGrp="1" noChangeArrowheads="1"/>
          </p:cNvSpPr>
          <p:nvPr>
            <p:ph type="ftr" sz="quarter" idx="11"/>
          </p:nvPr>
        </p:nvSpPr>
        <p:spPr>
          <a:xfrm>
            <a:off x="1276350" y="6323013"/>
            <a:ext cx="7867650" cy="457200"/>
          </a:xfrm>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3E43A82F-A2A6-48D1-A6B4-D70E0635771F}"/>
              </a:ext>
            </a:extLst>
          </p:cNvPr>
          <p:cNvSpPr>
            <a:spLocks noGrp="1" noChangeArrowheads="1"/>
          </p:cNvSpPr>
          <p:nvPr>
            <p:ph type="sldNum" sz="quarter" idx="12"/>
          </p:nvPr>
        </p:nvSpPr>
        <p:spPr/>
        <p:txBody>
          <a:bodyPr/>
          <a:lstStyle>
            <a:lvl1pPr>
              <a:defRPr/>
            </a:lvl1pPr>
          </a:lstStyle>
          <a:p>
            <a:pPr>
              <a:defRPr/>
            </a:pPr>
            <a:fld id="{0217AAEB-503E-4E36-81BE-4B249E8251BF}" type="slidenum">
              <a:rPr lang="en-US" altLang="en-US"/>
              <a:pPr>
                <a:defRPr/>
              </a:pPr>
              <a:t>‹#›</a:t>
            </a:fld>
            <a:endParaRPr lang="en-US" altLang="en-US"/>
          </a:p>
        </p:txBody>
      </p:sp>
    </p:spTree>
    <p:extLst>
      <p:ext uri="{BB962C8B-B14F-4D97-AF65-F5344CB8AC3E}">
        <p14:creationId xmlns:p14="http://schemas.microsoft.com/office/powerpoint/2010/main" val="4242818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a:extLst>
              <a:ext uri="{FF2B5EF4-FFF2-40B4-BE49-F238E27FC236}">
                <a16:creationId xmlns:a16="http://schemas.microsoft.com/office/drawing/2014/main" id="{4FA0EFFF-FBCB-4271-8E13-CAF9CFA17384}"/>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18B6014E-1FA4-4FF6-85F1-DF833BC61731}"/>
              </a:ext>
            </a:extLst>
          </p:cNvPr>
          <p:cNvSpPr>
            <a:spLocks noGrp="1" noChangeArrowheads="1"/>
          </p:cNvSpPr>
          <p:nvPr>
            <p:ph type="ftr" sz="quarter" idx="11"/>
          </p:nvPr>
        </p:nvSpPr>
        <p:spPr>
          <a:xfrm>
            <a:off x="1276350" y="6323013"/>
            <a:ext cx="7867650" cy="457200"/>
          </a:xfrm>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EB0B8D69-5FDA-46FF-B37E-32FB8B2E93FD}"/>
              </a:ext>
            </a:extLst>
          </p:cNvPr>
          <p:cNvSpPr>
            <a:spLocks noGrp="1" noChangeArrowheads="1"/>
          </p:cNvSpPr>
          <p:nvPr>
            <p:ph type="sldNum" sz="quarter" idx="12"/>
          </p:nvPr>
        </p:nvSpPr>
        <p:spPr/>
        <p:txBody>
          <a:bodyPr/>
          <a:lstStyle>
            <a:lvl1pPr>
              <a:defRPr/>
            </a:lvl1pPr>
          </a:lstStyle>
          <a:p>
            <a:pPr>
              <a:defRPr/>
            </a:pPr>
            <a:fld id="{E9267E68-5ED1-4109-BA95-E7B575D6FFD6}" type="slidenum">
              <a:rPr lang="en-US" altLang="en-US"/>
              <a:pPr>
                <a:defRPr/>
              </a:pPr>
              <a:t>‹#›</a:t>
            </a:fld>
            <a:endParaRPr lang="en-US" altLang="en-US"/>
          </a:p>
        </p:txBody>
      </p:sp>
    </p:spTree>
    <p:extLst>
      <p:ext uri="{BB962C8B-B14F-4D97-AF65-F5344CB8AC3E}">
        <p14:creationId xmlns:p14="http://schemas.microsoft.com/office/powerpoint/2010/main" val="3381434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lipArt Placeholder 2"/>
          <p:cNvSpPr>
            <a:spLocks noGrp="1"/>
          </p:cNvSpPr>
          <p:nvPr>
            <p:ph type="clipArt" sz="half" idx="1"/>
          </p:nvPr>
        </p:nvSpPr>
        <p:spPr>
          <a:xfrm>
            <a:off x="838200" y="1752600"/>
            <a:ext cx="3810000" cy="4114800"/>
          </a:xfrm>
        </p:spPr>
        <p:txBody>
          <a:bodyPr/>
          <a:lstStyle/>
          <a:p>
            <a:pPr lvl="0"/>
            <a:endParaRPr lang="en-US" noProof="0"/>
          </a:p>
        </p:txBody>
      </p:sp>
      <p:sp>
        <p:nvSpPr>
          <p:cNvPr id="4" name="Text Placeholder 3"/>
          <p:cNvSpPr>
            <a:spLocks noGrp="1"/>
          </p:cNvSpPr>
          <p:nvPr>
            <p:ph type="body" sz="half" idx="2"/>
          </p:nvPr>
        </p:nvSpPr>
        <p:spPr>
          <a:xfrm>
            <a:off x="48006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a:extLst>
              <a:ext uri="{FF2B5EF4-FFF2-40B4-BE49-F238E27FC236}">
                <a16:creationId xmlns:a16="http://schemas.microsoft.com/office/drawing/2014/main" id="{15624106-2333-44EB-AC7C-F1E27778762B}"/>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14E403F6-37FE-4EDD-850F-14AA70E35548}"/>
              </a:ext>
            </a:extLst>
          </p:cNvPr>
          <p:cNvSpPr>
            <a:spLocks noGrp="1" noChangeArrowheads="1"/>
          </p:cNvSpPr>
          <p:nvPr>
            <p:ph type="ftr" sz="quarter" idx="11"/>
          </p:nvPr>
        </p:nvSpPr>
        <p:spPr>
          <a:xfrm>
            <a:off x="1276350" y="6323013"/>
            <a:ext cx="7867650" cy="457200"/>
          </a:xfrm>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D892C4EC-F9AD-4EE7-A91F-9E29F43F8ACE}"/>
              </a:ext>
            </a:extLst>
          </p:cNvPr>
          <p:cNvSpPr>
            <a:spLocks noGrp="1" noChangeArrowheads="1"/>
          </p:cNvSpPr>
          <p:nvPr>
            <p:ph type="sldNum" sz="quarter" idx="12"/>
          </p:nvPr>
        </p:nvSpPr>
        <p:spPr/>
        <p:txBody>
          <a:bodyPr/>
          <a:lstStyle>
            <a:lvl1pPr>
              <a:defRPr/>
            </a:lvl1pPr>
          </a:lstStyle>
          <a:p>
            <a:pPr>
              <a:defRPr/>
            </a:pPr>
            <a:fld id="{F657A59E-0911-4F16-8893-A3A24813E288}" type="slidenum">
              <a:rPr lang="en-US" altLang="en-US"/>
              <a:pPr>
                <a:defRPr/>
              </a:pPr>
              <a:t>‹#›</a:t>
            </a:fld>
            <a:endParaRPr lang="en-US" altLang="en-US"/>
          </a:p>
        </p:txBody>
      </p:sp>
    </p:spTree>
    <p:extLst>
      <p:ext uri="{BB962C8B-B14F-4D97-AF65-F5344CB8AC3E}">
        <p14:creationId xmlns:p14="http://schemas.microsoft.com/office/powerpoint/2010/main" val="3136798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0D6C9C1C-7D98-4FEB-8957-9B4AEF498B01}"/>
              </a:ext>
            </a:extLst>
          </p:cNvPr>
          <p:cNvSpPr>
            <a:spLocks noGrp="1" noChangeArrowheads="1"/>
          </p:cNvSpPr>
          <p:nvPr>
            <p:ph type="sldNum" sz="quarter" idx="10"/>
          </p:nvPr>
        </p:nvSpPr>
        <p:spPr/>
        <p:txBody>
          <a:bodyPr/>
          <a:lstStyle>
            <a:lvl1pPr>
              <a:defRPr/>
            </a:lvl1pPr>
          </a:lstStyle>
          <a:p>
            <a:pPr>
              <a:defRPr/>
            </a:pPr>
            <a:fld id="{CE994CA0-C95B-49B1-902D-C91A70C7D4C0}" type="slidenum">
              <a:rPr lang="en-US" altLang="en-US"/>
              <a:pPr>
                <a:defRPr/>
              </a:pPr>
              <a:t>‹#›</a:t>
            </a:fld>
            <a:endParaRPr lang="en-US" altLang="en-US"/>
          </a:p>
        </p:txBody>
      </p:sp>
    </p:spTree>
    <p:extLst>
      <p:ext uri="{BB962C8B-B14F-4D97-AF65-F5344CB8AC3E}">
        <p14:creationId xmlns:p14="http://schemas.microsoft.com/office/powerpoint/2010/main" val="1305721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a:extLst>
              <a:ext uri="{FF2B5EF4-FFF2-40B4-BE49-F238E27FC236}">
                <a16:creationId xmlns:a16="http://schemas.microsoft.com/office/drawing/2014/main" id="{390F8917-6985-418B-96FE-EC4BAE61A2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8C33F9BF-6BEC-4303-A1E7-042A5EE33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DD83258E-D5D5-4107-8915-9FEC0DFEBEBF}"/>
              </a:ext>
            </a:extLst>
          </p:cNvPr>
          <p:cNvSpPr>
            <a:spLocks noGrp="1" noChangeArrowheads="1"/>
          </p:cNvSpPr>
          <p:nvPr>
            <p:ph type="sldNum" sz="quarter" idx="12"/>
          </p:nvPr>
        </p:nvSpPr>
        <p:spPr>
          <a:ln/>
        </p:spPr>
        <p:txBody>
          <a:bodyPr/>
          <a:lstStyle>
            <a:lvl1pPr>
              <a:defRPr/>
            </a:lvl1pPr>
          </a:lstStyle>
          <a:p>
            <a:pPr>
              <a:defRPr/>
            </a:pPr>
            <a:fld id="{E5EA6BCD-D165-451D-ADE4-8E192A15337A}" type="slidenum">
              <a:rPr lang="en-US" altLang="en-US"/>
              <a:pPr>
                <a:defRPr/>
              </a:pPr>
              <a:t>‹#›</a:t>
            </a:fld>
            <a:endParaRPr lang="en-US" altLang="en-US"/>
          </a:p>
        </p:txBody>
      </p:sp>
    </p:spTree>
    <p:extLst>
      <p:ext uri="{BB962C8B-B14F-4D97-AF65-F5344CB8AC3E}">
        <p14:creationId xmlns:p14="http://schemas.microsoft.com/office/powerpoint/2010/main" val="2975208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a:extLst>
              <a:ext uri="{FF2B5EF4-FFF2-40B4-BE49-F238E27FC236}">
                <a16:creationId xmlns:a16="http://schemas.microsoft.com/office/drawing/2014/main" id="{96E4D168-AE04-4EAE-B7CF-F8DAABE126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7F63508B-88C8-4C00-A637-A4D5581962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0F6F47B0-9556-4C04-BC2F-0FF2B6695F0A}"/>
              </a:ext>
            </a:extLst>
          </p:cNvPr>
          <p:cNvSpPr>
            <a:spLocks noGrp="1" noChangeArrowheads="1"/>
          </p:cNvSpPr>
          <p:nvPr>
            <p:ph type="sldNum" sz="quarter" idx="12"/>
          </p:nvPr>
        </p:nvSpPr>
        <p:spPr>
          <a:ln/>
        </p:spPr>
        <p:txBody>
          <a:bodyPr/>
          <a:lstStyle>
            <a:lvl1pPr>
              <a:defRPr/>
            </a:lvl1pPr>
          </a:lstStyle>
          <a:p>
            <a:pPr>
              <a:defRPr/>
            </a:pPr>
            <a:fld id="{01748A65-16F3-4BF4-BDDA-7BB3F1A5FDB0}" type="slidenum">
              <a:rPr lang="en-US" altLang="en-US"/>
              <a:pPr>
                <a:defRPr/>
              </a:pPr>
              <a:t>‹#›</a:t>
            </a:fld>
            <a:endParaRPr lang="en-US" altLang="en-US"/>
          </a:p>
        </p:txBody>
      </p:sp>
    </p:spTree>
    <p:extLst>
      <p:ext uri="{BB962C8B-B14F-4D97-AF65-F5344CB8AC3E}">
        <p14:creationId xmlns:p14="http://schemas.microsoft.com/office/powerpoint/2010/main" val="2141756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a:extLst>
              <a:ext uri="{FF2B5EF4-FFF2-40B4-BE49-F238E27FC236}">
                <a16:creationId xmlns:a16="http://schemas.microsoft.com/office/drawing/2014/main" id="{DD24E458-ABB3-4D51-9CA6-0270E611703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8">
            <a:extLst>
              <a:ext uri="{FF2B5EF4-FFF2-40B4-BE49-F238E27FC236}">
                <a16:creationId xmlns:a16="http://schemas.microsoft.com/office/drawing/2014/main" id="{E270ACD9-7401-4110-988B-013D5FD0F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9">
            <a:extLst>
              <a:ext uri="{FF2B5EF4-FFF2-40B4-BE49-F238E27FC236}">
                <a16:creationId xmlns:a16="http://schemas.microsoft.com/office/drawing/2014/main" id="{9AD88437-3292-4A85-9505-2DD86346F203}"/>
              </a:ext>
            </a:extLst>
          </p:cNvPr>
          <p:cNvSpPr>
            <a:spLocks noGrp="1" noChangeArrowheads="1"/>
          </p:cNvSpPr>
          <p:nvPr>
            <p:ph type="sldNum" sz="quarter" idx="12"/>
          </p:nvPr>
        </p:nvSpPr>
        <p:spPr>
          <a:ln/>
        </p:spPr>
        <p:txBody>
          <a:bodyPr/>
          <a:lstStyle>
            <a:lvl1pPr>
              <a:defRPr/>
            </a:lvl1pPr>
          </a:lstStyle>
          <a:p>
            <a:pPr>
              <a:defRPr/>
            </a:pPr>
            <a:fld id="{7B725F21-D7F1-46F4-8C58-56FC6873B319}" type="slidenum">
              <a:rPr lang="en-US" altLang="en-US"/>
              <a:pPr>
                <a:defRPr/>
              </a:pPr>
              <a:t>‹#›</a:t>
            </a:fld>
            <a:endParaRPr lang="en-US" altLang="en-US"/>
          </a:p>
        </p:txBody>
      </p:sp>
    </p:spTree>
    <p:extLst>
      <p:ext uri="{BB962C8B-B14F-4D97-AF65-F5344CB8AC3E}">
        <p14:creationId xmlns:p14="http://schemas.microsoft.com/office/powerpoint/2010/main" val="2418787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a:extLst>
              <a:ext uri="{FF2B5EF4-FFF2-40B4-BE49-F238E27FC236}">
                <a16:creationId xmlns:a16="http://schemas.microsoft.com/office/drawing/2014/main" id="{67A3D2B0-1E4C-4347-B694-A5AB0FF806E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8">
            <a:extLst>
              <a:ext uri="{FF2B5EF4-FFF2-40B4-BE49-F238E27FC236}">
                <a16:creationId xmlns:a16="http://schemas.microsoft.com/office/drawing/2014/main" id="{293CE0E0-1B4E-49E4-8293-AE90AAD37D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9">
            <a:extLst>
              <a:ext uri="{FF2B5EF4-FFF2-40B4-BE49-F238E27FC236}">
                <a16:creationId xmlns:a16="http://schemas.microsoft.com/office/drawing/2014/main" id="{662C6687-AB8B-4513-B42E-9246206CD5E0}"/>
              </a:ext>
            </a:extLst>
          </p:cNvPr>
          <p:cNvSpPr>
            <a:spLocks noGrp="1" noChangeArrowheads="1"/>
          </p:cNvSpPr>
          <p:nvPr>
            <p:ph type="sldNum" sz="quarter" idx="12"/>
          </p:nvPr>
        </p:nvSpPr>
        <p:spPr>
          <a:ln/>
        </p:spPr>
        <p:txBody>
          <a:bodyPr/>
          <a:lstStyle>
            <a:lvl1pPr>
              <a:defRPr/>
            </a:lvl1pPr>
          </a:lstStyle>
          <a:p>
            <a:pPr>
              <a:defRPr/>
            </a:pPr>
            <a:fld id="{FC3BDBD6-8021-4330-8956-D3E33CFCE7F2}" type="slidenum">
              <a:rPr lang="en-US" altLang="en-US"/>
              <a:pPr>
                <a:defRPr/>
              </a:pPr>
              <a:t>‹#›</a:t>
            </a:fld>
            <a:endParaRPr lang="en-US" altLang="en-US"/>
          </a:p>
        </p:txBody>
      </p:sp>
    </p:spTree>
    <p:extLst>
      <p:ext uri="{BB962C8B-B14F-4D97-AF65-F5344CB8AC3E}">
        <p14:creationId xmlns:p14="http://schemas.microsoft.com/office/powerpoint/2010/main" val="416114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C26D8AF3-59F9-4388-A3CA-7F70F1A1DD5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8">
            <a:extLst>
              <a:ext uri="{FF2B5EF4-FFF2-40B4-BE49-F238E27FC236}">
                <a16:creationId xmlns:a16="http://schemas.microsoft.com/office/drawing/2014/main" id="{F67A2FDA-975A-40C4-B187-3268024FBD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9">
            <a:extLst>
              <a:ext uri="{FF2B5EF4-FFF2-40B4-BE49-F238E27FC236}">
                <a16:creationId xmlns:a16="http://schemas.microsoft.com/office/drawing/2014/main" id="{D2BC1648-540F-4B2A-ABA1-8BC226C49DC6}"/>
              </a:ext>
            </a:extLst>
          </p:cNvPr>
          <p:cNvSpPr>
            <a:spLocks noGrp="1" noChangeArrowheads="1"/>
          </p:cNvSpPr>
          <p:nvPr>
            <p:ph type="sldNum" sz="quarter" idx="12"/>
          </p:nvPr>
        </p:nvSpPr>
        <p:spPr>
          <a:ln/>
        </p:spPr>
        <p:txBody>
          <a:bodyPr/>
          <a:lstStyle>
            <a:lvl1pPr>
              <a:defRPr/>
            </a:lvl1pPr>
          </a:lstStyle>
          <a:p>
            <a:pPr>
              <a:defRPr/>
            </a:pPr>
            <a:fld id="{7334ADCA-1DA7-43F4-9E06-9D20D1A80DE2}" type="slidenum">
              <a:rPr lang="en-US" altLang="en-US"/>
              <a:pPr>
                <a:defRPr/>
              </a:pPr>
              <a:t>‹#›</a:t>
            </a:fld>
            <a:endParaRPr lang="en-US" altLang="en-US"/>
          </a:p>
        </p:txBody>
      </p:sp>
    </p:spTree>
    <p:extLst>
      <p:ext uri="{BB962C8B-B14F-4D97-AF65-F5344CB8AC3E}">
        <p14:creationId xmlns:p14="http://schemas.microsoft.com/office/powerpoint/2010/main" val="3057971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a:extLst>
              <a:ext uri="{FF2B5EF4-FFF2-40B4-BE49-F238E27FC236}">
                <a16:creationId xmlns:a16="http://schemas.microsoft.com/office/drawing/2014/main" id="{540CFDD4-4D22-4B5F-8216-F493B02CAB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899A4B8F-9744-437D-9609-A8A849F769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6D572A45-2551-4E27-954D-7D3978845D6F}"/>
              </a:ext>
            </a:extLst>
          </p:cNvPr>
          <p:cNvSpPr>
            <a:spLocks noGrp="1" noChangeArrowheads="1"/>
          </p:cNvSpPr>
          <p:nvPr>
            <p:ph type="sldNum" sz="quarter" idx="12"/>
          </p:nvPr>
        </p:nvSpPr>
        <p:spPr>
          <a:ln/>
        </p:spPr>
        <p:txBody>
          <a:bodyPr/>
          <a:lstStyle>
            <a:lvl1pPr>
              <a:defRPr/>
            </a:lvl1pPr>
          </a:lstStyle>
          <a:p>
            <a:pPr>
              <a:defRPr/>
            </a:pPr>
            <a:fld id="{3263F157-94B2-4C81-AC7A-3CA702675941}" type="slidenum">
              <a:rPr lang="en-US" altLang="en-US"/>
              <a:pPr>
                <a:defRPr/>
              </a:pPr>
              <a:t>‹#›</a:t>
            </a:fld>
            <a:endParaRPr lang="en-US" altLang="en-US"/>
          </a:p>
        </p:txBody>
      </p:sp>
    </p:spTree>
    <p:extLst>
      <p:ext uri="{BB962C8B-B14F-4D97-AF65-F5344CB8AC3E}">
        <p14:creationId xmlns:p14="http://schemas.microsoft.com/office/powerpoint/2010/main" val="423103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a:extLst>
              <a:ext uri="{FF2B5EF4-FFF2-40B4-BE49-F238E27FC236}">
                <a16:creationId xmlns:a16="http://schemas.microsoft.com/office/drawing/2014/main" id="{0EE8A824-89B2-40DE-BAF8-C51C24EDC58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82DFC012-3725-4E08-AE59-82E6E1DCA9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5FE547B1-0D9B-45F3-951D-D0D437A1011B}"/>
              </a:ext>
            </a:extLst>
          </p:cNvPr>
          <p:cNvSpPr>
            <a:spLocks noGrp="1" noChangeArrowheads="1"/>
          </p:cNvSpPr>
          <p:nvPr>
            <p:ph type="sldNum" sz="quarter" idx="12"/>
          </p:nvPr>
        </p:nvSpPr>
        <p:spPr>
          <a:ln/>
        </p:spPr>
        <p:txBody>
          <a:bodyPr/>
          <a:lstStyle>
            <a:lvl1pPr>
              <a:defRPr/>
            </a:lvl1pPr>
          </a:lstStyle>
          <a:p>
            <a:pPr>
              <a:defRPr/>
            </a:pPr>
            <a:fld id="{C803FCB7-8A37-4282-BB16-DE91028A4BCC}" type="slidenum">
              <a:rPr lang="en-US" altLang="en-US"/>
              <a:pPr>
                <a:defRPr/>
              </a:pPr>
              <a:t>‹#›</a:t>
            </a:fld>
            <a:endParaRPr lang="en-US" altLang="en-US"/>
          </a:p>
        </p:txBody>
      </p:sp>
    </p:spTree>
    <p:extLst>
      <p:ext uri="{BB962C8B-B14F-4D97-AF65-F5344CB8AC3E}">
        <p14:creationId xmlns:p14="http://schemas.microsoft.com/office/powerpoint/2010/main" val="4067667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07D9A429-10E6-4275-958F-407B011F78A6}"/>
              </a:ext>
            </a:extLst>
          </p:cNvPr>
          <p:cNvGrpSpPr>
            <a:grpSpLocks/>
          </p:cNvGrpSpPr>
          <p:nvPr/>
        </p:nvGrpSpPr>
        <p:grpSpPr bwMode="auto">
          <a:xfrm>
            <a:off x="381000" y="304800"/>
            <a:ext cx="8383588" cy="6022975"/>
            <a:chOff x="240" y="192"/>
            <a:chExt cx="5281" cy="3794"/>
          </a:xfrm>
        </p:grpSpPr>
        <p:grpSp>
          <p:nvGrpSpPr>
            <p:cNvPr id="1033" name="Group 3">
              <a:extLst>
                <a:ext uri="{FF2B5EF4-FFF2-40B4-BE49-F238E27FC236}">
                  <a16:creationId xmlns:a16="http://schemas.microsoft.com/office/drawing/2014/main" id="{B2F7F706-C61F-47DC-ABED-C69D223FC482}"/>
                </a:ext>
              </a:extLst>
            </p:cNvPr>
            <p:cNvGrpSpPr>
              <a:grpSpLocks/>
            </p:cNvGrpSpPr>
            <p:nvPr/>
          </p:nvGrpSpPr>
          <p:grpSpPr bwMode="auto">
            <a:xfrm>
              <a:off x="240" y="1008"/>
              <a:ext cx="5281" cy="2978"/>
              <a:chOff x="240" y="1008"/>
              <a:chExt cx="5281" cy="2978"/>
            </a:xfrm>
          </p:grpSpPr>
          <p:sp>
            <p:nvSpPr>
              <p:cNvPr id="1042" name="Rectangle 4">
                <a:extLst>
                  <a:ext uri="{FF2B5EF4-FFF2-40B4-BE49-F238E27FC236}">
                    <a16:creationId xmlns:a16="http://schemas.microsoft.com/office/drawing/2014/main" id="{78CCFA4F-BF2E-4B5A-92B0-02A047362EF0}"/>
                  </a:ext>
                </a:extLst>
              </p:cNvPr>
              <p:cNvSpPr>
                <a:spLocks noChangeArrowheads="1"/>
              </p:cNvSpPr>
              <p:nvPr/>
            </p:nvSpPr>
            <p:spPr bwMode="auto">
              <a:xfrm>
                <a:off x="245" y="1010"/>
                <a:ext cx="5269" cy="297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defRPr/>
                </a:pPr>
                <a:endParaRPr lang="en-US" altLang="en-US"/>
              </a:p>
            </p:txBody>
          </p:sp>
          <p:sp>
            <p:nvSpPr>
              <p:cNvPr id="1043" name="Freeform 5">
                <a:extLst>
                  <a:ext uri="{FF2B5EF4-FFF2-40B4-BE49-F238E27FC236}">
                    <a16:creationId xmlns:a16="http://schemas.microsoft.com/office/drawing/2014/main" id="{074EFEF7-9EAC-485C-98BE-2C77906FDA7F}"/>
                  </a:ext>
                </a:extLst>
              </p:cNvPr>
              <p:cNvSpPr>
                <a:spLocks/>
              </p:cNvSpPr>
              <p:nvPr/>
            </p:nvSpPr>
            <p:spPr bwMode="auto">
              <a:xfrm>
                <a:off x="240" y="1008"/>
                <a:ext cx="5269" cy="2977"/>
              </a:xfrm>
              <a:custGeom>
                <a:avLst/>
                <a:gdLst>
                  <a:gd name="T0" fmla="*/ 5268 w 5269"/>
                  <a:gd name="T1" fmla="*/ 0 h 2977"/>
                  <a:gd name="T2" fmla="*/ 0 w 5269"/>
                  <a:gd name="T3" fmla="*/ 0 h 2977"/>
                  <a:gd name="T4" fmla="*/ 0 w 5269"/>
                  <a:gd name="T5" fmla="*/ 2976 h 2977"/>
                  <a:gd name="T6" fmla="*/ 0 60000 65536"/>
                  <a:gd name="T7" fmla="*/ 0 60000 65536"/>
                  <a:gd name="T8" fmla="*/ 0 60000 65536"/>
                </a:gdLst>
                <a:ahLst/>
                <a:cxnLst>
                  <a:cxn ang="T6">
                    <a:pos x="T0" y="T1"/>
                  </a:cxn>
                  <a:cxn ang="T7">
                    <a:pos x="T2" y="T3"/>
                  </a:cxn>
                  <a:cxn ang="T8">
                    <a:pos x="T4" y="T5"/>
                  </a:cxn>
                </a:cxnLst>
                <a:rect l="0" t="0" r="r" b="b"/>
                <a:pathLst>
                  <a:path w="5269" h="2977">
                    <a:moveTo>
                      <a:pt x="5268" y="0"/>
                    </a:moveTo>
                    <a:lnTo>
                      <a:pt x="0" y="0"/>
                    </a:lnTo>
                    <a:lnTo>
                      <a:pt x="0" y="297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 name="Freeform 6">
                <a:extLst>
                  <a:ext uri="{FF2B5EF4-FFF2-40B4-BE49-F238E27FC236}">
                    <a16:creationId xmlns:a16="http://schemas.microsoft.com/office/drawing/2014/main" id="{3EF50019-BDEB-434D-8F5F-308A241D4B77}"/>
                  </a:ext>
                </a:extLst>
              </p:cNvPr>
              <p:cNvSpPr>
                <a:spLocks/>
              </p:cNvSpPr>
              <p:nvPr/>
            </p:nvSpPr>
            <p:spPr bwMode="auto">
              <a:xfrm>
                <a:off x="252" y="1008"/>
                <a:ext cx="5269" cy="2977"/>
              </a:xfrm>
              <a:custGeom>
                <a:avLst/>
                <a:gdLst>
                  <a:gd name="T0" fmla="*/ 5268 w 5269"/>
                  <a:gd name="T1" fmla="*/ 0 h 2977"/>
                  <a:gd name="T2" fmla="*/ 5268 w 5269"/>
                  <a:gd name="T3" fmla="*/ 2976 h 2977"/>
                  <a:gd name="T4" fmla="*/ 0 w 5269"/>
                  <a:gd name="T5" fmla="*/ 2976 h 2977"/>
                  <a:gd name="T6" fmla="*/ 0 60000 65536"/>
                  <a:gd name="T7" fmla="*/ 0 60000 65536"/>
                  <a:gd name="T8" fmla="*/ 0 60000 65536"/>
                </a:gdLst>
                <a:ahLst/>
                <a:cxnLst>
                  <a:cxn ang="T6">
                    <a:pos x="T0" y="T1"/>
                  </a:cxn>
                  <a:cxn ang="T7">
                    <a:pos x="T2" y="T3"/>
                  </a:cxn>
                  <a:cxn ang="T8">
                    <a:pos x="T4" y="T5"/>
                  </a:cxn>
                </a:cxnLst>
                <a:rect l="0" t="0" r="r" b="b"/>
                <a:pathLst>
                  <a:path w="5269" h="2977">
                    <a:moveTo>
                      <a:pt x="5268" y="0"/>
                    </a:moveTo>
                    <a:lnTo>
                      <a:pt x="5268" y="2976"/>
                    </a:lnTo>
                    <a:lnTo>
                      <a:pt x="0" y="297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34" name="Group 7">
              <a:extLst>
                <a:ext uri="{FF2B5EF4-FFF2-40B4-BE49-F238E27FC236}">
                  <a16:creationId xmlns:a16="http://schemas.microsoft.com/office/drawing/2014/main" id="{C9519886-782B-4801-8264-A81A5D2DCDEE}"/>
                </a:ext>
              </a:extLst>
            </p:cNvPr>
            <p:cNvGrpSpPr>
              <a:grpSpLocks/>
            </p:cNvGrpSpPr>
            <p:nvPr/>
          </p:nvGrpSpPr>
          <p:grpSpPr bwMode="auto">
            <a:xfrm>
              <a:off x="336" y="1103"/>
              <a:ext cx="97" cy="2785"/>
              <a:chOff x="336" y="1103"/>
              <a:chExt cx="97" cy="2785"/>
            </a:xfrm>
          </p:grpSpPr>
          <p:sp useBgFill="1">
            <p:nvSpPr>
              <p:cNvPr id="1039" name="Rectangle 8">
                <a:extLst>
                  <a:ext uri="{FF2B5EF4-FFF2-40B4-BE49-F238E27FC236}">
                    <a16:creationId xmlns:a16="http://schemas.microsoft.com/office/drawing/2014/main" id="{C27CD66D-34C5-4014-BD4A-F2890844AC19}"/>
                  </a:ext>
                </a:extLst>
              </p:cNvPr>
              <p:cNvSpPr>
                <a:spLocks noChangeArrowheads="1"/>
              </p:cNvSpPr>
              <p:nvPr/>
            </p:nvSpPr>
            <p:spPr bwMode="auto">
              <a:xfrm>
                <a:off x="336" y="1104"/>
                <a:ext cx="96" cy="2784"/>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defRPr/>
                </a:pPr>
                <a:endParaRPr lang="en-US" altLang="en-US"/>
              </a:p>
            </p:txBody>
          </p:sp>
          <p:sp>
            <p:nvSpPr>
              <p:cNvPr id="1040" name="Freeform 9">
                <a:extLst>
                  <a:ext uri="{FF2B5EF4-FFF2-40B4-BE49-F238E27FC236}">
                    <a16:creationId xmlns:a16="http://schemas.microsoft.com/office/drawing/2014/main" id="{4A0007A9-CF8C-4935-8018-7F084563AE38}"/>
                  </a:ext>
                </a:extLst>
              </p:cNvPr>
              <p:cNvSpPr>
                <a:spLocks/>
              </p:cNvSpPr>
              <p:nvPr/>
            </p:nvSpPr>
            <p:spPr bwMode="auto">
              <a:xfrm>
                <a:off x="336" y="1103"/>
                <a:ext cx="97" cy="2785"/>
              </a:xfrm>
              <a:custGeom>
                <a:avLst/>
                <a:gdLst>
                  <a:gd name="T0" fmla="*/ 0 w 97"/>
                  <a:gd name="T1" fmla="*/ 2784 h 2785"/>
                  <a:gd name="T2" fmla="*/ 96 w 97"/>
                  <a:gd name="T3" fmla="*/ 2784 h 2785"/>
                  <a:gd name="T4" fmla="*/ 96 w 97"/>
                  <a:gd name="T5" fmla="*/ 0 h 2785"/>
                  <a:gd name="T6" fmla="*/ 0 60000 65536"/>
                  <a:gd name="T7" fmla="*/ 0 60000 65536"/>
                  <a:gd name="T8" fmla="*/ 0 60000 65536"/>
                </a:gdLst>
                <a:ahLst/>
                <a:cxnLst>
                  <a:cxn ang="T6">
                    <a:pos x="T0" y="T1"/>
                  </a:cxn>
                  <a:cxn ang="T7">
                    <a:pos x="T2" y="T3"/>
                  </a:cxn>
                  <a:cxn ang="T8">
                    <a:pos x="T4" y="T5"/>
                  </a:cxn>
                </a:cxnLst>
                <a:rect l="0" t="0" r="r" b="b"/>
                <a:pathLst>
                  <a:path w="97" h="2785">
                    <a:moveTo>
                      <a:pt x="0" y="2784"/>
                    </a:moveTo>
                    <a:lnTo>
                      <a:pt x="96" y="2784"/>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1" name="Freeform 10">
                <a:extLst>
                  <a:ext uri="{FF2B5EF4-FFF2-40B4-BE49-F238E27FC236}">
                    <a16:creationId xmlns:a16="http://schemas.microsoft.com/office/drawing/2014/main" id="{7AD18BE7-4747-4383-A112-C1684B8F85B5}"/>
                  </a:ext>
                </a:extLst>
              </p:cNvPr>
              <p:cNvSpPr>
                <a:spLocks/>
              </p:cNvSpPr>
              <p:nvPr/>
            </p:nvSpPr>
            <p:spPr bwMode="auto">
              <a:xfrm>
                <a:off x="336" y="1103"/>
                <a:ext cx="97" cy="2785"/>
              </a:xfrm>
              <a:custGeom>
                <a:avLst/>
                <a:gdLst>
                  <a:gd name="T0" fmla="*/ 0 w 97"/>
                  <a:gd name="T1" fmla="*/ 2784 h 2785"/>
                  <a:gd name="T2" fmla="*/ 0 w 97"/>
                  <a:gd name="T3" fmla="*/ 0 h 2785"/>
                  <a:gd name="T4" fmla="*/ 96 w 97"/>
                  <a:gd name="T5" fmla="*/ 0 h 2785"/>
                  <a:gd name="T6" fmla="*/ 0 60000 65536"/>
                  <a:gd name="T7" fmla="*/ 0 60000 65536"/>
                  <a:gd name="T8" fmla="*/ 0 60000 65536"/>
                </a:gdLst>
                <a:ahLst/>
                <a:cxnLst>
                  <a:cxn ang="T6">
                    <a:pos x="T0" y="T1"/>
                  </a:cxn>
                  <a:cxn ang="T7">
                    <a:pos x="T2" y="T3"/>
                  </a:cxn>
                  <a:cxn ang="T8">
                    <a:pos x="T4" y="T5"/>
                  </a:cxn>
                </a:cxnLst>
                <a:rect l="0" t="0" r="r" b="b"/>
                <a:pathLst>
                  <a:path w="97" h="2785">
                    <a:moveTo>
                      <a:pt x="0" y="2784"/>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35" name="Group 11">
              <a:extLst>
                <a:ext uri="{FF2B5EF4-FFF2-40B4-BE49-F238E27FC236}">
                  <a16:creationId xmlns:a16="http://schemas.microsoft.com/office/drawing/2014/main" id="{E9E8F5AA-C877-498B-A6B1-2723FB87131B}"/>
                </a:ext>
              </a:extLst>
            </p:cNvPr>
            <p:cNvGrpSpPr>
              <a:grpSpLocks/>
            </p:cNvGrpSpPr>
            <p:nvPr/>
          </p:nvGrpSpPr>
          <p:grpSpPr bwMode="auto">
            <a:xfrm>
              <a:off x="240" y="192"/>
              <a:ext cx="193" cy="721"/>
              <a:chOff x="240" y="192"/>
              <a:chExt cx="193" cy="721"/>
            </a:xfrm>
          </p:grpSpPr>
          <p:sp>
            <p:nvSpPr>
              <p:cNvPr id="1036" name="Rectangle 12">
                <a:extLst>
                  <a:ext uri="{FF2B5EF4-FFF2-40B4-BE49-F238E27FC236}">
                    <a16:creationId xmlns:a16="http://schemas.microsoft.com/office/drawing/2014/main" id="{C2B60ABD-129A-463F-931F-3EC008B3B59F}"/>
                  </a:ext>
                </a:extLst>
              </p:cNvPr>
              <p:cNvSpPr>
                <a:spLocks noChangeArrowheads="1"/>
              </p:cNvSpPr>
              <p:nvPr/>
            </p:nvSpPr>
            <p:spPr bwMode="auto">
              <a:xfrm>
                <a:off x="240" y="192"/>
                <a:ext cx="192" cy="720"/>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defRPr/>
                </a:pPr>
                <a:endParaRPr lang="en-US" altLang="en-US"/>
              </a:p>
            </p:txBody>
          </p:sp>
          <p:sp>
            <p:nvSpPr>
              <p:cNvPr id="1037" name="Freeform 13">
                <a:extLst>
                  <a:ext uri="{FF2B5EF4-FFF2-40B4-BE49-F238E27FC236}">
                    <a16:creationId xmlns:a16="http://schemas.microsoft.com/office/drawing/2014/main" id="{3860DEAE-7347-407B-8F82-0EB64F3FDBCD}"/>
                  </a:ext>
                </a:extLst>
              </p:cNvPr>
              <p:cNvSpPr>
                <a:spLocks/>
              </p:cNvSpPr>
              <p:nvPr/>
            </p:nvSpPr>
            <p:spPr bwMode="auto">
              <a:xfrm>
                <a:off x="240" y="192"/>
                <a:ext cx="193" cy="721"/>
              </a:xfrm>
              <a:custGeom>
                <a:avLst/>
                <a:gdLst>
                  <a:gd name="T0" fmla="*/ 192 w 193"/>
                  <a:gd name="T1" fmla="*/ 0 h 721"/>
                  <a:gd name="T2" fmla="*/ 0 w 193"/>
                  <a:gd name="T3" fmla="*/ 0 h 721"/>
                  <a:gd name="T4" fmla="*/ 0 w 193"/>
                  <a:gd name="T5" fmla="*/ 720 h 721"/>
                  <a:gd name="T6" fmla="*/ 0 60000 65536"/>
                  <a:gd name="T7" fmla="*/ 0 60000 65536"/>
                  <a:gd name="T8" fmla="*/ 0 60000 65536"/>
                </a:gdLst>
                <a:ahLst/>
                <a:cxnLst>
                  <a:cxn ang="T6">
                    <a:pos x="T0" y="T1"/>
                  </a:cxn>
                  <a:cxn ang="T7">
                    <a:pos x="T2" y="T3"/>
                  </a:cxn>
                  <a:cxn ang="T8">
                    <a:pos x="T4" y="T5"/>
                  </a:cxn>
                </a:cxnLst>
                <a:rect l="0" t="0" r="r" b="b"/>
                <a:pathLst>
                  <a:path w="193" h="721">
                    <a:moveTo>
                      <a:pt x="192" y="0"/>
                    </a:moveTo>
                    <a:lnTo>
                      <a:pt x="0" y="0"/>
                    </a:lnTo>
                    <a:lnTo>
                      <a:pt x="0" y="72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8" name="Freeform 14">
                <a:extLst>
                  <a:ext uri="{FF2B5EF4-FFF2-40B4-BE49-F238E27FC236}">
                    <a16:creationId xmlns:a16="http://schemas.microsoft.com/office/drawing/2014/main" id="{7C2CA485-ECF3-45CF-A678-9DD89874C337}"/>
                  </a:ext>
                </a:extLst>
              </p:cNvPr>
              <p:cNvSpPr>
                <a:spLocks/>
              </p:cNvSpPr>
              <p:nvPr/>
            </p:nvSpPr>
            <p:spPr bwMode="auto">
              <a:xfrm>
                <a:off x="240" y="192"/>
                <a:ext cx="193" cy="721"/>
              </a:xfrm>
              <a:custGeom>
                <a:avLst/>
                <a:gdLst>
                  <a:gd name="T0" fmla="*/ 192 w 193"/>
                  <a:gd name="T1" fmla="*/ 0 h 721"/>
                  <a:gd name="T2" fmla="*/ 192 w 193"/>
                  <a:gd name="T3" fmla="*/ 720 h 721"/>
                  <a:gd name="T4" fmla="*/ 0 w 193"/>
                  <a:gd name="T5" fmla="*/ 720 h 721"/>
                  <a:gd name="T6" fmla="*/ 0 60000 65536"/>
                  <a:gd name="T7" fmla="*/ 0 60000 65536"/>
                  <a:gd name="T8" fmla="*/ 0 60000 65536"/>
                </a:gdLst>
                <a:ahLst/>
                <a:cxnLst>
                  <a:cxn ang="T6">
                    <a:pos x="T0" y="T1"/>
                  </a:cxn>
                  <a:cxn ang="T7">
                    <a:pos x="T2" y="T3"/>
                  </a:cxn>
                  <a:cxn ang="T8">
                    <a:pos x="T4" y="T5"/>
                  </a:cxn>
                </a:cxnLst>
                <a:rect l="0" t="0" r="r" b="b"/>
                <a:pathLst>
                  <a:path w="193" h="721">
                    <a:moveTo>
                      <a:pt x="192" y="0"/>
                    </a:moveTo>
                    <a:lnTo>
                      <a:pt x="192" y="720"/>
                    </a:lnTo>
                    <a:lnTo>
                      <a:pt x="0" y="72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1027" name="Rectangle 15">
            <a:extLst>
              <a:ext uri="{FF2B5EF4-FFF2-40B4-BE49-F238E27FC236}">
                <a16:creationId xmlns:a16="http://schemas.microsoft.com/office/drawing/2014/main" id="{FD48E1F2-2E8E-465A-9B7D-A93942D4682E}"/>
              </a:ext>
            </a:extLst>
          </p:cNvPr>
          <p:cNvSpPr>
            <a:spLocks noGrp="1" noChangeArrowheads="1"/>
          </p:cNvSpPr>
          <p:nvPr>
            <p:ph type="title"/>
          </p:nvPr>
        </p:nvSpPr>
        <p:spPr bwMode="auto">
          <a:xfrm>
            <a:off x="838200" y="342900"/>
            <a:ext cx="7772400" cy="1104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16">
            <a:extLst>
              <a:ext uri="{FF2B5EF4-FFF2-40B4-BE49-F238E27FC236}">
                <a16:creationId xmlns:a16="http://schemas.microsoft.com/office/drawing/2014/main" id="{EF087FC8-8D34-4CC5-9F57-70A7195470A0}"/>
              </a:ext>
            </a:extLst>
          </p:cNvPr>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689" name="Rectangle 17">
            <a:extLst>
              <a:ext uri="{FF2B5EF4-FFF2-40B4-BE49-F238E27FC236}">
                <a16:creationId xmlns:a16="http://schemas.microsoft.com/office/drawing/2014/main" id="{0AB8D598-89BC-4363-9EEB-2E9EDCF2EFC5}"/>
              </a:ext>
            </a:extLst>
          </p:cNvPr>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400">
                <a:latin typeface="Times New Roman" pitchFamily="18" charset="0"/>
                <a:cs typeface="+mn-cs"/>
              </a:defRPr>
            </a:lvl1pPr>
          </a:lstStyle>
          <a:p>
            <a:pPr>
              <a:defRPr/>
            </a:pPr>
            <a:endParaRPr lang="en-US"/>
          </a:p>
        </p:txBody>
      </p:sp>
      <p:sp>
        <p:nvSpPr>
          <p:cNvPr id="28690" name="Rectangle 18">
            <a:extLst>
              <a:ext uri="{FF2B5EF4-FFF2-40B4-BE49-F238E27FC236}">
                <a16:creationId xmlns:a16="http://schemas.microsoft.com/office/drawing/2014/main" id="{190B2FE6-9318-4914-8461-276685D342A1}"/>
              </a:ext>
            </a:extLst>
          </p:cNvPr>
          <p:cNvSpPr>
            <a:spLocks noGrp="1" noChangeArrowheads="1"/>
          </p:cNvSpPr>
          <p:nvPr>
            <p:ph type="ftr" sz="quarter" idx="3"/>
          </p:nvPr>
        </p:nvSpPr>
        <p:spPr bwMode="auto">
          <a:xfrm>
            <a:off x="0" y="6323013"/>
            <a:ext cx="9144000" cy="457200"/>
          </a:xfrm>
          <a:prstGeom prst="rect">
            <a:avLst/>
          </a:prstGeom>
          <a:solidFill>
            <a:srgbClr val="000000"/>
          </a:solid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latin typeface="Times New Roman" pitchFamily="18" charset="0"/>
                <a:cs typeface="+mn-cs"/>
              </a:defRPr>
            </a:lvl1pPr>
          </a:lstStyle>
          <a:p>
            <a:pPr>
              <a:defRPr/>
            </a:pPr>
            <a:endParaRPr lang="en-US"/>
          </a:p>
        </p:txBody>
      </p:sp>
      <p:sp>
        <p:nvSpPr>
          <p:cNvPr id="28691" name="Rectangle 19">
            <a:extLst>
              <a:ext uri="{FF2B5EF4-FFF2-40B4-BE49-F238E27FC236}">
                <a16:creationId xmlns:a16="http://schemas.microsoft.com/office/drawing/2014/main" id="{01E49942-E2DC-4C20-B194-17B8C97B0DB0}"/>
              </a:ext>
            </a:extLst>
          </p:cNvPr>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atin typeface="Times New Roman" panose="02020603050405020304" pitchFamily="18" charset="0"/>
              </a:defRPr>
            </a:lvl1pPr>
          </a:lstStyle>
          <a:p>
            <a:pPr>
              <a:defRPr/>
            </a:pPr>
            <a:fld id="{5B4F57A8-01A1-483C-9B31-38566B1F4C05}" type="slidenum">
              <a:rPr lang="en-US" altLang="en-US"/>
              <a:pPr>
                <a:defRPr/>
              </a:pPr>
              <a:t>‹#›</a:t>
            </a:fld>
            <a:endParaRPr lang="en-US" altLang="en-US"/>
          </a:p>
        </p:txBody>
      </p:sp>
      <p:pic>
        <p:nvPicPr>
          <p:cNvPr id="1032" name="Picture 23" descr="Black Tshirt Logo New- lauren">
            <a:extLst>
              <a:ext uri="{FF2B5EF4-FFF2-40B4-BE49-F238E27FC236}">
                <a16:creationId xmlns:a16="http://schemas.microsoft.com/office/drawing/2014/main" id="{EC3C5EFB-548F-4EFF-B910-C63E8A95802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2713" y="5851525"/>
            <a:ext cx="116681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9" r:id="rId1"/>
    <p:sldLayoutId id="214748390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901" r:id="rId11"/>
    <p:sldLayoutId id="2147483902" r:id="rId12"/>
    <p:sldLayoutId id="2147483903" r:id="rId13"/>
    <p:sldLayoutId id="2147483904" r:id="rId14"/>
  </p:sldLayoutIdLst>
  <p:hf sldNum="0" hdr="0" dt="0"/>
  <p:txStyles>
    <p:titleStyle>
      <a:lvl1pPr algn="l" rtl="0" eaLnBrk="0" fontAlgn="base" hangingPunct="0">
        <a:spcBef>
          <a:spcPct val="0"/>
        </a:spcBef>
        <a:spcAft>
          <a:spcPct val="0"/>
        </a:spcAft>
        <a:buClr>
          <a:schemeClr val="bg2"/>
        </a:buClr>
        <a:buFont typeface="Wingdings" panose="05000000000000000000" pitchFamily="2" charset="2"/>
        <a:buChar char="§"/>
        <a:defRPr sz="3200">
          <a:solidFill>
            <a:schemeClr val="bg1"/>
          </a:solidFill>
          <a:latin typeface="+mj-lt"/>
          <a:ea typeface="+mj-ea"/>
          <a:cs typeface="+mj-cs"/>
        </a:defRPr>
      </a:lvl1pPr>
      <a:lvl2pPr algn="l" rtl="0" eaLnBrk="0" fontAlgn="base" hangingPunct="0">
        <a:spcBef>
          <a:spcPct val="0"/>
        </a:spcBef>
        <a:spcAft>
          <a:spcPct val="0"/>
        </a:spcAft>
        <a:buClr>
          <a:schemeClr val="bg2"/>
        </a:buClr>
        <a:buFont typeface="Wingdings" panose="05000000000000000000" pitchFamily="2" charset="2"/>
        <a:buChar char="§"/>
        <a:defRPr sz="3200">
          <a:solidFill>
            <a:schemeClr val="bg1"/>
          </a:solidFill>
          <a:latin typeface="Arial" pitchFamily="34" charset="0"/>
        </a:defRPr>
      </a:lvl2pPr>
      <a:lvl3pPr algn="l" rtl="0" eaLnBrk="0" fontAlgn="base" hangingPunct="0">
        <a:spcBef>
          <a:spcPct val="0"/>
        </a:spcBef>
        <a:spcAft>
          <a:spcPct val="0"/>
        </a:spcAft>
        <a:buClr>
          <a:schemeClr val="bg2"/>
        </a:buClr>
        <a:buFont typeface="Wingdings" panose="05000000000000000000" pitchFamily="2" charset="2"/>
        <a:buChar char="§"/>
        <a:defRPr sz="3200">
          <a:solidFill>
            <a:schemeClr val="bg1"/>
          </a:solidFill>
          <a:latin typeface="Arial" pitchFamily="34" charset="0"/>
        </a:defRPr>
      </a:lvl3pPr>
      <a:lvl4pPr algn="l" rtl="0" eaLnBrk="0" fontAlgn="base" hangingPunct="0">
        <a:spcBef>
          <a:spcPct val="0"/>
        </a:spcBef>
        <a:spcAft>
          <a:spcPct val="0"/>
        </a:spcAft>
        <a:buClr>
          <a:schemeClr val="bg2"/>
        </a:buClr>
        <a:buFont typeface="Wingdings" panose="05000000000000000000" pitchFamily="2" charset="2"/>
        <a:buChar char="§"/>
        <a:defRPr sz="3200">
          <a:solidFill>
            <a:schemeClr val="bg1"/>
          </a:solidFill>
          <a:latin typeface="Arial" pitchFamily="34" charset="0"/>
        </a:defRPr>
      </a:lvl4pPr>
      <a:lvl5pPr algn="l" rtl="0" eaLnBrk="0" fontAlgn="base" hangingPunct="0">
        <a:spcBef>
          <a:spcPct val="0"/>
        </a:spcBef>
        <a:spcAft>
          <a:spcPct val="0"/>
        </a:spcAft>
        <a:buClr>
          <a:schemeClr val="bg2"/>
        </a:buClr>
        <a:buFont typeface="Wingdings" panose="05000000000000000000" pitchFamily="2" charset="2"/>
        <a:buChar char="§"/>
        <a:defRPr sz="3200">
          <a:solidFill>
            <a:schemeClr val="bg1"/>
          </a:solidFill>
          <a:latin typeface="Arial" pitchFamily="34" charset="0"/>
        </a:defRPr>
      </a:lvl5pPr>
      <a:lvl6pPr marL="457200" algn="l" rtl="0" eaLnBrk="0" fontAlgn="base" hangingPunct="0">
        <a:spcBef>
          <a:spcPct val="0"/>
        </a:spcBef>
        <a:spcAft>
          <a:spcPct val="0"/>
        </a:spcAft>
        <a:buClr>
          <a:schemeClr val="bg2"/>
        </a:buClr>
        <a:buFont typeface="Wingdings" pitchFamily="2" charset="2"/>
        <a:buChar char="§"/>
        <a:defRPr sz="3200">
          <a:solidFill>
            <a:schemeClr val="bg1"/>
          </a:solidFill>
          <a:latin typeface="Arial" pitchFamily="34" charset="0"/>
        </a:defRPr>
      </a:lvl6pPr>
      <a:lvl7pPr marL="914400" algn="l" rtl="0" eaLnBrk="0" fontAlgn="base" hangingPunct="0">
        <a:spcBef>
          <a:spcPct val="0"/>
        </a:spcBef>
        <a:spcAft>
          <a:spcPct val="0"/>
        </a:spcAft>
        <a:buClr>
          <a:schemeClr val="bg2"/>
        </a:buClr>
        <a:buFont typeface="Wingdings" pitchFamily="2" charset="2"/>
        <a:buChar char="§"/>
        <a:defRPr sz="3200">
          <a:solidFill>
            <a:schemeClr val="bg1"/>
          </a:solidFill>
          <a:latin typeface="Arial" pitchFamily="34" charset="0"/>
        </a:defRPr>
      </a:lvl7pPr>
      <a:lvl8pPr marL="1371600" algn="l" rtl="0" eaLnBrk="0" fontAlgn="base" hangingPunct="0">
        <a:spcBef>
          <a:spcPct val="0"/>
        </a:spcBef>
        <a:spcAft>
          <a:spcPct val="0"/>
        </a:spcAft>
        <a:buClr>
          <a:schemeClr val="bg2"/>
        </a:buClr>
        <a:buFont typeface="Wingdings" pitchFamily="2" charset="2"/>
        <a:buChar char="§"/>
        <a:defRPr sz="3200">
          <a:solidFill>
            <a:schemeClr val="bg1"/>
          </a:solidFill>
          <a:latin typeface="Arial" pitchFamily="34" charset="0"/>
        </a:defRPr>
      </a:lvl8pPr>
      <a:lvl9pPr marL="1828800" algn="l" rtl="0" eaLnBrk="0" fontAlgn="base" hangingPunct="0">
        <a:spcBef>
          <a:spcPct val="0"/>
        </a:spcBef>
        <a:spcAft>
          <a:spcPct val="0"/>
        </a:spcAft>
        <a:buClr>
          <a:schemeClr val="bg2"/>
        </a:buClr>
        <a:buFont typeface="Wingdings" pitchFamily="2" charset="2"/>
        <a:buChar char="§"/>
        <a:defRPr sz="3200">
          <a:solidFill>
            <a:schemeClr val="bg1"/>
          </a:solidFill>
          <a:latin typeface="Arial" pitchFamily="34" charset="0"/>
        </a:defRPr>
      </a:lvl9pPr>
    </p:titleStyle>
    <p:bodyStyle>
      <a:lvl1pPr marL="342900" indent="-342900" algn="l" rtl="0" eaLnBrk="0" fontAlgn="base" hangingPunct="0">
        <a:spcBef>
          <a:spcPct val="20000"/>
        </a:spcBef>
        <a:spcAft>
          <a:spcPct val="0"/>
        </a:spcAft>
        <a:buClr>
          <a:schemeClr val="bg2"/>
        </a:buClr>
        <a:buSzPct val="75000"/>
        <a:buFont typeface="Monotype Sorts"/>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r6vaa0JzeAhUO0VMKHcXrDN0QjRx6BAgBEAU&amp;url=https%3A%2F%2Fbatteryuniversity.com%2Flearn%2Farticle%2Fbattery_performance_as_a_function_of_cycling&amp;psig=AOvVaw0sgR21FMWFNFTjDV4V6s8W&amp;ust=1540386281692562"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png"/><Relationship Id="rId7"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www.google.com/url?sa=i&amp;rct=j&amp;q=&amp;esrc=s&amp;source=images&amp;cd=&amp;cad=rja&amp;uact=8&amp;ved=2ahUKEwizhbXK3ZzeAhXM6lMKHYqHCMkQjRx6BAgBEAU&amp;url=http%3A%2F%2Fwww.meritsunpower.com%2Ftelecom-%2F-solar-energy-storage-lithium-battery-system&amp;psig=AOvVaw2QA5-ma7ldrOk4Tj1TKfhg&amp;ust=1540389841240804" TargetMode="External"/><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hyperlink" Target="https://www.scib.jp/en/product/system.htm" TargetMode="External"/><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ikn7PT3JzeAhVC2VMKHW-3BNYQjRx6BAgBEAU&amp;url=https%3A%2F%2Fendless-sphere.com%2Fforums%2Fviewtopic.php%3Ft%3D52741&amp;psig=AOvVaw3HmX5bqMxDD8Qt5owbmQho&amp;ust=1540389604506380" TargetMode="External"/><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s://www.google.com/url?sa=i&amp;rct=j&amp;q=&amp;esrc=s&amp;source=images&amp;cd=&amp;cad=rja&amp;uact=8&amp;ved=2ahUKEwiggqSB3ZzeAhUMoFMKHeSfB9cQjRx6BAgBEAU&amp;url=https%3A%2F%2Fwww.powertechsystems.eu%2Flco-2%2F&amp;psig=AOvVaw3HmX5bqMxDD8Qt5owbmQho&amp;ust=1540389604506380" TargetMode="Externa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www.automation.com/images/article/abb/Paper_Rolls_from_the_paper_mill-low-res.jpg" TargetMode="External"/><Relationship Id="rId3" Type="http://schemas.openxmlformats.org/officeDocument/2006/relationships/hyperlink" Target="http://energiaeoliana.files.wordpress.com/2010/01/repower-5m-wind-turbine_large.jpg" TargetMode="External"/><Relationship Id="rId7"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3.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2.jpeg"/><Relationship Id="rId3" Type="http://schemas.openxmlformats.org/officeDocument/2006/relationships/notesSlide" Target="../notesSlides/notesSlide55.xml"/><Relationship Id="rId7" Type="http://schemas.openxmlformats.org/officeDocument/2006/relationships/image" Target="../media/image68.png"/><Relationship Id="rId12" Type="http://schemas.openxmlformats.org/officeDocument/2006/relationships/hyperlink" Target="http://www.egsintl.com/jpgs/eyestat.jpg" TargetMode="External"/><Relationship Id="rId17" Type="http://schemas.openxmlformats.org/officeDocument/2006/relationships/image" Target="../media/image74.png"/><Relationship Id="rId2" Type="http://schemas.openxmlformats.org/officeDocument/2006/relationships/slideLayout" Target="../slideLayouts/slideLayout2.xml"/><Relationship Id="rId16" Type="http://schemas.openxmlformats.org/officeDocument/2006/relationships/image" Target="../media/image64.png"/><Relationship Id="rId1" Type="http://schemas.openxmlformats.org/officeDocument/2006/relationships/vmlDrawing" Target="../drawings/vmlDrawing2.vml"/><Relationship Id="rId6" Type="http://schemas.openxmlformats.org/officeDocument/2006/relationships/image" Target="../media/image67.png"/><Relationship Id="rId11" Type="http://schemas.openxmlformats.org/officeDocument/2006/relationships/image" Target="../media/image71.jpeg"/><Relationship Id="rId5" Type="http://schemas.openxmlformats.org/officeDocument/2006/relationships/image" Target="../media/image66.jpeg"/><Relationship Id="rId15" Type="http://schemas.openxmlformats.org/officeDocument/2006/relationships/oleObject" Target="../embeddings/oleObject2.bin"/><Relationship Id="rId10" Type="http://schemas.openxmlformats.org/officeDocument/2006/relationships/hyperlink" Target="http://www.egsintl.com/jpgs/hyd1.jpg" TargetMode="External"/><Relationship Id="rId4" Type="http://schemas.openxmlformats.org/officeDocument/2006/relationships/image" Target="../media/image65.png"/><Relationship Id="rId9" Type="http://schemas.openxmlformats.org/officeDocument/2006/relationships/image" Target="../media/image70.jpeg"/><Relationship Id="rId14" Type="http://schemas.openxmlformats.org/officeDocument/2006/relationships/image" Target="../media/image73.w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8" Type="http://schemas.openxmlformats.org/officeDocument/2006/relationships/hyperlink" Target="http://www.automation.com/images/article/abb/Paper_Rolls_from_the_paper_mill-low-res.jpg" TargetMode="External"/><Relationship Id="rId3" Type="http://schemas.openxmlformats.org/officeDocument/2006/relationships/hyperlink" Target="http://energiaeoliana.files.wordpress.com/2010/01/repower-5m-wind-turbine_large.jpg" TargetMode="External"/><Relationship Id="rId7"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83.png"/><Relationship Id="rId5" Type="http://schemas.openxmlformats.org/officeDocument/2006/relationships/image" Target="../media/image60.jpeg"/><Relationship Id="rId10" Type="http://schemas.openxmlformats.org/officeDocument/2006/relationships/image" Target="../media/image82.png"/><Relationship Id="rId4" Type="http://schemas.openxmlformats.org/officeDocument/2006/relationships/image" Target="../media/image59.jpeg"/><Relationship Id="rId9" Type="http://schemas.openxmlformats.org/officeDocument/2006/relationships/image" Target="../media/image63.jpeg"/></Relationships>
</file>

<file path=ppt/slides/_rels/slide65.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85.emf"/></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emf"/></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emf"/></Relationships>
</file>

<file path=ppt/slides/_rels/slide9.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E4F9F8BB-9C6C-47C7-A2DF-36516C2C8CA7}"/>
              </a:ext>
            </a:extLst>
          </p:cNvPr>
          <p:cNvSpPr>
            <a:spLocks noChangeArrowheads="1"/>
          </p:cNvSpPr>
          <p:nvPr/>
        </p:nvSpPr>
        <p:spPr bwMode="auto">
          <a:xfrm>
            <a:off x="171450" y="2105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lgn="ctr">
              <a:spcBef>
                <a:spcPct val="0"/>
              </a:spcBef>
              <a:buClrTx/>
              <a:buSzTx/>
              <a:buFontTx/>
              <a:buNone/>
            </a:pPr>
            <a:endParaRPr lang="en-US" altLang="en-US"/>
          </a:p>
        </p:txBody>
      </p:sp>
      <p:sp>
        <p:nvSpPr>
          <p:cNvPr id="10243" name="Rectangle 10">
            <a:extLst>
              <a:ext uri="{FF2B5EF4-FFF2-40B4-BE49-F238E27FC236}">
                <a16:creationId xmlns:a16="http://schemas.microsoft.com/office/drawing/2014/main" id="{399B7C78-BA4C-49A1-A814-752395FACE39}"/>
              </a:ext>
            </a:extLst>
          </p:cNvPr>
          <p:cNvSpPr>
            <a:spLocks noChangeArrowheads="1"/>
          </p:cNvSpPr>
          <p:nvPr/>
        </p:nvSpPr>
        <p:spPr bwMode="auto">
          <a:xfrm>
            <a:off x="4682" y="4763"/>
            <a:ext cx="9139317" cy="61332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SzPct val="85000"/>
              <a:buFont typeface="Wingdings" panose="05000000000000000000" pitchFamily="2" charset="2"/>
              <a:buChar char="§"/>
            </a:pPr>
            <a:r>
              <a:rPr lang="en-US" altLang="en-US" sz="2800" b="1" dirty="0">
                <a:solidFill>
                  <a:schemeClr val="bg1"/>
                </a:solidFill>
              </a:rPr>
              <a:t>Lithium ION Battery Technology</a:t>
            </a:r>
          </a:p>
        </p:txBody>
      </p:sp>
      <p:pic>
        <p:nvPicPr>
          <p:cNvPr id="10244" name="Picture 10" descr="Photograph of the Navajo power plant, which is a coalfired, electric-power-generation&#10;    plant near Page, Arizona">
            <a:extLst>
              <a:ext uri="{FF2B5EF4-FFF2-40B4-BE49-F238E27FC236}">
                <a16:creationId xmlns:a16="http://schemas.microsoft.com/office/drawing/2014/main" id="{8AA848F1-70F4-4C86-9EC5-B09995237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888" y="5580063"/>
            <a:ext cx="11874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NMR photo">
            <a:extLst>
              <a:ext uri="{FF2B5EF4-FFF2-40B4-BE49-F238E27FC236}">
                <a16:creationId xmlns:a16="http://schemas.microsoft.com/office/drawing/2014/main" id="{1B9E078D-C914-48D3-A43F-09D8AADEFF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5581650"/>
            <a:ext cx="1143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 descr="visa ashburn data center">
            <a:extLst>
              <a:ext uri="{FF2B5EF4-FFF2-40B4-BE49-F238E27FC236}">
                <a16:creationId xmlns:a16="http://schemas.microsoft.com/office/drawing/2014/main" id="{95C0F910-583B-4038-9F59-5F08EBB96A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054"/>
          <a:stretch>
            <a:fillRect/>
          </a:stretch>
        </p:blipFill>
        <p:spPr bwMode="auto">
          <a:xfrm>
            <a:off x="7418388" y="5581650"/>
            <a:ext cx="17335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descr="boston heavy rail">
            <a:extLst>
              <a:ext uri="{FF2B5EF4-FFF2-40B4-BE49-F238E27FC236}">
                <a16:creationId xmlns:a16="http://schemas.microsoft.com/office/drawing/2014/main" id="{CDD1E33B-D52B-41E3-9971-20537D2BC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948"/>
          <a:stretch>
            <a:fillRect/>
          </a:stretch>
        </p:blipFill>
        <p:spPr bwMode="auto">
          <a:xfrm>
            <a:off x="6365875" y="5580063"/>
            <a:ext cx="105251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Rectangle 12">
            <a:extLst>
              <a:ext uri="{FF2B5EF4-FFF2-40B4-BE49-F238E27FC236}">
                <a16:creationId xmlns:a16="http://schemas.microsoft.com/office/drawing/2014/main" id="{C9E57444-77A4-440E-9E4A-986B80C312C2}"/>
              </a:ext>
            </a:extLst>
          </p:cNvPr>
          <p:cNvSpPr>
            <a:spLocks noChangeArrowheads="1"/>
          </p:cNvSpPr>
          <p:nvPr/>
        </p:nvSpPr>
        <p:spPr bwMode="auto">
          <a:xfrm>
            <a:off x="2293938" y="384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a:p>
        </p:txBody>
      </p:sp>
      <p:sp>
        <p:nvSpPr>
          <p:cNvPr id="10249" name="Rectangle 13">
            <a:extLst>
              <a:ext uri="{FF2B5EF4-FFF2-40B4-BE49-F238E27FC236}">
                <a16:creationId xmlns:a16="http://schemas.microsoft.com/office/drawing/2014/main" id="{2E0E0DA8-D658-4A2D-8E53-0EE1DFF04544}"/>
              </a:ext>
            </a:extLst>
          </p:cNvPr>
          <p:cNvSpPr>
            <a:spLocks noChangeArrowheads="1"/>
          </p:cNvSpPr>
          <p:nvPr/>
        </p:nvSpPr>
        <p:spPr bwMode="auto">
          <a:xfrm>
            <a:off x="2293938" y="166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a:p>
        </p:txBody>
      </p:sp>
      <p:sp>
        <p:nvSpPr>
          <p:cNvPr id="10250" name="Rectangle 14">
            <a:extLst>
              <a:ext uri="{FF2B5EF4-FFF2-40B4-BE49-F238E27FC236}">
                <a16:creationId xmlns:a16="http://schemas.microsoft.com/office/drawing/2014/main" id="{EE2C8404-B524-49DF-8D55-DDDAEFEB9C52}"/>
              </a:ext>
            </a:extLst>
          </p:cNvPr>
          <p:cNvSpPr>
            <a:spLocks noChangeArrowheads="1"/>
          </p:cNvSpPr>
          <p:nvPr/>
        </p:nvSpPr>
        <p:spPr bwMode="auto">
          <a:xfrm>
            <a:off x="2293938" y="677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a:cs typeface="Times New Roman" panose="02020603050405020304" pitchFamily="18" charset="0"/>
              </a:rPr>
              <a:t>	</a:t>
            </a:r>
            <a:r>
              <a:rPr lang="en-US" altLang="en-US" sz="600"/>
              <a:t> </a:t>
            </a:r>
            <a:endParaRPr lang="en-US" altLang="en-US"/>
          </a:p>
        </p:txBody>
      </p:sp>
      <p:pic>
        <p:nvPicPr>
          <p:cNvPr id="10251" name="Picture 15" descr="industrial plant photo">
            <a:extLst>
              <a:ext uri="{FF2B5EF4-FFF2-40B4-BE49-F238E27FC236}">
                <a16:creationId xmlns:a16="http://schemas.microsoft.com/office/drawing/2014/main" id="{3FECACAF-7EAC-4F00-9C07-FF63413AF2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4840" t="26230"/>
          <a:stretch>
            <a:fillRect/>
          </a:stretch>
        </p:blipFill>
        <p:spPr bwMode="auto">
          <a:xfrm>
            <a:off x="2319338" y="5580063"/>
            <a:ext cx="19764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5">
            <a:extLst>
              <a:ext uri="{FF2B5EF4-FFF2-40B4-BE49-F238E27FC236}">
                <a16:creationId xmlns:a16="http://schemas.microsoft.com/office/drawing/2014/main" id="{162A23B9-2A87-4E09-B6E9-85E6B1AC3D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1140"/>
          <a:stretch>
            <a:fillRect/>
          </a:stretch>
        </p:blipFill>
        <p:spPr bwMode="auto">
          <a:xfrm>
            <a:off x="4216400" y="5580063"/>
            <a:ext cx="223043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TextBox 7">
            <a:extLst>
              <a:ext uri="{FF2B5EF4-FFF2-40B4-BE49-F238E27FC236}">
                <a16:creationId xmlns:a16="http://schemas.microsoft.com/office/drawing/2014/main" id="{CF350E29-0A1E-41B9-8CC8-2503FD8C8F2E}"/>
              </a:ext>
            </a:extLst>
          </p:cNvPr>
          <p:cNvSpPr txBox="1">
            <a:spLocks noChangeArrowheads="1"/>
          </p:cNvSpPr>
          <p:nvPr/>
        </p:nvSpPr>
        <p:spPr bwMode="auto">
          <a:xfrm>
            <a:off x="1219200" y="1989138"/>
            <a:ext cx="77533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2800" b="1" i="1">
                <a:latin typeface="Arial Black" panose="020B0A04020102020204" pitchFamily="34" charset="0"/>
              </a:rPr>
              <a:t>Is Lithium Ion Battery Technology Right For You?</a:t>
            </a:r>
          </a:p>
        </p:txBody>
      </p:sp>
      <p:sp>
        <p:nvSpPr>
          <p:cNvPr id="10254" name="TextBox 8">
            <a:extLst>
              <a:ext uri="{FF2B5EF4-FFF2-40B4-BE49-F238E27FC236}">
                <a16:creationId xmlns:a16="http://schemas.microsoft.com/office/drawing/2014/main" id="{BF2F60C6-655F-45D0-8641-6E27A0D3F124}"/>
              </a:ext>
            </a:extLst>
          </p:cNvPr>
          <p:cNvSpPr txBox="1">
            <a:spLocks noChangeArrowheads="1"/>
          </p:cNvSpPr>
          <p:nvPr/>
        </p:nvSpPr>
        <p:spPr bwMode="auto">
          <a:xfrm>
            <a:off x="773113" y="3932238"/>
            <a:ext cx="75120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2000" b="1"/>
              <a:t>Presented By:</a:t>
            </a:r>
          </a:p>
          <a:p>
            <a:pPr>
              <a:spcBef>
                <a:spcPct val="0"/>
              </a:spcBef>
              <a:buClrTx/>
              <a:buSzTx/>
              <a:buFontTx/>
              <a:buNone/>
            </a:pPr>
            <a:r>
              <a:rPr lang="en-US" altLang="en-US" sz="2400" b="1"/>
              <a:t>Marlene McCartha, AC &amp; DC Power Technologies </a:t>
            </a: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067E0022-E24D-443F-BE41-B5349550FE3E}"/>
              </a:ext>
            </a:extLst>
          </p:cNvPr>
          <p:cNvSpPr>
            <a:spLocks noChangeArrowheads="1"/>
          </p:cNvSpPr>
          <p:nvPr/>
        </p:nvSpPr>
        <p:spPr bwMode="auto">
          <a:xfrm>
            <a:off x="171450" y="2105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lgn="ctr">
              <a:spcBef>
                <a:spcPct val="0"/>
              </a:spcBef>
              <a:buClrTx/>
              <a:buSzTx/>
              <a:buFontTx/>
              <a:buNone/>
            </a:pPr>
            <a:endParaRPr lang="en-US" altLang="en-US"/>
          </a:p>
        </p:txBody>
      </p:sp>
      <p:sp>
        <p:nvSpPr>
          <p:cNvPr id="30723" name="Rectangle 10">
            <a:extLst>
              <a:ext uri="{FF2B5EF4-FFF2-40B4-BE49-F238E27FC236}">
                <a16:creationId xmlns:a16="http://schemas.microsoft.com/office/drawing/2014/main" id="{4A71509C-8C84-4A90-9A17-B629976D23CC}"/>
              </a:ext>
            </a:extLst>
          </p:cNvPr>
          <p:cNvSpPr>
            <a:spLocks noChangeArrowheads="1"/>
          </p:cNvSpPr>
          <p:nvPr/>
        </p:nvSpPr>
        <p:spPr bwMode="auto">
          <a:xfrm>
            <a:off x="5834" y="-7917"/>
            <a:ext cx="9151938" cy="52912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SzPct val="85000"/>
              <a:buFont typeface="Wingdings" panose="05000000000000000000" pitchFamily="2" charset="2"/>
              <a:buChar char="§"/>
            </a:pPr>
            <a:r>
              <a:rPr lang="en-US" altLang="en-US" sz="2800" b="1" dirty="0">
                <a:solidFill>
                  <a:schemeClr val="bg1"/>
                </a:solidFill>
              </a:rPr>
              <a:t>Lithium ION Battery Technology-        </a:t>
            </a:r>
            <a:r>
              <a:rPr lang="en-US" altLang="en-US" sz="2800" b="1" i="1" dirty="0">
                <a:solidFill>
                  <a:schemeClr val="bg1"/>
                </a:solidFill>
              </a:rPr>
              <a:t>Performance</a:t>
            </a:r>
          </a:p>
        </p:txBody>
      </p:sp>
      <p:pic>
        <p:nvPicPr>
          <p:cNvPr id="30724" name="Picture 10" descr="Photograph of the Navajo power plant, which is a coalfired, electric-power-generation&#10;    plant near Page, Arizona">
            <a:extLst>
              <a:ext uri="{FF2B5EF4-FFF2-40B4-BE49-F238E27FC236}">
                <a16:creationId xmlns:a16="http://schemas.microsoft.com/office/drawing/2014/main" id="{6EAD0DF0-C709-405D-986F-25EA9DA78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888" y="5580063"/>
            <a:ext cx="11874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9" descr="NMR photo">
            <a:extLst>
              <a:ext uri="{FF2B5EF4-FFF2-40B4-BE49-F238E27FC236}">
                <a16:creationId xmlns:a16="http://schemas.microsoft.com/office/drawing/2014/main" id="{0FDDF328-6B60-4A65-81AD-B0FD40163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5581650"/>
            <a:ext cx="1143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descr="visa ashburn data center">
            <a:extLst>
              <a:ext uri="{FF2B5EF4-FFF2-40B4-BE49-F238E27FC236}">
                <a16:creationId xmlns:a16="http://schemas.microsoft.com/office/drawing/2014/main" id="{5F5E02D8-93BD-4F6B-8054-156575B25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054"/>
          <a:stretch>
            <a:fillRect/>
          </a:stretch>
        </p:blipFill>
        <p:spPr bwMode="auto">
          <a:xfrm>
            <a:off x="7418388" y="5581650"/>
            <a:ext cx="17335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descr="boston heavy rail">
            <a:extLst>
              <a:ext uri="{FF2B5EF4-FFF2-40B4-BE49-F238E27FC236}">
                <a16:creationId xmlns:a16="http://schemas.microsoft.com/office/drawing/2014/main" id="{E1698D05-8BDB-4502-9468-143A9E1AEB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948"/>
          <a:stretch>
            <a:fillRect/>
          </a:stretch>
        </p:blipFill>
        <p:spPr bwMode="auto">
          <a:xfrm>
            <a:off x="6365875" y="5580063"/>
            <a:ext cx="105251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Rectangle 12">
            <a:extLst>
              <a:ext uri="{FF2B5EF4-FFF2-40B4-BE49-F238E27FC236}">
                <a16:creationId xmlns:a16="http://schemas.microsoft.com/office/drawing/2014/main" id="{FC08E80E-551E-48D3-963C-DC291D131EB5}"/>
              </a:ext>
            </a:extLst>
          </p:cNvPr>
          <p:cNvSpPr>
            <a:spLocks noChangeArrowheads="1"/>
          </p:cNvSpPr>
          <p:nvPr/>
        </p:nvSpPr>
        <p:spPr bwMode="auto">
          <a:xfrm>
            <a:off x="2293938" y="384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a:p>
        </p:txBody>
      </p:sp>
      <p:sp>
        <p:nvSpPr>
          <p:cNvPr id="30729" name="Rectangle 13">
            <a:extLst>
              <a:ext uri="{FF2B5EF4-FFF2-40B4-BE49-F238E27FC236}">
                <a16:creationId xmlns:a16="http://schemas.microsoft.com/office/drawing/2014/main" id="{C6E994FA-4757-4C17-92ED-271E13C5EEEB}"/>
              </a:ext>
            </a:extLst>
          </p:cNvPr>
          <p:cNvSpPr>
            <a:spLocks noChangeArrowheads="1"/>
          </p:cNvSpPr>
          <p:nvPr/>
        </p:nvSpPr>
        <p:spPr bwMode="auto">
          <a:xfrm>
            <a:off x="2293938" y="166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a:p>
        </p:txBody>
      </p:sp>
      <p:sp>
        <p:nvSpPr>
          <p:cNvPr id="30730" name="Rectangle 14">
            <a:extLst>
              <a:ext uri="{FF2B5EF4-FFF2-40B4-BE49-F238E27FC236}">
                <a16:creationId xmlns:a16="http://schemas.microsoft.com/office/drawing/2014/main" id="{38F3621F-7131-4898-B876-76B7C4F436B1}"/>
              </a:ext>
            </a:extLst>
          </p:cNvPr>
          <p:cNvSpPr>
            <a:spLocks noChangeArrowheads="1"/>
          </p:cNvSpPr>
          <p:nvPr/>
        </p:nvSpPr>
        <p:spPr bwMode="auto">
          <a:xfrm>
            <a:off x="2293938" y="677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a:cs typeface="Times New Roman" panose="02020603050405020304" pitchFamily="18" charset="0"/>
              </a:rPr>
              <a:t>	</a:t>
            </a:r>
            <a:r>
              <a:rPr lang="en-US" altLang="en-US" sz="600"/>
              <a:t> </a:t>
            </a:r>
            <a:endParaRPr lang="en-US" altLang="en-US"/>
          </a:p>
        </p:txBody>
      </p:sp>
      <p:pic>
        <p:nvPicPr>
          <p:cNvPr id="30731" name="Picture 15" descr="industrial plant photo">
            <a:extLst>
              <a:ext uri="{FF2B5EF4-FFF2-40B4-BE49-F238E27FC236}">
                <a16:creationId xmlns:a16="http://schemas.microsoft.com/office/drawing/2014/main" id="{F04292FF-7211-44E5-A0B5-D789154571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4840" t="26230"/>
          <a:stretch>
            <a:fillRect/>
          </a:stretch>
        </p:blipFill>
        <p:spPr bwMode="auto">
          <a:xfrm>
            <a:off x="2319338" y="5580063"/>
            <a:ext cx="19764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5">
            <a:extLst>
              <a:ext uri="{FF2B5EF4-FFF2-40B4-BE49-F238E27FC236}">
                <a16:creationId xmlns:a16="http://schemas.microsoft.com/office/drawing/2014/main" id="{902DD8CE-B82A-4928-B88A-723FA414E5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1140"/>
          <a:stretch>
            <a:fillRect/>
          </a:stretch>
        </p:blipFill>
        <p:spPr bwMode="auto">
          <a:xfrm>
            <a:off x="4216400" y="5580063"/>
            <a:ext cx="223043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TextBox 7">
            <a:extLst>
              <a:ext uri="{FF2B5EF4-FFF2-40B4-BE49-F238E27FC236}">
                <a16:creationId xmlns:a16="http://schemas.microsoft.com/office/drawing/2014/main" id="{4EA5858B-A04D-4151-8D75-78B91C408FBC}"/>
              </a:ext>
            </a:extLst>
          </p:cNvPr>
          <p:cNvSpPr txBox="1">
            <a:spLocks noChangeArrowheads="1"/>
          </p:cNvSpPr>
          <p:nvPr/>
        </p:nvSpPr>
        <p:spPr bwMode="auto">
          <a:xfrm>
            <a:off x="259453" y="709200"/>
            <a:ext cx="77533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
                <a:srgbClr val="C00000"/>
              </a:buClr>
              <a:buSzTx/>
              <a:buFont typeface="Wingdings" panose="05000000000000000000" pitchFamily="2" charset="2"/>
              <a:buChar char="§"/>
            </a:pPr>
            <a:r>
              <a:rPr lang="en-US" altLang="en-US" sz="2400" b="1" i="1" dirty="0">
                <a:latin typeface="Arial Black" panose="020B0A04020102020204" pitchFamily="34" charset="0"/>
              </a:rPr>
              <a:t>Watt-Hours  (</a:t>
            </a:r>
            <a:r>
              <a:rPr lang="en-US" altLang="en-US" sz="2400" b="1" i="1" dirty="0" err="1">
                <a:latin typeface="Arial Black" panose="020B0A04020102020204" pitchFamily="34" charset="0"/>
              </a:rPr>
              <a:t>Wh</a:t>
            </a:r>
            <a:r>
              <a:rPr lang="en-US" altLang="en-US" sz="2400" b="1" i="1" dirty="0">
                <a:latin typeface="Arial Black" panose="020B0A04020102020204" pitchFamily="34" charset="0"/>
              </a:rPr>
              <a:t>)  vs. Ampere-Hour (Ah)</a:t>
            </a: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p:txBody>
      </p:sp>
      <p:pic>
        <p:nvPicPr>
          <p:cNvPr id="30734" name="Picture 1">
            <a:extLst>
              <a:ext uri="{FF2B5EF4-FFF2-40B4-BE49-F238E27FC236}">
                <a16:creationId xmlns:a16="http://schemas.microsoft.com/office/drawing/2014/main" id="{60262FBC-2F29-4EE1-9E38-3E2325FA3A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9453" y="1817942"/>
            <a:ext cx="399097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5" name="Oval 2">
            <a:extLst>
              <a:ext uri="{FF2B5EF4-FFF2-40B4-BE49-F238E27FC236}">
                <a16:creationId xmlns:a16="http://schemas.microsoft.com/office/drawing/2014/main" id="{59A9BEC4-19E5-4621-B02F-BC53736A7C28}"/>
              </a:ext>
            </a:extLst>
          </p:cNvPr>
          <p:cNvSpPr>
            <a:spLocks noChangeArrowheads="1"/>
          </p:cNvSpPr>
          <p:nvPr/>
        </p:nvSpPr>
        <p:spPr bwMode="auto">
          <a:xfrm>
            <a:off x="4629840" y="2346579"/>
            <a:ext cx="987425" cy="495300"/>
          </a:xfrm>
          <a:prstGeom prst="ellipse">
            <a:avLst/>
          </a:prstGeom>
          <a:noFill/>
          <a:ln w="317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30736" name="Arrow: Right 3">
            <a:extLst>
              <a:ext uri="{FF2B5EF4-FFF2-40B4-BE49-F238E27FC236}">
                <a16:creationId xmlns:a16="http://schemas.microsoft.com/office/drawing/2014/main" id="{080CC9BB-9F94-4055-8D1E-413446409E17}"/>
              </a:ext>
            </a:extLst>
          </p:cNvPr>
          <p:cNvSpPr>
            <a:spLocks noChangeArrowheads="1"/>
          </p:cNvSpPr>
          <p:nvPr/>
        </p:nvSpPr>
        <p:spPr bwMode="auto">
          <a:xfrm rot="10800000">
            <a:off x="3751953" y="2497392"/>
            <a:ext cx="877887" cy="198437"/>
          </a:xfrm>
          <a:prstGeom prst="rightArrow">
            <a:avLst>
              <a:gd name="adj1" fmla="val 50000"/>
              <a:gd name="adj2" fmla="val 50159"/>
            </a:avLst>
          </a:prstGeom>
          <a:solidFill>
            <a:schemeClr val="accent2"/>
          </a:solidFill>
          <a:ln w="12700" algn="ctr">
            <a:solidFill>
              <a:schemeClr val="bg2"/>
            </a:solidFill>
            <a:round/>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30737" name="TextBox 4">
            <a:extLst>
              <a:ext uri="{FF2B5EF4-FFF2-40B4-BE49-F238E27FC236}">
                <a16:creationId xmlns:a16="http://schemas.microsoft.com/office/drawing/2014/main" id="{A598D2EC-DF21-4649-A80E-021924CBCAB2}"/>
              </a:ext>
            </a:extLst>
          </p:cNvPr>
          <p:cNvSpPr txBox="1">
            <a:spLocks noChangeArrowheads="1"/>
          </p:cNvSpPr>
          <p:nvPr/>
        </p:nvSpPr>
        <p:spPr bwMode="auto">
          <a:xfrm>
            <a:off x="1481828" y="2315103"/>
            <a:ext cx="2654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800" b="1">
                <a:latin typeface="Rockwell Nova Extra Bold" panose="02060903020205020403" pitchFamily="18" charset="0"/>
              </a:rPr>
              <a:t>V x I = P</a:t>
            </a:r>
          </a:p>
        </p:txBody>
      </p:sp>
      <p:sp>
        <p:nvSpPr>
          <p:cNvPr id="30738" name="TextBox 5">
            <a:extLst>
              <a:ext uri="{FF2B5EF4-FFF2-40B4-BE49-F238E27FC236}">
                <a16:creationId xmlns:a16="http://schemas.microsoft.com/office/drawing/2014/main" id="{92C90B1C-8B33-478A-9F14-CE06E3ECA3AD}"/>
              </a:ext>
            </a:extLst>
          </p:cNvPr>
          <p:cNvSpPr txBox="1">
            <a:spLocks noChangeArrowheads="1"/>
          </p:cNvSpPr>
          <p:nvPr/>
        </p:nvSpPr>
        <p:spPr bwMode="auto">
          <a:xfrm>
            <a:off x="210240" y="2962529"/>
            <a:ext cx="39258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600" dirty="0"/>
              <a:t>Voltage (V) x Current (A) = Power (W)</a:t>
            </a: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869D7FC0-D2F2-4075-B7CB-E80D0A98AB64}"/>
              </a:ext>
            </a:extLst>
          </p:cNvPr>
          <p:cNvSpPr>
            <a:spLocks noChangeArrowheads="1"/>
          </p:cNvSpPr>
          <p:nvPr/>
        </p:nvSpPr>
        <p:spPr bwMode="auto">
          <a:xfrm>
            <a:off x="171450" y="2105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lgn="ctr">
              <a:spcBef>
                <a:spcPct val="0"/>
              </a:spcBef>
              <a:buClrTx/>
              <a:buSzTx/>
              <a:buFontTx/>
              <a:buNone/>
            </a:pPr>
            <a:endParaRPr lang="en-US" altLang="en-US"/>
          </a:p>
        </p:txBody>
      </p:sp>
      <p:sp>
        <p:nvSpPr>
          <p:cNvPr id="32771" name="Rectangle 10">
            <a:extLst>
              <a:ext uri="{FF2B5EF4-FFF2-40B4-BE49-F238E27FC236}">
                <a16:creationId xmlns:a16="http://schemas.microsoft.com/office/drawing/2014/main" id="{A58CC5D8-43D5-42E3-B6C0-9503EE0B3257}"/>
              </a:ext>
            </a:extLst>
          </p:cNvPr>
          <p:cNvSpPr>
            <a:spLocks noChangeArrowheads="1"/>
          </p:cNvSpPr>
          <p:nvPr/>
        </p:nvSpPr>
        <p:spPr bwMode="auto">
          <a:xfrm>
            <a:off x="15749" y="-2908"/>
            <a:ext cx="9144000" cy="43094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SzPct val="85000"/>
              <a:buFont typeface="Wingdings" panose="05000000000000000000" pitchFamily="2" charset="2"/>
              <a:buChar char="§"/>
            </a:pPr>
            <a:r>
              <a:rPr lang="en-US" altLang="en-US" sz="2800" b="1" dirty="0">
                <a:solidFill>
                  <a:schemeClr val="bg1"/>
                </a:solidFill>
              </a:rPr>
              <a:t> Lithium ION Battery Technology-         </a:t>
            </a:r>
            <a:r>
              <a:rPr lang="en-US" altLang="en-US" sz="2800" b="1" i="1" dirty="0">
                <a:solidFill>
                  <a:schemeClr val="bg1"/>
                </a:solidFill>
              </a:rPr>
              <a:t>Performance</a:t>
            </a:r>
          </a:p>
        </p:txBody>
      </p:sp>
      <p:pic>
        <p:nvPicPr>
          <p:cNvPr id="32772" name="Picture 10" descr="Photograph of the Navajo power plant, which is a coalfired, electric-power-generation&#10;    plant near Page, Arizona">
            <a:extLst>
              <a:ext uri="{FF2B5EF4-FFF2-40B4-BE49-F238E27FC236}">
                <a16:creationId xmlns:a16="http://schemas.microsoft.com/office/drawing/2014/main" id="{ADDD56E2-DB6C-46E8-BEFC-D3C752A85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888" y="5580063"/>
            <a:ext cx="11874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9" descr="NMR photo">
            <a:extLst>
              <a:ext uri="{FF2B5EF4-FFF2-40B4-BE49-F238E27FC236}">
                <a16:creationId xmlns:a16="http://schemas.microsoft.com/office/drawing/2014/main" id="{2C7E5795-4FD7-4D10-95DC-4F721317D5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5581650"/>
            <a:ext cx="1143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8" descr="visa ashburn data center">
            <a:extLst>
              <a:ext uri="{FF2B5EF4-FFF2-40B4-BE49-F238E27FC236}">
                <a16:creationId xmlns:a16="http://schemas.microsoft.com/office/drawing/2014/main" id="{5C64810B-EB9B-4CC9-AA37-D0F21C7058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054"/>
          <a:stretch>
            <a:fillRect/>
          </a:stretch>
        </p:blipFill>
        <p:spPr bwMode="auto">
          <a:xfrm>
            <a:off x="7418388" y="5581650"/>
            <a:ext cx="17335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descr="boston heavy rail">
            <a:extLst>
              <a:ext uri="{FF2B5EF4-FFF2-40B4-BE49-F238E27FC236}">
                <a16:creationId xmlns:a16="http://schemas.microsoft.com/office/drawing/2014/main" id="{6875DC8F-475C-45B6-A0F9-38424A1D13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948"/>
          <a:stretch>
            <a:fillRect/>
          </a:stretch>
        </p:blipFill>
        <p:spPr bwMode="auto">
          <a:xfrm>
            <a:off x="6365875" y="5580063"/>
            <a:ext cx="105251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Rectangle 12">
            <a:extLst>
              <a:ext uri="{FF2B5EF4-FFF2-40B4-BE49-F238E27FC236}">
                <a16:creationId xmlns:a16="http://schemas.microsoft.com/office/drawing/2014/main" id="{9EB9E55E-CD4C-4968-BD1D-A8F2B408163D}"/>
              </a:ext>
            </a:extLst>
          </p:cNvPr>
          <p:cNvSpPr>
            <a:spLocks noChangeArrowheads="1"/>
          </p:cNvSpPr>
          <p:nvPr/>
        </p:nvSpPr>
        <p:spPr bwMode="auto">
          <a:xfrm>
            <a:off x="2293938" y="384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a:p>
        </p:txBody>
      </p:sp>
      <p:sp>
        <p:nvSpPr>
          <p:cNvPr id="32777" name="Rectangle 13">
            <a:extLst>
              <a:ext uri="{FF2B5EF4-FFF2-40B4-BE49-F238E27FC236}">
                <a16:creationId xmlns:a16="http://schemas.microsoft.com/office/drawing/2014/main" id="{4C70A4FA-9129-4C46-AEBD-1E43E40A7AD9}"/>
              </a:ext>
            </a:extLst>
          </p:cNvPr>
          <p:cNvSpPr>
            <a:spLocks noChangeArrowheads="1"/>
          </p:cNvSpPr>
          <p:nvPr/>
        </p:nvSpPr>
        <p:spPr bwMode="auto">
          <a:xfrm>
            <a:off x="2293938" y="166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a:p>
        </p:txBody>
      </p:sp>
      <p:sp>
        <p:nvSpPr>
          <p:cNvPr id="32778" name="Rectangle 14">
            <a:extLst>
              <a:ext uri="{FF2B5EF4-FFF2-40B4-BE49-F238E27FC236}">
                <a16:creationId xmlns:a16="http://schemas.microsoft.com/office/drawing/2014/main" id="{A00B72F0-52A7-4246-AD77-6D63C0187F65}"/>
              </a:ext>
            </a:extLst>
          </p:cNvPr>
          <p:cNvSpPr>
            <a:spLocks noChangeArrowheads="1"/>
          </p:cNvSpPr>
          <p:nvPr/>
        </p:nvSpPr>
        <p:spPr bwMode="auto">
          <a:xfrm>
            <a:off x="2293938" y="677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a:cs typeface="Times New Roman" panose="02020603050405020304" pitchFamily="18" charset="0"/>
              </a:rPr>
              <a:t>	</a:t>
            </a:r>
            <a:r>
              <a:rPr lang="en-US" altLang="en-US" sz="600"/>
              <a:t> </a:t>
            </a:r>
            <a:endParaRPr lang="en-US" altLang="en-US"/>
          </a:p>
        </p:txBody>
      </p:sp>
      <p:pic>
        <p:nvPicPr>
          <p:cNvPr id="32779" name="Picture 15" descr="industrial plant photo">
            <a:extLst>
              <a:ext uri="{FF2B5EF4-FFF2-40B4-BE49-F238E27FC236}">
                <a16:creationId xmlns:a16="http://schemas.microsoft.com/office/drawing/2014/main" id="{EBBE4713-3427-4519-B7C7-CDEAA18ED2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4840" t="26230"/>
          <a:stretch>
            <a:fillRect/>
          </a:stretch>
        </p:blipFill>
        <p:spPr bwMode="auto">
          <a:xfrm>
            <a:off x="2319338" y="5580063"/>
            <a:ext cx="19764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5">
            <a:extLst>
              <a:ext uri="{FF2B5EF4-FFF2-40B4-BE49-F238E27FC236}">
                <a16:creationId xmlns:a16="http://schemas.microsoft.com/office/drawing/2014/main" id="{CC70F1F1-8FCF-448C-96AF-8CC560C34B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1140"/>
          <a:stretch>
            <a:fillRect/>
          </a:stretch>
        </p:blipFill>
        <p:spPr bwMode="auto">
          <a:xfrm>
            <a:off x="4216400" y="5580063"/>
            <a:ext cx="223043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TextBox 7">
            <a:extLst>
              <a:ext uri="{FF2B5EF4-FFF2-40B4-BE49-F238E27FC236}">
                <a16:creationId xmlns:a16="http://schemas.microsoft.com/office/drawing/2014/main" id="{BF1838E8-5596-4B8A-80C4-72E8D2272A48}"/>
              </a:ext>
            </a:extLst>
          </p:cNvPr>
          <p:cNvSpPr txBox="1">
            <a:spLocks noChangeArrowheads="1"/>
          </p:cNvSpPr>
          <p:nvPr/>
        </p:nvSpPr>
        <p:spPr bwMode="auto">
          <a:xfrm>
            <a:off x="370849" y="613569"/>
            <a:ext cx="7753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
                <a:srgbClr val="C00000"/>
              </a:buClr>
              <a:buSzTx/>
              <a:buFont typeface="Wingdings" panose="05000000000000000000" pitchFamily="2" charset="2"/>
              <a:buChar char="§"/>
            </a:pPr>
            <a:r>
              <a:rPr lang="en-US" altLang="en-US" sz="2400" b="1" i="1" dirty="0">
                <a:latin typeface="Arial Black" panose="020B0A04020102020204" pitchFamily="34" charset="0"/>
              </a:rPr>
              <a:t>Watt-Hours  (</a:t>
            </a:r>
            <a:r>
              <a:rPr lang="en-US" altLang="en-US" sz="2400" b="1" i="1" dirty="0" err="1">
                <a:latin typeface="Arial Black" panose="020B0A04020102020204" pitchFamily="34" charset="0"/>
              </a:rPr>
              <a:t>Wh</a:t>
            </a:r>
            <a:r>
              <a:rPr lang="en-US" altLang="en-US" sz="2400" b="1" i="1" dirty="0">
                <a:latin typeface="Arial Black" panose="020B0A04020102020204" pitchFamily="34" charset="0"/>
              </a:rPr>
              <a:t>)</a:t>
            </a: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p:txBody>
      </p:sp>
      <p:sp>
        <p:nvSpPr>
          <p:cNvPr id="18452" name="TextBox 24">
            <a:extLst>
              <a:ext uri="{FF2B5EF4-FFF2-40B4-BE49-F238E27FC236}">
                <a16:creationId xmlns:a16="http://schemas.microsoft.com/office/drawing/2014/main" id="{81527771-BC08-4D47-A9D2-86A6DC5A9D60}"/>
              </a:ext>
            </a:extLst>
          </p:cNvPr>
          <p:cNvSpPr txBox="1">
            <a:spLocks noChangeArrowheads="1"/>
          </p:cNvSpPr>
          <p:nvPr/>
        </p:nvSpPr>
        <p:spPr bwMode="auto">
          <a:xfrm>
            <a:off x="501024" y="1350197"/>
            <a:ext cx="81470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defRPr/>
            </a:pPr>
            <a:r>
              <a:rPr lang="en-US" altLang="en-US" sz="1400" b="1" dirty="0"/>
              <a:t>Lithium ion manufacturers use “Watt-Hours” (WH) to characterize battery capacity in order to highlight </a:t>
            </a:r>
            <a:r>
              <a:rPr lang="en-US" altLang="en-US" sz="1400" b="1" i="1" dirty="0">
                <a:latin typeface="Arial Black" panose="020B0A04020102020204" pitchFamily="34" charset="0"/>
              </a:rPr>
              <a:t>energy density</a:t>
            </a:r>
            <a:r>
              <a:rPr lang="en-US" altLang="en-US" sz="1400" b="1" dirty="0"/>
              <a:t>.  We consider:</a:t>
            </a:r>
          </a:p>
          <a:p>
            <a:pPr>
              <a:defRPr/>
            </a:pPr>
            <a:endParaRPr lang="en-US" altLang="en-US" sz="1400" b="1" dirty="0"/>
          </a:p>
          <a:p>
            <a:pPr marL="171450" indent="-171450">
              <a:buFont typeface="Arial" panose="020B0604020202020204" pitchFamily="34" charset="0"/>
              <a:buChar char="•"/>
              <a:defRPr/>
            </a:pPr>
            <a:r>
              <a:rPr lang="en-US" altLang="en-US" sz="1400" b="1" dirty="0"/>
              <a:t>Average Voltage (Volts), </a:t>
            </a:r>
          </a:p>
          <a:p>
            <a:pPr marL="171450" indent="-171450">
              <a:buFont typeface="Arial" panose="020B0604020202020204" pitchFamily="34" charset="0"/>
              <a:buChar char="•"/>
              <a:defRPr/>
            </a:pPr>
            <a:r>
              <a:rPr lang="en-US" altLang="en-US" sz="1400" b="1" dirty="0"/>
              <a:t>Time (Runtime in Hours),</a:t>
            </a:r>
          </a:p>
          <a:p>
            <a:pPr marL="171450" indent="-171450">
              <a:buFont typeface="Arial" panose="020B0604020202020204" pitchFamily="34" charset="0"/>
              <a:buChar char="•"/>
              <a:defRPr/>
            </a:pPr>
            <a:r>
              <a:rPr lang="en-US" altLang="en-US" sz="1400" b="1" dirty="0"/>
              <a:t>Discharge Current (Amps)</a:t>
            </a:r>
          </a:p>
          <a:p>
            <a:pPr>
              <a:defRPr/>
            </a:pPr>
            <a:endParaRPr lang="en-US" altLang="en-US" sz="1400" b="1" i="1" dirty="0"/>
          </a:p>
          <a:p>
            <a:pPr>
              <a:defRPr/>
            </a:pPr>
            <a:r>
              <a:rPr lang="en-US" altLang="en-US" sz="1400" b="1" i="1" u="sng" dirty="0"/>
              <a:t>Formula:</a:t>
            </a:r>
            <a:r>
              <a:rPr lang="en-US" altLang="en-US" sz="1400" b="1" dirty="0"/>
              <a:t>                Volts  x   Ampere-hours  =   Watt-Hours Ampere-Hour</a:t>
            </a:r>
          </a:p>
          <a:p>
            <a:pPr>
              <a:defRPr/>
            </a:pPr>
            <a:endParaRPr lang="en-US" altLang="en-US" sz="1400" b="1" dirty="0"/>
          </a:p>
          <a:p>
            <a:pPr>
              <a:defRPr/>
            </a:pPr>
            <a:endParaRPr lang="en-US" altLang="en-US" sz="1400" b="1" dirty="0"/>
          </a:p>
          <a:p>
            <a:pPr>
              <a:defRPr/>
            </a:pPr>
            <a:endParaRPr lang="en-US" altLang="en-US" sz="1400" b="1" dirty="0"/>
          </a:p>
          <a:p>
            <a:pPr>
              <a:defRPr/>
            </a:pPr>
            <a:r>
              <a:rPr lang="en-US" altLang="en-US" sz="1400" b="1" dirty="0"/>
              <a:t>Voltage (nominal volts) x Discharge Time (in hours) x Discharge Current (in amperes) = </a:t>
            </a:r>
            <a:r>
              <a:rPr lang="en-US" altLang="en-US" sz="1400" b="1" dirty="0" err="1"/>
              <a:t>Wh</a:t>
            </a:r>
            <a:endParaRPr lang="en-US" altLang="en-US" sz="1400" b="1" dirty="0"/>
          </a:p>
          <a:p>
            <a:pPr>
              <a:defRPr/>
            </a:pPr>
            <a:r>
              <a:rPr lang="en-US" altLang="en-US" sz="1400" b="1" dirty="0"/>
              <a:t>                     </a:t>
            </a:r>
          </a:p>
          <a:p>
            <a:pPr>
              <a:defRPr/>
            </a:pPr>
            <a:br>
              <a:rPr lang="en-US" altLang="en-US" sz="1400" b="1" dirty="0"/>
            </a:br>
            <a:r>
              <a:rPr lang="en-US" altLang="en-US" sz="1400" b="1" i="1" u="sng" dirty="0"/>
              <a:t>Example:</a:t>
            </a:r>
            <a:r>
              <a:rPr lang="en-US" altLang="en-US" sz="1400" b="1" i="1" dirty="0"/>
              <a:t>                                </a:t>
            </a:r>
            <a:r>
              <a:rPr lang="en-US" altLang="en-US" sz="1400" b="1" dirty="0"/>
              <a:t>3.6 Volts  x  42 Ah  =  151 </a:t>
            </a:r>
            <a:r>
              <a:rPr lang="en-US" altLang="en-US" sz="1400" b="1" dirty="0" err="1"/>
              <a:t>Wh</a:t>
            </a:r>
            <a:r>
              <a:rPr lang="en-US" altLang="en-US" sz="1400" b="1" dirty="0"/>
              <a:t>      </a:t>
            </a:r>
          </a:p>
        </p:txBody>
      </p:sp>
      <p:sp>
        <p:nvSpPr>
          <p:cNvPr id="32783" name="Arrow: Down 1">
            <a:extLst>
              <a:ext uri="{FF2B5EF4-FFF2-40B4-BE49-F238E27FC236}">
                <a16:creationId xmlns:a16="http://schemas.microsoft.com/office/drawing/2014/main" id="{ACDD4379-36CA-46A7-B18A-A73A68254154}"/>
              </a:ext>
            </a:extLst>
          </p:cNvPr>
          <p:cNvSpPr>
            <a:spLocks noChangeArrowheads="1"/>
          </p:cNvSpPr>
          <p:nvPr/>
        </p:nvSpPr>
        <p:spPr bwMode="auto">
          <a:xfrm>
            <a:off x="3891924" y="4069585"/>
            <a:ext cx="355600" cy="271462"/>
          </a:xfrm>
          <a:prstGeom prst="downArrow">
            <a:avLst>
              <a:gd name="adj1" fmla="val 50000"/>
              <a:gd name="adj2" fmla="val 50000"/>
            </a:avLst>
          </a:prstGeom>
          <a:solidFill>
            <a:schemeClr val="tx2"/>
          </a:solidFill>
          <a:ln w="12700" algn="ctr">
            <a:solidFill>
              <a:schemeClr val="tx1"/>
            </a:solidFill>
            <a:round/>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r>
              <a:rPr lang="en-US" altLang="en-US" dirty="0"/>
              <a:t>  </a:t>
            </a:r>
          </a:p>
        </p:txBody>
      </p:sp>
      <p:sp>
        <p:nvSpPr>
          <p:cNvPr id="32784" name="Arrow: Down 21">
            <a:extLst>
              <a:ext uri="{FF2B5EF4-FFF2-40B4-BE49-F238E27FC236}">
                <a16:creationId xmlns:a16="http://schemas.microsoft.com/office/drawing/2014/main" id="{56468D42-D2D8-4FBA-82F3-2761D99619E2}"/>
              </a:ext>
            </a:extLst>
          </p:cNvPr>
          <p:cNvSpPr>
            <a:spLocks noChangeArrowheads="1"/>
          </p:cNvSpPr>
          <p:nvPr/>
        </p:nvSpPr>
        <p:spPr bwMode="auto">
          <a:xfrm>
            <a:off x="3891924" y="3215510"/>
            <a:ext cx="355600" cy="271462"/>
          </a:xfrm>
          <a:prstGeom prst="downArrow">
            <a:avLst>
              <a:gd name="adj1" fmla="val 50000"/>
              <a:gd name="adj2" fmla="val 50000"/>
            </a:avLst>
          </a:prstGeom>
          <a:solidFill>
            <a:schemeClr val="tx2"/>
          </a:solidFill>
          <a:ln w="12700" algn="ctr">
            <a:solidFill>
              <a:schemeClr val="tx1"/>
            </a:solidFill>
            <a:round/>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r>
              <a:rPr lang="en-US" altLang="en-US" dirty="0"/>
              <a:t>    </a:t>
            </a:r>
          </a:p>
        </p:txBody>
      </p:sp>
      <p:sp>
        <p:nvSpPr>
          <p:cNvPr id="32785" name="Right Brace 2">
            <a:extLst>
              <a:ext uri="{FF2B5EF4-FFF2-40B4-BE49-F238E27FC236}">
                <a16:creationId xmlns:a16="http://schemas.microsoft.com/office/drawing/2014/main" id="{EBB5F978-5EA6-4749-BEEB-CB1C028592F8}"/>
              </a:ext>
            </a:extLst>
          </p:cNvPr>
          <p:cNvSpPr>
            <a:spLocks/>
          </p:cNvSpPr>
          <p:nvPr/>
        </p:nvSpPr>
        <p:spPr bwMode="auto">
          <a:xfrm>
            <a:off x="3180724" y="2026472"/>
            <a:ext cx="355600" cy="563563"/>
          </a:xfrm>
          <a:prstGeom prst="rightBrace">
            <a:avLst>
              <a:gd name="adj1" fmla="val 8320"/>
              <a:gd name="adj2" fmla="val 51801"/>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32786" name="TextBox 3">
            <a:extLst>
              <a:ext uri="{FF2B5EF4-FFF2-40B4-BE49-F238E27FC236}">
                <a16:creationId xmlns:a16="http://schemas.microsoft.com/office/drawing/2014/main" id="{F7A405AD-4006-4754-BEBC-068BB5A4761C}"/>
              </a:ext>
            </a:extLst>
          </p:cNvPr>
          <p:cNvSpPr txBox="1">
            <a:spLocks noChangeArrowheads="1"/>
          </p:cNvSpPr>
          <p:nvPr/>
        </p:nvSpPr>
        <p:spPr bwMode="auto">
          <a:xfrm>
            <a:off x="3723649" y="2101085"/>
            <a:ext cx="47974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200" b="1">
                <a:latin typeface="Arial Black" panose="020B0A04020102020204" pitchFamily="34" charset="0"/>
              </a:rPr>
              <a:t>(V x I) x T = Energy Removed</a:t>
            </a:r>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5EA1C8B3-8414-492D-8004-379DB333A6F6}"/>
              </a:ext>
            </a:extLst>
          </p:cNvPr>
          <p:cNvSpPr>
            <a:spLocks noGrp="1" noChangeArrowheads="1"/>
          </p:cNvSpPr>
          <p:nvPr>
            <p:ph type="title"/>
          </p:nvPr>
        </p:nvSpPr>
        <p:spPr>
          <a:xfrm>
            <a:off x="-9326" y="0"/>
            <a:ext cx="9144000" cy="472696"/>
          </a:xfrm>
        </p:spPr>
        <p:txBody>
          <a:bodyPr/>
          <a:lstStyle/>
          <a:p>
            <a:pPr>
              <a:buClr>
                <a:schemeClr val="accent2"/>
              </a:buClr>
            </a:pPr>
            <a:r>
              <a:rPr lang="en-US" altLang="en-US" sz="2800" dirty="0"/>
              <a:t> Lithium ION Battery Technology -       Energy Density</a:t>
            </a:r>
          </a:p>
        </p:txBody>
      </p:sp>
      <p:pic>
        <p:nvPicPr>
          <p:cNvPr id="34819" name="Picture 1">
            <a:extLst>
              <a:ext uri="{FF2B5EF4-FFF2-40B4-BE49-F238E27FC236}">
                <a16:creationId xmlns:a16="http://schemas.microsoft.com/office/drawing/2014/main" id="{BD87BB12-4ED4-47DF-AAC5-DC809301B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48" y="468326"/>
            <a:ext cx="8779103" cy="661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60D5AB93-A214-41AD-B836-103CD68A8313}"/>
              </a:ext>
            </a:extLst>
          </p:cNvPr>
          <p:cNvSpPr>
            <a:spLocks noGrp="1" noChangeArrowheads="1"/>
          </p:cNvSpPr>
          <p:nvPr>
            <p:ph type="title"/>
          </p:nvPr>
        </p:nvSpPr>
        <p:spPr>
          <a:xfrm>
            <a:off x="0" y="-2381"/>
            <a:ext cx="9144000" cy="523541"/>
          </a:xfrm>
        </p:spPr>
        <p:txBody>
          <a:bodyPr/>
          <a:lstStyle/>
          <a:p>
            <a:r>
              <a:rPr lang="en-US" altLang="en-US" sz="2400" dirty="0"/>
              <a:t>GENERATION PLANT Load Profile-                           </a:t>
            </a:r>
            <a:r>
              <a:rPr lang="en-US" altLang="en-US" sz="2800" b="1" dirty="0"/>
              <a:t>240 VDC</a:t>
            </a:r>
          </a:p>
        </p:txBody>
      </p:sp>
      <p:pic>
        <p:nvPicPr>
          <p:cNvPr id="4" name="Picture 3">
            <a:extLst>
              <a:ext uri="{FF2B5EF4-FFF2-40B4-BE49-F238E27FC236}">
                <a16:creationId xmlns:a16="http://schemas.microsoft.com/office/drawing/2014/main" id="{41A3D011-3D56-4280-8ABC-4FB8F0A18EC1}"/>
              </a:ext>
            </a:extLst>
          </p:cNvPr>
          <p:cNvPicPr>
            <a:picLocks noChangeAspect="1"/>
          </p:cNvPicPr>
          <p:nvPr/>
        </p:nvPicPr>
        <p:blipFill rotWithShape="1">
          <a:blip r:embed="rId3"/>
          <a:srcRect r="48940" b="52201"/>
          <a:stretch/>
        </p:blipFill>
        <p:spPr>
          <a:xfrm>
            <a:off x="19140" y="521160"/>
            <a:ext cx="9135344" cy="4458688"/>
          </a:xfrm>
          <a:prstGeom prst="rect">
            <a:avLst/>
          </a:prstGeom>
        </p:spPr>
      </p:pic>
      <p:pic>
        <p:nvPicPr>
          <p:cNvPr id="5" name="Picture 4">
            <a:extLst>
              <a:ext uri="{FF2B5EF4-FFF2-40B4-BE49-F238E27FC236}">
                <a16:creationId xmlns:a16="http://schemas.microsoft.com/office/drawing/2014/main" id="{23789FEB-6D40-43F9-B322-0569685026D1}"/>
              </a:ext>
            </a:extLst>
          </p:cNvPr>
          <p:cNvPicPr>
            <a:picLocks noChangeAspect="1"/>
          </p:cNvPicPr>
          <p:nvPr/>
        </p:nvPicPr>
        <p:blipFill>
          <a:blip r:embed="rId4"/>
          <a:stretch>
            <a:fillRect/>
          </a:stretch>
        </p:blipFill>
        <p:spPr>
          <a:xfrm>
            <a:off x="3845040" y="4834456"/>
            <a:ext cx="4819650" cy="1819275"/>
          </a:xfrm>
          <a:prstGeom prst="rect">
            <a:avLst/>
          </a:prstGeom>
          <a:ln>
            <a:solidFill>
              <a:schemeClr val="tx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a:extLst>
              <a:ext uri="{FF2B5EF4-FFF2-40B4-BE49-F238E27FC236}">
                <a16:creationId xmlns:a16="http://schemas.microsoft.com/office/drawing/2014/main" id="{5872358A-5C38-416B-8D6A-B26ACC74727F}"/>
              </a:ext>
            </a:extLst>
          </p:cNvPr>
          <p:cNvSpPr>
            <a:spLocks noGrp="1" noChangeArrowheads="1"/>
          </p:cNvSpPr>
          <p:nvPr>
            <p:ph type="title"/>
          </p:nvPr>
        </p:nvSpPr>
        <p:spPr>
          <a:xfrm>
            <a:off x="0" y="0"/>
            <a:ext cx="9144000" cy="476670"/>
          </a:xfrm>
        </p:spPr>
        <p:txBody>
          <a:bodyPr/>
          <a:lstStyle/>
          <a:p>
            <a:r>
              <a:rPr lang="en-US" altLang="en-US" sz="2400" dirty="0"/>
              <a:t>Generation Plant Example-                  240VDC  (50KW 8 Hours)</a:t>
            </a:r>
          </a:p>
        </p:txBody>
      </p:sp>
      <p:graphicFrame>
        <p:nvGraphicFramePr>
          <p:cNvPr id="2" name="Table 1">
            <a:extLst>
              <a:ext uri="{FF2B5EF4-FFF2-40B4-BE49-F238E27FC236}">
                <a16:creationId xmlns:a16="http://schemas.microsoft.com/office/drawing/2014/main" id="{0CB7F376-4C01-418B-9303-A6290F81E432}"/>
              </a:ext>
            </a:extLst>
          </p:cNvPr>
          <p:cNvGraphicFramePr>
            <a:graphicFrameLocks noGrp="1"/>
          </p:cNvGraphicFramePr>
          <p:nvPr>
            <p:extLst>
              <p:ext uri="{D42A27DB-BD31-4B8C-83A1-F6EECF244321}">
                <p14:modId xmlns:p14="http://schemas.microsoft.com/office/powerpoint/2010/main" val="3972116435"/>
              </p:ext>
            </p:extLst>
          </p:nvPr>
        </p:nvGraphicFramePr>
        <p:xfrm>
          <a:off x="791808" y="1005800"/>
          <a:ext cx="7269600" cy="3877116"/>
        </p:xfrm>
        <a:graphic>
          <a:graphicData uri="http://schemas.openxmlformats.org/drawingml/2006/table">
            <a:tbl>
              <a:tblPr firstRow="1" firstCol="1" bandRow="1">
                <a:tableStyleId>{5C22544A-7EE6-4342-B048-85BDC9FD1C3A}</a:tableStyleId>
              </a:tblPr>
              <a:tblGrid>
                <a:gridCol w="3952808">
                  <a:extLst>
                    <a:ext uri="{9D8B030D-6E8A-4147-A177-3AD203B41FA5}">
                      <a16:colId xmlns:a16="http://schemas.microsoft.com/office/drawing/2014/main" val="842251063"/>
                    </a:ext>
                  </a:extLst>
                </a:gridCol>
                <a:gridCol w="3316792">
                  <a:extLst>
                    <a:ext uri="{9D8B030D-6E8A-4147-A177-3AD203B41FA5}">
                      <a16:colId xmlns:a16="http://schemas.microsoft.com/office/drawing/2014/main" val="2135224820"/>
                    </a:ext>
                  </a:extLst>
                </a:gridCol>
              </a:tblGrid>
              <a:tr h="988530">
                <a:tc>
                  <a:txBody>
                    <a:bodyPr/>
                    <a:lstStyle/>
                    <a:p>
                      <a:pPr marL="0" marR="0" algn="ctr">
                        <a:lnSpc>
                          <a:spcPct val="107000"/>
                        </a:lnSpc>
                        <a:spcBef>
                          <a:spcPts val="0"/>
                        </a:spcBef>
                        <a:spcAft>
                          <a:spcPts val="0"/>
                        </a:spcAft>
                      </a:pPr>
                      <a:r>
                        <a:rPr lang="en-US" sz="2400" dirty="0">
                          <a:effectLst/>
                        </a:rPr>
                        <a:t>Raw Material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solidFill>
                  </a:tcPr>
                </a:tc>
                <a:tc>
                  <a:txBody>
                    <a:bodyPr/>
                    <a:lstStyle/>
                    <a:p>
                      <a:pPr marL="0" marR="0" algn="ctr">
                        <a:lnSpc>
                          <a:spcPct val="107000"/>
                        </a:lnSpc>
                        <a:spcBef>
                          <a:spcPts val="0"/>
                        </a:spcBef>
                        <a:spcAft>
                          <a:spcPts val="0"/>
                        </a:spcAft>
                      </a:pPr>
                      <a:r>
                        <a:rPr lang="en-US" sz="2400" dirty="0">
                          <a:effectLst/>
                        </a:rPr>
                        <a:t>Price per Pound (US$)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solidFill>
                  </a:tcPr>
                </a:tc>
                <a:extLst>
                  <a:ext uri="{0D108BD9-81ED-4DB2-BD59-A6C34878D82A}">
                    <a16:rowId xmlns:a16="http://schemas.microsoft.com/office/drawing/2014/main" val="231311713"/>
                  </a:ext>
                </a:extLst>
              </a:tr>
              <a:tr h="481431">
                <a:tc>
                  <a:txBody>
                    <a:bodyPr/>
                    <a:lstStyle/>
                    <a:p>
                      <a:pPr marL="0" marR="0" algn="ctr">
                        <a:lnSpc>
                          <a:spcPct val="107000"/>
                        </a:lnSpc>
                        <a:spcBef>
                          <a:spcPts val="0"/>
                        </a:spcBef>
                        <a:spcAft>
                          <a:spcPts val="0"/>
                        </a:spcAft>
                      </a:pPr>
                      <a:r>
                        <a:rPr lang="en-US" sz="1600" dirty="0" err="1">
                          <a:solidFill>
                            <a:schemeClr val="tx1"/>
                          </a:solidFill>
                          <a:effectLst/>
                        </a:rPr>
                        <a:t>Titanate</a:t>
                      </a:r>
                      <a:r>
                        <a:rPr lang="en-US" sz="1600" dirty="0">
                          <a:solidFill>
                            <a:schemeClr val="tx1"/>
                          </a:solidFill>
                          <a:effectLst/>
                        </a:rPr>
                        <a:t> Oxide</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800" b="1" dirty="0">
                          <a:solidFill>
                            <a:schemeClr val="tx1"/>
                          </a:solidFill>
                          <a:effectLst/>
                        </a:rPr>
                        <a:t>$25.70</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750402977"/>
                  </a:ext>
                </a:extLst>
              </a:tr>
              <a:tr h="481431">
                <a:tc>
                  <a:txBody>
                    <a:bodyPr/>
                    <a:lstStyle/>
                    <a:p>
                      <a:pPr marL="0" marR="0" algn="ctr">
                        <a:lnSpc>
                          <a:spcPct val="107000"/>
                        </a:lnSpc>
                        <a:spcBef>
                          <a:spcPts val="0"/>
                        </a:spcBef>
                        <a:spcAft>
                          <a:spcPts val="0"/>
                        </a:spcAft>
                      </a:pPr>
                      <a:r>
                        <a:rPr lang="en-US" sz="1600" dirty="0">
                          <a:solidFill>
                            <a:schemeClr val="tx1"/>
                          </a:solidFill>
                          <a:effectLst/>
                        </a:rPr>
                        <a:t>Cobalt Oxide</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07000"/>
                        </a:lnSpc>
                        <a:spcBef>
                          <a:spcPts val="0"/>
                        </a:spcBef>
                        <a:spcAft>
                          <a:spcPts val="0"/>
                        </a:spcAft>
                      </a:pPr>
                      <a:r>
                        <a:rPr lang="en-US" sz="1800" b="1" dirty="0">
                          <a:solidFill>
                            <a:schemeClr val="tx1"/>
                          </a:solidFill>
                          <a:effectLst/>
                        </a:rPr>
                        <a:t>$14.52</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358512929"/>
                  </a:ext>
                </a:extLst>
              </a:tr>
              <a:tr h="481431">
                <a:tc>
                  <a:txBody>
                    <a:bodyPr/>
                    <a:lstStyle/>
                    <a:p>
                      <a:pPr marL="0" marR="0" algn="ctr">
                        <a:lnSpc>
                          <a:spcPct val="107000"/>
                        </a:lnSpc>
                        <a:spcBef>
                          <a:spcPts val="0"/>
                        </a:spcBef>
                        <a:spcAft>
                          <a:spcPts val="0"/>
                        </a:spcAft>
                      </a:pPr>
                      <a:r>
                        <a:rPr lang="en-US" sz="1600" dirty="0">
                          <a:solidFill>
                            <a:schemeClr val="tx1"/>
                          </a:solidFill>
                          <a:effectLst/>
                        </a:rPr>
                        <a:t>Lithium Carbonate</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800" b="1" dirty="0">
                          <a:solidFill>
                            <a:schemeClr val="tx1"/>
                          </a:solidFill>
                          <a:effectLst/>
                        </a:rPr>
                        <a:t>$7.36</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664701981"/>
                  </a:ext>
                </a:extLst>
              </a:tr>
              <a:tr h="481431">
                <a:tc>
                  <a:txBody>
                    <a:bodyPr/>
                    <a:lstStyle/>
                    <a:p>
                      <a:pPr marL="0" marR="0" algn="ctr">
                        <a:lnSpc>
                          <a:spcPct val="107000"/>
                        </a:lnSpc>
                        <a:spcBef>
                          <a:spcPts val="0"/>
                        </a:spcBef>
                        <a:spcAft>
                          <a:spcPts val="0"/>
                        </a:spcAft>
                      </a:pPr>
                      <a:r>
                        <a:rPr lang="en-US" sz="1600" dirty="0">
                          <a:solidFill>
                            <a:schemeClr val="tx1"/>
                          </a:solidFill>
                          <a:effectLst/>
                        </a:rPr>
                        <a:t>Nickel</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07000"/>
                        </a:lnSpc>
                        <a:spcBef>
                          <a:spcPts val="0"/>
                        </a:spcBef>
                        <a:spcAft>
                          <a:spcPts val="0"/>
                        </a:spcAft>
                      </a:pPr>
                      <a:r>
                        <a:rPr lang="en-US" sz="1800" b="1" dirty="0">
                          <a:solidFill>
                            <a:schemeClr val="tx1"/>
                          </a:solidFill>
                          <a:effectLst/>
                        </a:rPr>
                        <a:t>$5.60</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378360046"/>
                  </a:ext>
                </a:extLst>
              </a:tr>
              <a:tr h="481431">
                <a:tc>
                  <a:txBody>
                    <a:bodyPr/>
                    <a:lstStyle/>
                    <a:p>
                      <a:pPr marL="0" marR="0" algn="ctr">
                        <a:lnSpc>
                          <a:spcPct val="107000"/>
                        </a:lnSpc>
                        <a:spcBef>
                          <a:spcPts val="0"/>
                        </a:spcBef>
                        <a:spcAft>
                          <a:spcPts val="0"/>
                        </a:spcAft>
                      </a:pPr>
                      <a:r>
                        <a:rPr lang="en-US" sz="1600" dirty="0">
                          <a:solidFill>
                            <a:schemeClr val="tx1"/>
                          </a:solidFill>
                          <a:effectLst/>
                        </a:rPr>
                        <a:t>Lead (New)</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800" b="1" dirty="0">
                          <a:solidFill>
                            <a:schemeClr val="tx1"/>
                          </a:solidFill>
                          <a:effectLst/>
                        </a:rPr>
                        <a:t>$0.92</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7119871"/>
                  </a:ext>
                </a:extLst>
              </a:tr>
              <a:tr h="481431">
                <a:tc>
                  <a:txBody>
                    <a:bodyPr/>
                    <a:lstStyle/>
                    <a:p>
                      <a:pPr marL="0" marR="0" algn="ctr">
                        <a:lnSpc>
                          <a:spcPct val="107000"/>
                        </a:lnSpc>
                        <a:spcBef>
                          <a:spcPts val="0"/>
                        </a:spcBef>
                        <a:spcAft>
                          <a:spcPts val="0"/>
                        </a:spcAft>
                      </a:pPr>
                      <a:r>
                        <a:rPr lang="en-US" sz="1600" dirty="0">
                          <a:solidFill>
                            <a:schemeClr val="tx1"/>
                          </a:solidFill>
                          <a:effectLst/>
                        </a:rPr>
                        <a:t>Lead (Scrap)</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07000"/>
                        </a:lnSpc>
                        <a:spcBef>
                          <a:spcPts val="0"/>
                        </a:spcBef>
                        <a:spcAft>
                          <a:spcPts val="0"/>
                        </a:spcAft>
                      </a:pPr>
                      <a:r>
                        <a:rPr lang="en-US" sz="1800" b="1" dirty="0">
                          <a:solidFill>
                            <a:schemeClr val="tx1"/>
                          </a:solidFill>
                          <a:effectLst/>
                        </a:rPr>
                        <a:t>$0.75</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807355904"/>
                  </a:ext>
                </a:extLst>
              </a:tr>
            </a:tbl>
          </a:graphicData>
        </a:graphic>
      </p:graphicFrame>
      <p:pic>
        <p:nvPicPr>
          <p:cNvPr id="355339" name="Picture 11" descr="Image result for Dollar sign image">
            <a:extLst>
              <a:ext uri="{FF2B5EF4-FFF2-40B4-BE49-F238E27FC236}">
                <a16:creationId xmlns:a16="http://schemas.microsoft.com/office/drawing/2014/main" id="{CBF643FB-9149-4740-A9CB-72C320295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072" y="4979848"/>
            <a:ext cx="1550848" cy="1209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1A5F08-4895-4BA7-AB57-EBF6E95A3653}"/>
              </a:ext>
            </a:extLst>
          </p:cNvPr>
          <p:cNvSpPr txBox="1"/>
          <p:nvPr/>
        </p:nvSpPr>
        <p:spPr>
          <a:xfrm>
            <a:off x="2996920" y="4861410"/>
            <a:ext cx="5961072" cy="1446550"/>
          </a:xfrm>
          <a:prstGeom prst="rect">
            <a:avLst/>
          </a:prstGeom>
          <a:noFill/>
        </p:spPr>
        <p:txBody>
          <a:bodyPr wrap="square" rtlCol="0">
            <a:spAutoFit/>
          </a:bodyPr>
          <a:lstStyle/>
          <a:p>
            <a:r>
              <a:rPr lang="en-US" sz="8800" dirty="0">
                <a:latin typeface="Arial Black" panose="020B0A04020102020204" pitchFamily="34" charset="0"/>
              </a:rPr>
              <a:t>?? </a:t>
            </a:r>
            <a:r>
              <a:rPr lang="en-US" sz="2800" dirty="0">
                <a:latin typeface="Arial Black" panose="020B0A04020102020204" pitchFamily="34" charset="0"/>
              </a:rPr>
              <a:t>=  transparency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a:extLst>
              <a:ext uri="{FF2B5EF4-FFF2-40B4-BE49-F238E27FC236}">
                <a16:creationId xmlns:a16="http://schemas.microsoft.com/office/drawing/2014/main" id="{5872358A-5C38-416B-8D6A-B26ACC74727F}"/>
              </a:ext>
            </a:extLst>
          </p:cNvPr>
          <p:cNvSpPr>
            <a:spLocks noGrp="1" noChangeArrowheads="1"/>
          </p:cNvSpPr>
          <p:nvPr>
            <p:ph type="title"/>
          </p:nvPr>
        </p:nvSpPr>
        <p:spPr>
          <a:xfrm>
            <a:off x="0" y="0"/>
            <a:ext cx="9144000" cy="476670"/>
          </a:xfrm>
        </p:spPr>
        <p:txBody>
          <a:bodyPr/>
          <a:lstStyle/>
          <a:p>
            <a:r>
              <a:rPr lang="en-US" altLang="en-US" sz="2400" dirty="0"/>
              <a:t>Generation Plant Example-                  240VDC  (50KW 8 Hours)</a:t>
            </a:r>
          </a:p>
        </p:txBody>
      </p:sp>
      <p:graphicFrame>
        <p:nvGraphicFramePr>
          <p:cNvPr id="4" name="Table 3">
            <a:extLst>
              <a:ext uri="{FF2B5EF4-FFF2-40B4-BE49-F238E27FC236}">
                <a16:creationId xmlns:a16="http://schemas.microsoft.com/office/drawing/2014/main" id="{E8FA3252-30B3-4AFC-8BDA-693D5824FC33}"/>
              </a:ext>
            </a:extLst>
          </p:cNvPr>
          <p:cNvGraphicFramePr>
            <a:graphicFrameLocks noGrp="1"/>
          </p:cNvGraphicFramePr>
          <p:nvPr>
            <p:extLst>
              <p:ext uri="{D42A27DB-BD31-4B8C-83A1-F6EECF244321}">
                <p14:modId xmlns:p14="http://schemas.microsoft.com/office/powerpoint/2010/main" val="3203934433"/>
              </p:ext>
            </p:extLst>
          </p:nvPr>
        </p:nvGraphicFramePr>
        <p:xfrm>
          <a:off x="210240" y="558220"/>
          <a:ext cx="8492177" cy="5200877"/>
        </p:xfrm>
        <a:graphic>
          <a:graphicData uri="http://schemas.openxmlformats.org/drawingml/2006/table">
            <a:tbl>
              <a:tblPr>
                <a:tableStyleId>{5C22544A-7EE6-4342-B048-85BDC9FD1C3A}</a:tableStyleId>
              </a:tblPr>
              <a:tblGrid>
                <a:gridCol w="2545146">
                  <a:extLst>
                    <a:ext uri="{9D8B030D-6E8A-4147-A177-3AD203B41FA5}">
                      <a16:colId xmlns:a16="http://schemas.microsoft.com/office/drawing/2014/main" val="2619707500"/>
                    </a:ext>
                  </a:extLst>
                </a:gridCol>
                <a:gridCol w="1777273">
                  <a:extLst>
                    <a:ext uri="{9D8B030D-6E8A-4147-A177-3AD203B41FA5}">
                      <a16:colId xmlns:a16="http://schemas.microsoft.com/office/drawing/2014/main" val="1101356948"/>
                    </a:ext>
                  </a:extLst>
                </a:gridCol>
                <a:gridCol w="2346869">
                  <a:extLst>
                    <a:ext uri="{9D8B030D-6E8A-4147-A177-3AD203B41FA5}">
                      <a16:colId xmlns:a16="http://schemas.microsoft.com/office/drawing/2014/main" val="17092857"/>
                    </a:ext>
                  </a:extLst>
                </a:gridCol>
                <a:gridCol w="1822889">
                  <a:extLst>
                    <a:ext uri="{9D8B030D-6E8A-4147-A177-3AD203B41FA5}">
                      <a16:colId xmlns:a16="http://schemas.microsoft.com/office/drawing/2014/main" val="1269169300"/>
                    </a:ext>
                  </a:extLst>
                </a:gridCol>
              </a:tblGrid>
              <a:tr h="726960">
                <a:tc gridSpan="4">
                  <a:txBody>
                    <a:bodyPr/>
                    <a:lstStyle/>
                    <a:p>
                      <a:pPr marL="0" marR="0" algn="ctr">
                        <a:lnSpc>
                          <a:spcPct val="107000"/>
                        </a:lnSpc>
                        <a:spcBef>
                          <a:spcPts val="0"/>
                        </a:spcBef>
                        <a:spcAft>
                          <a:spcPts val="0"/>
                        </a:spcAft>
                      </a:pPr>
                      <a:endParaRPr lang="en-US" sz="1600" b="1" dirty="0">
                        <a:solidFill>
                          <a:schemeClr val="bg1"/>
                        </a:solidFill>
                        <a:effectLst/>
                        <a:latin typeface="Arial Black" panose="020B0A04020102020204" pitchFamily="34" charset="0"/>
                        <a:ea typeface="Tahoma" panose="020B0604030504040204" pitchFamily="34" charset="0"/>
                        <a:cs typeface="Tahoma" panose="020B0604030504040204" pitchFamily="34" charset="0"/>
                      </a:endParaRPr>
                    </a:p>
                    <a:p>
                      <a:pPr marL="0" marR="0" algn="ctr">
                        <a:lnSpc>
                          <a:spcPct val="107000"/>
                        </a:lnSpc>
                        <a:spcBef>
                          <a:spcPts val="0"/>
                        </a:spcBef>
                        <a:spcAft>
                          <a:spcPts val="0"/>
                        </a:spcAft>
                      </a:pPr>
                      <a:r>
                        <a:rPr lang="en-US" sz="1600" b="1" dirty="0">
                          <a:solidFill>
                            <a:schemeClr val="bg1"/>
                          </a:solidFill>
                          <a:effectLst/>
                          <a:latin typeface="Arial Black" panose="020B0A04020102020204" pitchFamily="34" charset="0"/>
                          <a:ea typeface="Tahoma" panose="020B0604030504040204" pitchFamily="34" charset="0"/>
                          <a:cs typeface="Tahoma" panose="020B0604030504040204" pitchFamily="34" charset="0"/>
                        </a:rPr>
                        <a:t>50KWB GENERATION PLANT</a:t>
                      </a:r>
                      <a:br>
                        <a:rPr lang="en-US" sz="1600" b="1" dirty="0">
                          <a:solidFill>
                            <a:schemeClr val="bg1"/>
                          </a:solidFill>
                          <a:effectLst/>
                          <a:latin typeface="Arial Black" panose="020B0A04020102020204" pitchFamily="34" charset="0"/>
                          <a:ea typeface="Tahoma" panose="020B0604030504040204" pitchFamily="34" charset="0"/>
                          <a:cs typeface="Tahoma" panose="020B0604030504040204" pitchFamily="34" charset="0"/>
                        </a:rPr>
                      </a:br>
                      <a:r>
                        <a:rPr lang="en-US" sz="1600" b="1" dirty="0">
                          <a:solidFill>
                            <a:schemeClr val="bg1"/>
                          </a:solidFill>
                          <a:effectLst/>
                          <a:latin typeface="Arial Black" panose="020B0A04020102020204" pitchFamily="34" charset="0"/>
                          <a:ea typeface="Tahoma" panose="020B0604030504040204" pitchFamily="34" charset="0"/>
                          <a:cs typeface="Tahoma" panose="020B0604030504040204" pitchFamily="34" charset="0"/>
                        </a:rPr>
                        <a:t> UPS APPLICATION</a:t>
                      </a:r>
                    </a:p>
                  </a:txBody>
                  <a:tcPr marL="67101" marR="67101" marT="0" marB="0" anchor="ctr">
                    <a:solidFill>
                      <a:schemeClr val="tx1"/>
                    </a:solidFill>
                  </a:tcPr>
                </a:tc>
                <a:tc hMerge="1">
                  <a:txBody>
                    <a:bodyPr/>
                    <a:lstStyle/>
                    <a:p>
                      <a:pPr marL="0" marR="0" algn="ctr">
                        <a:lnSpc>
                          <a:spcPct val="107000"/>
                        </a:lnSpc>
                        <a:spcBef>
                          <a:spcPts val="0"/>
                        </a:spcBef>
                        <a:spcAft>
                          <a:spcPts val="0"/>
                        </a:spcAft>
                      </a:pPr>
                      <a:endParaRPr lang="en-US" sz="1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solidFill>
                      <a:schemeClr val="tx1"/>
                    </a:solidFill>
                  </a:tcPr>
                </a:tc>
                <a:tc hMerge="1">
                  <a:txBody>
                    <a:bodyPr/>
                    <a:lstStyle/>
                    <a:p>
                      <a:pPr marL="0" marR="0" algn="ctr">
                        <a:lnSpc>
                          <a:spcPct val="107000"/>
                        </a:lnSpc>
                        <a:spcBef>
                          <a:spcPts val="0"/>
                        </a:spcBef>
                        <a:spcAft>
                          <a:spcPts val="0"/>
                        </a:spcAft>
                      </a:pPr>
                      <a:endParaRPr lang="en-US" sz="1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solidFill>
                      <a:schemeClr val="tx1"/>
                    </a:solidFill>
                  </a:tcPr>
                </a:tc>
                <a:tc hMerge="1">
                  <a:txBody>
                    <a:bodyPr/>
                    <a:lstStyle/>
                    <a:p>
                      <a:pPr marL="0" marR="0" algn="ctr">
                        <a:lnSpc>
                          <a:spcPct val="107000"/>
                        </a:lnSpc>
                        <a:spcBef>
                          <a:spcPts val="0"/>
                        </a:spcBef>
                        <a:spcAft>
                          <a:spcPts val="0"/>
                        </a:spcAft>
                      </a:pPr>
                      <a:endParaRPr lang="en-US" sz="1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solidFill>
                      <a:schemeClr val="tx1"/>
                    </a:solidFill>
                  </a:tcPr>
                </a:tc>
                <a:extLst>
                  <a:ext uri="{0D108BD9-81ED-4DB2-BD59-A6C34878D82A}">
                    <a16:rowId xmlns:a16="http://schemas.microsoft.com/office/drawing/2014/main" val="1613904693"/>
                  </a:ext>
                </a:extLst>
              </a:tr>
              <a:tr h="480160">
                <a:tc>
                  <a:txBody>
                    <a:bodyPr/>
                    <a:lstStyle/>
                    <a:p>
                      <a:pPr marL="0" marR="0" algn="ctr">
                        <a:lnSpc>
                          <a:spcPct val="107000"/>
                        </a:lnSpc>
                        <a:spcBef>
                          <a:spcPts val="0"/>
                        </a:spcBef>
                        <a:spcAft>
                          <a:spcPts val="0"/>
                        </a:spcAft>
                      </a:pPr>
                      <a:r>
                        <a:rPr lang="en-US" sz="2000" b="1" dirty="0">
                          <a:solidFill>
                            <a:schemeClr val="bg1"/>
                          </a:solidFill>
                          <a:effectLst/>
                        </a:rPr>
                        <a:t>Battery Type</a:t>
                      </a:r>
                      <a:endParaRPr lang="en-US" sz="1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solidFill>
                      <a:schemeClr val="tx1">
                        <a:lumMod val="75000"/>
                        <a:lumOff val="25000"/>
                      </a:schemeClr>
                    </a:solidFill>
                  </a:tcPr>
                </a:tc>
                <a:tc>
                  <a:txBody>
                    <a:bodyPr/>
                    <a:lstStyle/>
                    <a:p>
                      <a:pPr marL="0" marR="0" algn="ctr">
                        <a:lnSpc>
                          <a:spcPct val="107000"/>
                        </a:lnSpc>
                        <a:spcBef>
                          <a:spcPts val="0"/>
                        </a:spcBef>
                        <a:spcAft>
                          <a:spcPts val="0"/>
                        </a:spcAft>
                      </a:pPr>
                      <a:r>
                        <a:rPr lang="en-US" sz="2000" b="1" dirty="0">
                          <a:solidFill>
                            <a:schemeClr val="bg1"/>
                          </a:solidFill>
                          <a:effectLst/>
                        </a:rPr>
                        <a:t>Cost</a:t>
                      </a:r>
                      <a:endParaRPr lang="en-US" sz="1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solidFill>
                      <a:schemeClr val="tx1">
                        <a:lumMod val="75000"/>
                        <a:lumOff val="25000"/>
                      </a:schemeClr>
                    </a:solidFill>
                  </a:tcPr>
                </a:tc>
                <a:tc>
                  <a:txBody>
                    <a:bodyPr/>
                    <a:lstStyle/>
                    <a:p>
                      <a:pPr marL="0" marR="0" algn="ctr">
                        <a:lnSpc>
                          <a:spcPct val="107000"/>
                        </a:lnSpc>
                        <a:spcBef>
                          <a:spcPts val="0"/>
                        </a:spcBef>
                        <a:spcAft>
                          <a:spcPts val="0"/>
                        </a:spcAft>
                      </a:pPr>
                      <a:r>
                        <a:rPr lang="en-US" sz="2000" b="1" dirty="0">
                          <a:solidFill>
                            <a:schemeClr val="bg1"/>
                          </a:solidFill>
                          <a:effectLst/>
                        </a:rPr>
                        <a:t>Battery Type</a:t>
                      </a:r>
                      <a:endParaRPr lang="en-US" sz="1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solidFill>
                      <a:schemeClr val="tx1">
                        <a:lumMod val="75000"/>
                        <a:lumOff val="25000"/>
                      </a:schemeClr>
                    </a:solidFill>
                  </a:tcPr>
                </a:tc>
                <a:tc>
                  <a:txBody>
                    <a:bodyPr/>
                    <a:lstStyle/>
                    <a:p>
                      <a:pPr marL="0" marR="0" algn="ctr">
                        <a:lnSpc>
                          <a:spcPct val="107000"/>
                        </a:lnSpc>
                        <a:spcBef>
                          <a:spcPts val="0"/>
                        </a:spcBef>
                        <a:spcAft>
                          <a:spcPts val="0"/>
                        </a:spcAft>
                      </a:pPr>
                      <a:r>
                        <a:rPr lang="en-US" sz="2000" b="1" dirty="0">
                          <a:solidFill>
                            <a:schemeClr val="bg1"/>
                          </a:solidFill>
                          <a:effectLst/>
                        </a:rPr>
                        <a:t>Cost</a:t>
                      </a:r>
                      <a:endParaRPr lang="en-US" sz="1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solidFill>
                      <a:schemeClr val="tx1">
                        <a:lumMod val="75000"/>
                        <a:lumOff val="25000"/>
                      </a:schemeClr>
                    </a:solidFill>
                  </a:tcPr>
                </a:tc>
                <a:extLst>
                  <a:ext uri="{0D108BD9-81ED-4DB2-BD59-A6C34878D82A}">
                    <a16:rowId xmlns:a16="http://schemas.microsoft.com/office/drawing/2014/main" val="571386950"/>
                  </a:ext>
                </a:extLst>
              </a:tr>
              <a:tr h="608520">
                <a:tc>
                  <a:txBody>
                    <a:bodyPr/>
                    <a:lstStyle/>
                    <a:p>
                      <a:pPr marL="0" marR="0">
                        <a:lnSpc>
                          <a:spcPct val="107000"/>
                        </a:lnSpc>
                        <a:spcBef>
                          <a:spcPts val="0"/>
                        </a:spcBef>
                        <a:spcAft>
                          <a:spcPts val="0"/>
                        </a:spcAft>
                      </a:pPr>
                      <a:r>
                        <a:rPr lang="en-US" sz="1600" dirty="0">
                          <a:effectLst/>
                        </a:rPr>
                        <a:t>Flooded Pb</a:t>
                      </a:r>
                      <a:endParaRPr lang="en-US" sz="1000" dirty="0">
                        <a:effectLst/>
                      </a:endParaRPr>
                    </a:p>
                    <a:p>
                      <a:pPr marL="0" marR="0">
                        <a:lnSpc>
                          <a:spcPct val="107000"/>
                        </a:lnSpc>
                        <a:spcBef>
                          <a:spcPts val="0"/>
                        </a:spcBef>
                        <a:spcAft>
                          <a:spcPts val="0"/>
                        </a:spcAft>
                      </a:pPr>
                      <a:r>
                        <a:rPr lang="en-US" sz="1600" kern="0" dirty="0">
                          <a:effectLst/>
                        </a:rPr>
                        <a:t>Calcium Faure’</a:t>
                      </a:r>
                      <a:endParaRPr lang="en-US" sz="1100" b="1" kern="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1" marR="67101" marT="0" marB="0"/>
                </a:tc>
                <a:tc>
                  <a:txBody>
                    <a:bodyPr/>
                    <a:lstStyle/>
                    <a:p>
                      <a:pPr marL="0" marR="0" algn="ctr">
                        <a:lnSpc>
                          <a:spcPct val="107000"/>
                        </a:lnSpc>
                        <a:spcBef>
                          <a:spcPts val="0"/>
                        </a:spcBef>
                        <a:spcAft>
                          <a:spcPts val="0"/>
                        </a:spcAft>
                      </a:pPr>
                      <a:r>
                        <a:rPr lang="en-US" sz="1800">
                          <a:effectLst/>
                        </a:rPr>
                        <a:t>$165,600</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a:txBody>
                    <a:bodyPr/>
                    <a:lstStyle/>
                    <a:p>
                      <a:pPr marL="0" marR="0">
                        <a:lnSpc>
                          <a:spcPct val="107000"/>
                        </a:lnSpc>
                        <a:spcBef>
                          <a:spcPts val="0"/>
                        </a:spcBef>
                        <a:spcAft>
                          <a:spcPts val="0"/>
                        </a:spcAft>
                      </a:pPr>
                      <a:r>
                        <a:rPr lang="en-US" sz="1600">
                          <a:effectLst/>
                        </a:rPr>
                        <a:t>VR Pb antimony</a:t>
                      </a:r>
                      <a:endParaRPr lang="en-US" sz="1000">
                        <a:effectLst/>
                      </a:endParaRPr>
                    </a:p>
                    <a:p>
                      <a:pPr marL="0" marR="0">
                        <a:lnSpc>
                          <a:spcPct val="107000"/>
                        </a:lnSpc>
                        <a:spcBef>
                          <a:spcPts val="0"/>
                        </a:spcBef>
                        <a:spcAft>
                          <a:spcPts val="0"/>
                        </a:spcAft>
                      </a:pPr>
                      <a:r>
                        <a:rPr lang="en-US" sz="1600">
                          <a:effectLst/>
                        </a:rPr>
                        <a:t>Gel Faure’</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a:txBody>
                    <a:bodyPr/>
                    <a:lstStyle/>
                    <a:p>
                      <a:pPr marL="0" marR="0" algn="ctr">
                        <a:lnSpc>
                          <a:spcPct val="107000"/>
                        </a:lnSpc>
                        <a:spcBef>
                          <a:spcPts val="0"/>
                        </a:spcBef>
                        <a:spcAft>
                          <a:spcPts val="0"/>
                        </a:spcAft>
                      </a:pPr>
                      <a:r>
                        <a:rPr lang="en-US" sz="1800">
                          <a:effectLst/>
                        </a:rPr>
                        <a:t>$384,200</a:t>
                      </a:r>
                      <a:endParaRPr lang="en-US" sz="1000">
                        <a:effectLst/>
                      </a:endParaRPr>
                    </a:p>
                    <a:p>
                      <a:pPr marL="0" marR="102870" algn="r">
                        <a:lnSpc>
                          <a:spcPct val="107000"/>
                        </a:lnSpc>
                        <a:spcBef>
                          <a:spcPts val="0"/>
                        </a:spcBef>
                        <a:spcAft>
                          <a:spcPts val="0"/>
                        </a:spcAft>
                      </a:pPr>
                      <a:r>
                        <a:rPr lang="en-US" sz="1800">
                          <a:effectLst/>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extLst>
                  <a:ext uri="{0D108BD9-81ED-4DB2-BD59-A6C34878D82A}">
                    <a16:rowId xmlns:a16="http://schemas.microsoft.com/office/drawing/2014/main" val="4198521085"/>
                  </a:ext>
                </a:extLst>
              </a:tr>
              <a:tr h="592198">
                <a:tc>
                  <a:txBody>
                    <a:bodyPr/>
                    <a:lstStyle/>
                    <a:p>
                      <a:pPr marL="0" marR="0">
                        <a:lnSpc>
                          <a:spcPct val="107000"/>
                        </a:lnSpc>
                        <a:spcBef>
                          <a:spcPts val="0"/>
                        </a:spcBef>
                        <a:spcAft>
                          <a:spcPts val="0"/>
                        </a:spcAft>
                      </a:pPr>
                      <a:r>
                        <a:rPr lang="en-US" sz="1600">
                          <a:effectLst/>
                        </a:rPr>
                        <a:t>Flooded Pb antimony Faure’</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a:txBody>
                    <a:bodyPr/>
                    <a:lstStyle/>
                    <a:p>
                      <a:pPr marL="0" marR="0" algn="ctr">
                        <a:lnSpc>
                          <a:spcPct val="107000"/>
                        </a:lnSpc>
                        <a:spcBef>
                          <a:spcPts val="0"/>
                        </a:spcBef>
                        <a:spcAft>
                          <a:spcPts val="0"/>
                        </a:spcAft>
                      </a:pPr>
                      <a:r>
                        <a:rPr lang="en-US" sz="1800">
                          <a:effectLst/>
                        </a:rPr>
                        <a:t>$162,680</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a:txBody>
                    <a:bodyPr/>
                    <a:lstStyle/>
                    <a:p>
                      <a:pPr marL="0" marR="0">
                        <a:lnSpc>
                          <a:spcPct val="107000"/>
                        </a:lnSpc>
                        <a:spcBef>
                          <a:spcPts val="0"/>
                        </a:spcBef>
                        <a:spcAft>
                          <a:spcPts val="0"/>
                        </a:spcAft>
                      </a:pPr>
                      <a:r>
                        <a:rPr lang="en-US" sz="1600">
                          <a:effectLst/>
                        </a:rPr>
                        <a:t>Flooded VR Nicad</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a:txBody>
                    <a:bodyPr/>
                    <a:lstStyle/>
                    <a:p>
                      <a:pPr marL="0" marR="48260" algn="ctr">
                        <a:lnSpc>
                          <a:spcPct val="107000"/>
                        </a:lnSpc>
                        <a:spcBef>
                          <a:spcPts val="0"/>
                        </a:spcBef>
                        <a:spcAft>
                          <a:spcPts val="0"/>
                        </a:spcAft>
                      </a:pPr>
                      <a:r>
                        <a:rPr lang="en-US" sz="1800">
                          <a:effectLst/>
                        </a:rPr>
                        <a:t>$212,689</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extLst>
                  <a:ext uri="{0D108BD9-81ED-4DB2-BD59-A6C34878D82A}">
                    <a16:rowId xmlns:a16="http://schemas.microsoft.com/office/drawing/2014/main" val="3460145392"/>
                  </a:ext>
                </a:extLst>
              </a:tr>
              <a:tr h="397466">
                <a:tc>
                  <a:txBody>
                    <a:bodyPr/>
                    <a:lstStyle/>
                    <a:p>
                      <a:pPr marL="0" marR="0">
                        <a:lnSpc>
                          <a:spcPct val="107000"/>
                        </a:lnSpc>
                        <a:spcBef>
                          <a:spcPts val="0"/>
                        </a:spcBef>
                        <a:spcAft>
                          <a:spcPts val="0"/>
                        </a:spcAft>
                      </a:pPr>
                      <a:r>
                        <a:rPr lang="en-US" sz="1600">
                          <a:effectLst/>
                        </a:rPr>
                        <a:t>Flooded Plante’</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a:txBody>
                    <a:bodyPr/>
                    <a:lstStyle/>
                    <a:p>
                      <a:pPr marL="0" marR="0" algn="ctr">
                        <a:lnSpc>
                          <a:spcPct val="107000"/>
                        </a:lnSpc>
                        <a:spcBef>
                          <a:spcPts val="0"/>
                        </a:spcBef>
                        <a:spcAft>
                          <a:spcPts val="0"/>
                        </a:spcAft>
                      </a:pPr>
                      <a:r>
                        <a:rPr lang="en-US" sz="1800">
                          <a:effectLst/>
                        </a:rPr>
                        <a:t>$179,500</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rowSpan="2">
                  <a:txBody>
                    <a:bodyPr/>
                    <a:lstStyle/>
                    <a:p>
                      <a:pPr marL="0" marR="0">
                        <a:lnSpc>
                          <a:spcPct val="107000"/>
                        </a:lnSpc>
                        <a:spcBef>
                          <a:spcPts val="0"/>
                        </a:spcBef>
                        <a:spcAft>
                          <a:spcPts val="0"/>
                        </a:spcAft>
                      </a:pPr>
                      <a:r>
                        <a:rPr lang="en-US" sz="1600">
                          <a:effectLst/>
                        </a:rPr>
                        <a:t>Flooded Nicad</a:t>
                      </a:r>
                      <a:endParaRPr lang="en-US" sz="1000">
                        <a:effectLst/>
                      </a:endParaRPr>
                    </a:p>
                    <a:p>
                      <a:pPr marL="0" marR="0">
                        <a:lnSpc>
                          <a:spcPct val="107000"/>
                        </a:lnSpc>
                        <a:spcBef>
                          <a:spcPts val="0"/>
                        </a:spcBef>
                        <a:spcAft>
                          <a:spcPts val="0"/>
                        </a:spcAft>
                      </a:pPr>
                      <a:r>
                        <a:rPr lang="en-US" sz="1600">
                          <a:effectLst/>
                        </a:rPr>
                        <a:t>Pocket plate</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rowSpan="2">
                  <a:txBody>
                    <a:bodyPr/>
                    <a:lstStyle/>
                    <a:p>
                      <a:pPr marL="0" marR="0" algn="ctr">
                        <a:lnSpc>
                          <a:spcPct val="107000"/>
                        </a:lnSpc>
                        <a:spcBef>
                          <a:spcPts val="0"/>
                        </a:spcBef>
                        <a:spcAft>
                          <a:spcPts val="0"/>
                        </a:spcAft>
                      </a:pPr>
                      <a:r>
                        <a:rPr lang="en-US" sz="1800">
                          <a:effectLst/>
                        </a:rPr>
                        <a:t>$205,564</a:t>
                      </a:r>
                      <a:endParaRPr lang="en-US" sz="1000">
                        <a:effectLst/>
                      </a:endParaRPr>
                    </a:p>
                    <a:p>
                      <a:pPr marL="0" marR="0">
                        <a:lnSpc>
                          <a:spcPct val="107000"/>
                        </a:lnSpc>
                        <a:spcBef>
                          <a:spcPts val="0"/>
                        </a:spcBef>
                        <a:spcAft>
                          <a:spcPts val="0"/>
                        </a:spcAft>
                      </a:pPr>
                      <a:r>
                        <a:rPr lang="en-US" sz="1800">
                          <a:effectLst/>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extLst>
                  <a:ext uri="{0D108BD9-81ED-4DB2-BD59-A6C34878D82A}">
                    <a16:rowId xmlns:a16="http://schemas.microsoft.com/office/drawing/2014/main" val="3806056403"/>
                  </a:ext>
                </a:extLst>
              </a:tr>
              <a:tr h="396799">
                <a:tc>
                  <a:txBody>
                    <a:bodyPr/>
                    <a:lstStyle/>
                    <a:p>
                      <a:pPr marL="0" marR="0">
                        <a:lnSpc>
                          <a:spcPct val="107000"/>
                        </a:lnSpc>
                        <a:spcBef>
                          <a:spcPts val="0"/>
                        </a:spcBef>
                        <a:spcAft>
                          <a:spcPts val="0"/>
                        </a:spcAft>
                      </a:pPr>
                      <a:r>
                        <a:rPr lang="en-US" sz="1600">
                          <a:effectLst/>
                        </a:rPr>
                        <a:t>Flooded Pb Selenium</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a:txBody>
                    <a:bodyPr/>
                    <a:lstStyle/>
                    <a:p>
                      <a:pPr marL="0" marR="0" algn="ctr">
                        <a:lnSpc>
                          <a:spcPct val="107000"/>
                        </a:lnSpc>
                        <a:spcBef>
                          <a:spcPts val="0"/>
                        </a:spcBef>
                        <a:spcAft>
                          <a:spcPts val="0"/>
                        </a:spcAft>
                      </a:pPr>
                      <a:r>
                        <a:rPr lang="en-US" sz="1800">
                          <a:effectLst/>
                        </a:rPr>
                        <a:t>$135,360</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36843744"/>
                  </a:ext>
                </a:extLst>
              </a:tr>
              <a:tr h="592198">
                <a:tc>
                  <a:txBody>
                    <a:bodyPr/>
                    <a:lstStyle/>
                    <a:p>
                      <a:pPr marL="0" marR="0">
                        <a:lnSpc>
                          <a:spcPct val="107000"/>
                        </a:lnSpc>
                        <a:spcBef>
                          <a:spcPts val="0"/>
                        </a:spcBef>
                        <a:spcAft>
                          <a:spcPts val="0"/>
                        </a:spcAft>
                      </a:pPr>
                      <a:r>
                        <a:rPr lang="en-US" sz="1600">
                          <a:effectLst/>
                        </a:rPr>
                        <a:t>Flooded lead antimony tubular</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a:txBody>
                    <a:bodyPr/>
                    <a:lstStyle/>
                    <a:p>
                      <a:pPr marL="0" marR="0" algn="ctr">
                        <a:lnSpc>
                          <a:spcPct val="107000"/>
                        </a:lnSpc>
                        <a:spcBef>
                          <a:spcPts val="0"/>
                        </a:spcBef>
                        <a:spcAft>
                          <a:spcPts val="0"/>
                        </a:spcAft>
                      </a:pPr>
                      <a:r>
                        <a:rPr lang="en-US" sz="1800">
                          <a:effectLst/>
                        </a:rPr>
                        <a:t>$160,720</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a:txBody>
                    <a:bodyPr/>
                    <a:lstStyle/>
                    <a:p>
                      <a:pPr marL="0" marR="0">
                        <a:lnSpc>
                          <a:spcPct val="107000"/>
                        </a:lnSpc>
                        <a:spcBef>
                          <a:spcPts val="0"/>
                        </a:spcBef>
                        <a:spcAft>
                          <a:spcPts val="0"/>
                        </a:spcAft>
                      </a:pPr>
                      <a:r>
                        <a:rPr lang="en-US" sz="1600">
                          <a:effectLst/>
                        </a:rPr>
                        <a:t>Flooded NicadPBE</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a:txBody>
                    <a:bodyPr/>
                    <a:lstStyle/>
                    <a:p>
                      <a:pPr marL="0" marR="0" algn="ctr">
                        <a:lnSpc>
                          <a:spcPct val="107000"/>
                        </a:lnSpc>
                        <a:spcBef>
                          <a:spcPts val="0"/>
                        </a:spcBef>
                        <a:spcAft>
                          <a:spcPts val="0"/>
                        </a:spcAft>
                      </a:pPr>
                      <a:r>
                        <a:rPr lang="en-US" sz="1800">
                          <a:effectLst/>
                        </a:rPr>
                        <a:t>$256,556</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extLst>
                  <a:ext uri="{0D108BD9-81ED-4DB2-BD59-A6C34878D82A}">
                    <a16:rowId xmlns:a16="http://schemas.microsoft.com/office/drawing/2014/main" val="1731491572"/>
                  </a:ext>
                </a:extLst>
              </a:tr>
              <a:tr h="430144">
                <a:tc>
                  <a:txBody>
                    <a:bodyPr/>
                    <a:lstStyle/>
                    <a:p>
                      <a:pPr marL="0" marR="0">
                        <a:lnSpc>
                          <a:spcPct val="107000"/>
                        </a:lnSpc>
                        <a:spcBef>
                          <a:spcPts val="0"/>
                        </a:spcBef>
                        <a:spcAft>
                          <a:spcPts val="0"/>
                        </a:spcAft>
                      </a:pPr>
                      <a:r>
                        <a:rPr lang="en-US" sz="1600">
                          <a:effectLst/>
                        </a:rPr>
                        <a:t>VRLA calcium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a:txBody>
                    <a:bodyPr/>
                    <a:lstStyle/>
                    <a:p>
                      <a:pPr marL="0" marR="0" algn="ctr">
                        <a:lnSpc>
                          <a:spcPct val="107000"/>
                        </a:lnSpc>
                        <a:spcBef>
                          <a:spcPts val="0"/>
                        </a:spcBef>
                        <a:spcAft>
                          <a:spcPts val="0"/>
                        </a:spcAft>
                      </a:pPr>
                      <a:r>
                        <a:rPr lang="en-US" sz="1800">
                          <a:effectLst/>
                        </a:rPr>
                        <a:t>$184,024</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a:txBody>
                    <a:bodyPr/>
                    <a:lstStyle/>
                    <a:p>
                      <a:pPr marL="0" marR="0">
                        <a:lnSpc>
                          <a:spcPct val="107000"/>
                        </a:lnSpc>
                        <a:spcBef>
                          <a:spcPts val="0"/>
                        </a:spcBef>
                        <a:spcAft>
                          <a:spcPts val="0"/>
                        </a:spcAft>
                      </a:pPr>
                      <a:r>
                        <a:rPr lang="en-US" sz="1600">
                          <a:effectLst/>
                        </a:rPr>
                        <a:t>Flooded Nicad Fiber</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a:txBody>
                    <a:bodyPr/>
                    <a:lstStyle/>
                    <a:p>
                      <a:pPr marL="0" marR="0" algn="ctr">
                        <a:lnSpc>
                          <a:spcPct val="107000"/>
                        </a:lnSpc>
                        <a:spcBef>
                          <a:spcPts val="0"/>
                        </a:spcBef>
                        <a:spcAft>
                          <a:spcPts val="0"/>
                        </a:spcAft>
                      </a:pPr>
                      <a:r>
                        <a:rPr lang="en-US" sz="1800">
                          <a:effectLst/>
                        </a:rPr>
                        <a:t>$233,073</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extLst>
                  <a:ext uri="{0D108BD9-81ED-4DB2-BD59-A6C34878D82A}">
                    <a16:rowId xmlns:a16="http://schemas.microsoft.com/office/drawing/2014/main" val="1285414116"/>
                  </a:ext>
                </a:extLst>
              </a:tr>
              <a:tr h="472157">
                <a:tc>
                  <a:txBody>
                    <a:bodyPr/>
                    <a:lstStyle/>
                    <a:p>
                      <a:pPr marL="0" marR="0">
                        <a:lnSpc>
                          <a:spcPct val="107000"/>
                        </a:lnSpc>
                        <a:spcBef>
                          <a:spcPts val="0"/>
                        </a:spcBef>
                        <a:spcAft>
                          <a:spcPts val="0"/>
                        </a:spcAft>
                      </a:pPr>
                      <a:r>
                        <a:rPr lang="en-US" sz="1600" dirty="0">
                          <a:effectLst/>
                        </a:rPr>
                        <a:t>Lithium LFP</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solidFill>
                      <a:srgbClr val="92D050"/>
                    </a:solidFill>
                  </a:tcPr>
                </a:tc>
                <a:tc>
                  <a:txBody>
                    <a:bodyPr/>
                    <a:lstStyle/>
                    <a:p>
                      <a:pPr marL="0" marR="0" algn="ctr">
                        <a:lnSpc>
                          <a:spcPct val="107000"/>
                        </a:lnSpc>
                        <a:spcBef>
                          <a:spcPts val="0"/>
                        </a:spcBef>
                        <a:spcAft>
                          <a:spcPts val="0"/>
                        </a:spcAft>
                      </a:pPr>
                      <a:r>
                        <a:rPr lang="en-US" sz="1800">
                          <a:effectLst/>
                        </a:rPr>
                        <a:t>$288,000</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solidFill>
                      <a:srgbClr val="92D050"/>
                    </a:solidFill>
                  </a:tcPr>
                </a:tc>
                <a:tc>
                  <a:txBody>
                    <a:bodyPr/>
                    <a:lstStyle/>
                    <a:p>
                      <a:pPr marL="0" marR="0">
                        <a:lnSpc>
                          <a:spcPct val="107000"/>
                        </a:lnSpc>
                        <a:spcBef>
                          <a:spcPts val="0"/>
                        </a:spcBef>
                        <a:spcAft>
                          <a:spcPts val="0"/>
                        </a:spcAft>
                      </a:pPr>
                      <a:r>
                        <a:rPr lang="en-US" sz="1600">
                          <a:effectLst/>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a:txBody>
                    <a:bodyPr/>
                    <a:lstStyle/>
                    <a:p>
                      <a:pPr marL="0" marR="0" algn="ctr">
                        <a:lnSpc>
                          <a:spcPct val="107000"/>
                        </a:lnSpc>
                        <a:spcBef>
                          <a:spcPts val="0"/>
                        </a:spcBef>
                        <a:spcAft>
                          <a:spcPts val="0"/>
                        </a:spcAft>
                      </a:pPr>
                      <a:r>
                        <a:rPr lang="en-US" sz="1800">
                          <a:effectLst/>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extLst>
                  <a:ext uri="{0D108BD9-81ED-4DB2-BD59-A6C34878D82A}">
                    <a16:rowId xmlns:a16="http://schemas.microsoft.com/office/drawing/2014/main" val="612445068"/>
                  </a:ext>
                </a:extLst>
              </a:tr>
              <a:tr h="460154">
                <a:tc>
                  <a:txBody>
                    <a:bodyPr/>
                    <a:lstStyle/>
                    <a:p>
                      <a:pPr marL="0" marR="0">
                        <a:lnSpc>
                          <a:spcPct val="107000"/>
                        </a:lnSpc>
                        <a:spcBef>
                          <a:spcPts val="0"/>
                        </a:spcBef>
                        <a:spcAft>
                          <a:spcPts val="0"/>
                        </a:spcAft>
                      </a:pPr>
                      <a:r>
                        <a:rPr lang="en-US" sz="1600">
                          <a:effectLst/>
                        </a:rPr>
                        <a:t>Lithium Titanate</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solidFill>
                      <a:srgbClr val="92D050"/>
                    </a:solidFill>
                  </a:tcPr>
                </a:tc>
                <a:tc>
                  <a:txBody>
                    <a:bodyPr/>
                    <a:lstStyle/>
                    <a:p>
                      <a:pPr marL="0" marR="0" algn="ctr">
                        <a:lnSpc>
                          <a:spcPct val="107000"/>
                        </a:lnSpc>
                        <a:spcBef>
                          <a:spcPts val="0"/>
                        </a:spcBef>
                        <a:spcAft>
                          <a:spcPts val="0"/>
                        </a:spcAft>
                      </a:pPr>
                      <a:r>
                        <a:rPr lang="en-US" sz="1800" dirty="0">
                          <a:effectLst/>
                        </a:rPr>
                        <a:t>$252,000</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solidFill>
                      <a:srgbClr val="92D050"/>
                    </a:solidFill>
                  </a:tcPr>
                </a:tc>
                <a:tc>
                  <a:txBody>
                    <a:bodyPr/>
                    <a:lstStyle/>
                    <a:p>
                      <a:pPr marL="0" marR="0">
                        <a:lnSpc>
                          <a:spcPct val="107000"/>
                        </a:lnSpc>
                        <a:spcBef>
                          <a:spcPts val="0"/>
                        </a:spcBef>
                        <a:spcAft>
                          <a:spcPts val="0"/>
                        </a:spcAft>
                      </a:pPr>
                      <a:r>
                        <a:rPr lang="en-US" sz="1600">
                          <a:effectLst/>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tc>
                  <a:txBody>
                    <a:bodyPr/>
                    <a:lstStyle/>
                    <a:p>
                      <a:pPr marL="0" marR="0" algn="ctr">
                        <a:lnSpc>
                          <a:spcPct val="107000"/>
                        </a:lnSpc>
                        <a:spcBef>
                          <a:spcPts val="0"/>
                        </a:spcBef>
                        <a:spcAft>
                          <a:spcPts val="0"/>
                        </a:spcAft>
                      </a:pPr>
                      <a:r>
                        <a:rPr lang="en-US" sz="1800" dirty="0">
                          <a:effectLst/>
                        </a:rPr>
                        <a:t> </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101" marR="67101" marT="0" marB="0"/>
                </a:tc>
                <a:extLst>
                  <a:ext uri="{0D108BD9-81ED-4DB2-BD59-A6C34878D82A}">
                    <a16:rowId xmlns:a16="http://schemas.microsoft.com/office/drawing/2014/main" val="1707083463"/>
                  </a:ext>
                </a:extLst>
              </a:tr>
            </a:tbl>
          </a:graphicData>
        </a:graphic>
      </p:graphicFrame>
      <p:pic>
        <p:nvPicPr>
          <p:cNvPr id="6" name="Picture 5">
            <a:extLst>
              <a:ext uri="{FF2B5EF4-FFF2-40B4-BE49-F238E27FC236}">
                <a16:creationId xmlns:a16="http://schemas.microsoft.com/office/drawing/2014/main" id="{D22B44B6-23FF-496E-AB84-2F3EB498BD39}"/>
              </a:ext>
            </a:extLst>
          </p:cNvPr>
          <p:cNvPicPr>
            <a:picLocks noChangeAspect="1"/>
          </p:cNvPicPr>
          <p:nvPr/>
        </p:nvPicPr>
        <p:blipFill rotWithShape="1">
          <a:blip r:embed="rId3"/>
          <a:srcRect r="48940" b="52201"/>
          <a:stretch/>
        </p:blipFill>
        <p:spPr>
          <a:xfrm>
            <a:off x="5056640" y="5028312"/>
            <a:ext cx="3325273" cy="1499480"/>
          </a:xfrm>
          <a:prstGeom prst="rect">
            <a:avLst/>
          </a:prstGeom>
          <a:ln>
            <a:solidFill>
              <a:schemeClr val="tx1"/>
            </a:solidFill>
          </a:ln>
        </p:spPr>
      </p:pic>
    </p:spTree>
    <p:extLst>
      <p:ext uri="{BB962C8B-B14F-4D97-AF65-F5344CB8AC3E}">
        <p14:creationId xmlns:p14="http://schemas.microsoft.com/office/powerpoint/2010/main" val="1345856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7256CA69-1939-46E9-AE9E-11C8CF14C881}"/>
              </a:ext>
            </a:extLst>
          </p:cNvPr>
          <p:cNvSpPr>
            <a:spLocks noGrp="1" noChangeArrowheads="1"/>
          </p:cNvSpPr>
          <p:nvPr>
            <p:ph type="title"/>
          </p:nvPr>
        </p:nvSpPr>
        <p:spPr>
          <a:xfrm>
            <a:off x="0" y="15654"/>
            <a:ext cx="9144000" cy="547670"/>
          </a:xfrm>
        </p:spPr>
        <p:txBody>
          <a:bodyPr/>
          <a:lstStyle/>
          <a:p>
            <a:r>
              <a:rPr lang="en-US" altLang="en-US" sz="2500" dirty="0"/>
              <a:t>SUBSTATION Switchgear Load Profile-                 </a:t>
            </a:r>
            <a:r>
              <a:rPr lang="en-US" altLang="en-US" sz="2800" b="1" dirty="0"/>
              <a:t>120 VDC</a:t>
            </a:r>
          </a:p>
        </p:txBody>
      </p:sp>
      <p:sp>
        <p:nvSpPr>
          <p:cNvPr id="38925" name="Rectangle 8">
            <a:extLst>
              <a:ext uri="{FF2B5EF4-FFF2-40B4-BE49-F238E27FC236}">
                <a16:creationId xmlns:a16="http://schemas.microsoft.com/office/drawing/2014/main" id="{0C038C8D-27B4-4CBE-8A48-1F4792194DC8}"/>
              </a:ext>
            </a:extLst>
          </p:cNvPr>
          <p:cNvSpPr>
            <a:spLocks noChangeArrowheads="1"/>
          </p:cNvSpPr>
          <p:nvPr/>
        </p:nvSpPr>
        <p:spPr bwMode="auto">
          <a:xfrm>
            <a:off x="-36513" y="1412875"/>
            <a:ext cx="9180513" cy="968375"/>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pic>
        <p:nvPicPr>
          <p:cNvPr id="2" name="Picture 1">
            <a:extLst>
              <a:ext uri="{FF2B5EF4-FFF2-40B4-BE49-F238E27FC236}">
                <a16:creationId xmlns:a16="http://schemas.microsoft.com/office/drawing/2014/main" id="{A375374D-44D2-49AC-92E3-BD7108455E4B}"/>
              </a:ext>
            </a:extLst>
          </p:cNvPr>
          <p:cNvPicPr>
            <a:picLocks noChangeAspect="1"/>
          </p:cNvPicPr>
          <p:nvPr/>
        </p:nvPicPr>
        <p:blipFill rotWithShape="1">
          <a:blip r:embed="rId3"/>
          <a:srcRect r="47350" b="35696"/>
          <a:stretch/>
        </p:blipFill>
        <p:spPr>
          <a:xfrm>
            <a:off x="-18257" y="576482"/>
            <a:ext cx="9144000" cy="537955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a:extLst>
              <a:ext uri="{FF2B5EF4-FFF2-40B4-BE49-F238E27FC236}">
                <a16:creationId xmlns:a16="http://schemas.microsoft.com/office/drawing/2014/main" id="{81AD9B9E-192C-494D-B6F9-14FF90ED5BB2}"/>
              </a:ext>
            </a:extLst>
          </p:cNvPr>
          <p:cNvSpPr>
            <a:spLocks noGrp="1" noChangeArrowheads="1"/>
          </p:cNvSpPr>
          <p:nvPr>
            <p:ph type="title"/>
          </p:nvPr>
        </p:nvSpPr>
        <p:spPr>
          <a:xfrm>
            <a:off x="0" y="0"/>
            <a:ext cx="9144000" cy="457200"/>
          </a:xfrm>
        </p:spPr>
        <p:txBody>
          <a:bodyPr/>
          <a:lstStyle/>
          <a:p>
            <a:r>
              <a:rPr lang="en-US" altLang="en-US" sz="2400" dirty="0"/>
              <a:t> Substation Example-                                                     </a:t>
            </a:r>
            <a:r>
              <a:rPr lang="en-US" altLang="en-US" sz="2800" b="1" dirty="0"/>
              <a:t>120VDC</a:t>
            </a:r>
          </a:p>
        </p:txBody>
      </p:sp>
      <p:graphicFrame>
        <p:nvGraphicFramePr>
          <p:cNvPr id="52228" name="Object 3">
            <a:extLst>
              <a:ext uri="{FF2B5EF4-FFF2-40B4-BE49-F238E27FC236}">
                <a16:creationId xmlns:a16="http://schemas.microsoft.com/office/drawing/2014/main" id="{CC6A6037-30A0-4E13-BE66-87AA8FAE7C91}"/>
              </a:ext>
            </a:extLst>
          </p:cNvPr>
          <p:cNvGraphicFramePr>
            <a:graphicFrameLocks noGrp="1" noChangeAspect="1"/>
          </p:cNvGraphicFramePr>
          <p:nvPr>
            <p:ph type="tbl" idx="1"/>
            <p:extLst>
              <p:ext uri="{D42A27DB-BD31-4B8C-83A1-F6EECF244321}">
                <p14:modId xmlns:p14="http://schemas.microsoft.com/office/powerpoint/2010/main" val="2366869240"/>
              </p:ext>
            </p:extLst>
          </p:nvPr>
        </p:nvGraphicFramePr>
        <p:xfrm>
          <a:off x="114300" y="619125"/>
          <a:ext cx="8686800" cy="5029200"/>
        </p:xfrm>
        <a:graphic>
          <a:graphicData uri="http://schemas.openxmlformats.org/presentationml/2006/ole">
            <mc:AlternateContent xmlns:mc="http://schemas.openxmlformats.org/markup-compatibility/2006">
              <mc:Choice xmlns:v="urn:schemas-microsoft-com:vml" Requires="v">
                <p:oleObj spid="_x0000_s356383" name="Document" r:id="rId4" imgW="7441265" imgH="4301662" progId="Word.Document.8">
                  <p:embed/>
                </p:oleObj>
              </mc:Choice>
              <mc:Fallback>
                <p:oleObj name="Document" r:id="rId4" imgW="7441265" imgH="4301662" progId="Word.Document.8">
                  <p:embed/>
                  <p:pic>
                    <p:nvPicPr>
                      <p:cNvPr id="52228" name="Object 3">
                        <a:extLst>
                          <a:ext uri="{FF2B5EF4-FFF2-40B4-BE49-F238E27FC236}">
                            <a16:creationId xmlns:a16="http://schemas.microsoft.com/office/drawing/2014/main" id="{CC6A6037-30A0-4E13-BE66-87AA8FAE7C91}"/>
                          </a:ext>
                        </a:extLst>
                      </p:cNvPr>
                      <p:cNvPicPr>
                        <a:picLocks noChangeAspect="1" noChangeArrowheads="1"/>
                      </p:cNvPicPr>
                      <p:nvPr/>
                    </p:nvPicPr>
                    <p:blipFill>
                      <a:blip r:embed="rId5"/>
                      <a:srcRect/>
                      <a:stretch>
                        <a:fillRect/>
                      </a:stretch>
                    </p:blipFill>
                    <p:spPr bwMode="auto">
                      <a:xfrm>
                        <a:off x="114300" y="619125"/>
                        <a:ext cx="8686800" cy="5029200"/>
                      </a:xfrm>
                      <a:prstGeom prst="rect">
                        <a:avLst/>
                      </a:prstGeom>
                      <a:solidFill>
                        <a:schemeClr val="accent3"/>
                      </a:solidFill>
                      <a:ln>
                        <a:noFill/>
                      </a:ln>
                      <a:extLst/>
                    </p:spPr>
                  </p:pic>
                </p:oleObj>
              </mc:Fallback>
            </mc:AlternateContent>
          </a:graphicData>
        </a:graphic>
      </p:graphicFrame>
      <p:pic>
        <p:nvPicPr>
          <p:cNvPr id="5" name="Picture 4">
            <a:extLst>
              <a:ext uri="{FF2B5EF4-FFF2-40B4-BE49-F238E27FC236}">
                <a16:creationId xmlns:a16="http://schemas.microsoft.com/office/drawing/2014/main" id="{E4948C89-4888-44A9-B1BE-D69E307BE5DA}"/>
              </a:ext>
            </a:extLst>
          </p:cNvPr>
          <p:cNvPicPr>
            <a:picLocks noChangeAspect="1"/>
          </p:cNvPicPr>
          <p:nvPr/>
        </p:nvPicPr>
        <p:blipFill>
          <a:blip r:embed="rId6"/>
          <a:stretch>
            <a:fillRect/>
          </a:stretch>
        </p:blipFill>
        <p:spPr>
          <a:xfrm>
            <a:off x="5541280" y="4846798"/>
            <a:ext cx="2877250" cy="1586970"/>
          </a:xfrm>
          <a:prstGeom prst="rect">
            <a:avLst/>
          </a:prstGeom>
          <a:ln>
            <a:solidFill>
              <a:schemeClr val="tx1"/>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E255DD1-C15D-452C-B355-B0947DB82C4D}"/>
              </a:ext>
            </a:extLst>
          </p:cNvPr>
          <p:cNvSpPr>
            <a:spLocks noGrp="1" noChangeArrowheads="1"/>
          </p:cNvSpPr>
          <p:nvPr>
            <p:ph type="title"/>
          </p:nvPr>
        </p:nvSpPr>
        <p:spPr>
          <a:xfrm>
            <a:off x="0" y="-9027"/>
            <a:ext cx="9144000" cy="530187"/>
          </a:xfrm>
        </p:spPr>
        <p:txBody>
          <a:bodyPr/>
          <a:lstStyle/>
          <a:p>
            <a:r>
              <a:rPr lang="en-US" altLang="en-US" sz="2500" dirty="0"/>
              <a:t>DATA CENTER UPS Load Profile-                         </a:t>
            </a:r>
            <a:r>
              <a:rPr lang="en-US" altLang="en-US" sz="2800" b="1" dirty="0"/>
              <a:t>480 VDC</a:t>
            </a:r>
          </a:p>
        </p:txBody>
      </p:sp>
      <p:pic>
        <p:nvPicPr>
          <p:cNvPr id="3" name="Picture 2">
            <a:extLst>
              <a:ext uri="{FF2B5EF4-FFF2-40B4-BE49-F238E27FC236}">
                <a16:creationId xmlns:a16="http://schemas.microsoft.com/office/drawing/2014/main" id="{BFAF859A-1721-433B-8AA9-CD8348A5B25E}"/>
              </a:ext>
            </a:extLst>
          </p:cNvPr>
          <p:cNvPicPr>
            <a:picLocks noChangeAspect="1"/>
          </p:cNvPicPr>
          <p:nvPr/>
        </p:nvPicPr>
        <p:blipFill>
          <a:blip r:embed="rId3"/>
          <a:stretch>
            <a:fillRect/>
          </a:stretch>
        </p:blipFill>
        <p:spPr>
          <a:xfrm>
            <a:off x="4765855" y="3865176"/>
            <a:ext cx="4664181" cy="3088178"/>
          </a:xfrm>
          <a:prstGeom prst="rect">
            <a:avLst/>
          </a:prstGeom>
        </p:spPr>
      </p:pic>
      <p:sp>
        <p:nvSpPr>
          <p:cNvPr id="4" name="TextBox 3">
            <a:extLst>
              <a:ext uri="{FF2B5EF4-FFF2-40B4-BE49-F238E27FC236}">
                <a16:creationId xmlns:a16="http://schemas.microsoft.com/office/drawing/2014/main" id="{5E87ECD1-4EE0-47BD-A51D-7DACFA5A1AA5}"/>
              </a:ext>
            </a:extLst>
          </p:cNvPr>
          <p:cNvSpPr txBox="1"/>
          <p:nvPr/>
        </p:nvSpPr>
        <p:spPr>
          <a:xfrm>
            <a:off x="6607488" y="4059032"/>
            <a:ext cx="1017744" cy="307777"/>
          </a:xfrm>
          <a:prstGeom prst="rect">
            <a:avLst/>
          </a:prstGeom>
          <a:noFill/>
        </p:spPr>
        <p:txBody>
          <a:bodyPr wrap="square" rtlCol="0">
            <a:spAutoFit/>
          </a:bodyPr>
          <a:lstStyle/>
          <a:p>
            <a:r>
              <a:rPr lang="en-US" sz="1400" b="1" dirty="0"/>
              <a:t>5 Min</a:t>
            </a:r>
          </a:p>
        </p:txBody>
      </p:sp>
      <p:pic>
        <p:nvPicPr>
          <p:cNvPr id="5" name="Picture 4">
            <a:extLst>
              <a:ext uri="{FF2B5EF4-FFF2-40B4-BE49-F238E27FC236}">
                <a16:creationId xmlns:a16="http://schemas.microsoft.com/office/drawing/2014/main" id="{1BFA7798-643B-4322-8D19-F3015DC77856}"/>
              </a:ext>
            </a:extLst>
          </p:cNvPr>
          <p:cNvPicPr>
            <a:picLocks noChangeAspect="1"/>
          </p:cNvPicPr>
          <p:nvPr/>
        </p:nvPicPr>
        <p:blipFill>
          <a:blip r:embed="rId4"/>
          <a:stretch>
            <a:fillRect/>
          </a:stretch>
        </p:blipFill>
        <p:spPr>
          <a:xfrm>
            <a:off x="1159113" y="549181"/>
            <a:ext cx="6825773" cy="3267551"/>
          </a:xfrm>
          <a:prstGeom prst="rect">
            <a:avLst/>
          </a:prstGeom>
        </p:spPr>
      </p:pic>
      <p:pic>
        <p:nvPicPr>
          <p:cNvPr id="6" name="Picture 5">
            <a:extLst>
              <a:ext uri="{FF2B5EF4-FFF2-40B4-BE49-F238E27FC236}">
                <a16:creationId xmlns:a16="http://schemas.microsoft.com/office/drawing/2014/main" id="{68CD97B5-901E-4E9A-936D-67D0AC0E7DA7}"/>
              </a:ext>
            </a:extLst>
          </p:cNvPr>
          <p:cNvPicPr>
            <a:picLocks noChangeAspect="1"/>
          </p:cNvPicPr>
          <p:nvPr/>
        </p:nvPicPr>
        <p:blipFill>
          <a:blip r:embed="rId5"/>
          <a:stretch>
            <a:fillRect/>
          </a:stretch>
        </p:blipFill>
        <p:spPr>
          <a:xfrm>
            <a:off x="-17401" y="3962104"/>
            <a:ext cx="4395546" cy="2991250"/>
          </a:xfrm>
          <a:prstGeom prst="rect">
            <a:avLst/>
          </a:prstGeom>
        </p:spPr>
      </p:pic>
      <p:sp>
        <p:nvSpPr>
          <p:cNvPr id="9" name="TextBox 8">
            <a:extLst>
              <a:ext uri="{FF2B5EF4-FFF2-40B4-BE49-F238E27FC236}">
                <a16:creationId xmlns:a16="http://schemas.microsoft.com/office/drawing/2014/main" id="{92DC317F-3B61-4D16-849A-72AF51125399}"/>
              </a:ext>
            </a:extLst>
          </p:cNvPr>
          <p:cNvSpPr txBox="1"/>
          <p:nvPr/>
        </p:nvSpPr>
        <p:spPr>
          <a:xfrm>
            <a:off x="1954944" y="4078324"/>
            <a:ext cx="1017744" cy="307777"/>
          </a:xfrm>
          <a:prstGeom prst="rect">
            <a:avLst/>
          </a:prstGeom>
          <a:noFill/>
        </p:spPr>
        <p:txBody>
          <a:bodyPr wrap="square" rtlCol="0">
            <a:spAutoFit/>
          </a:bodyPr>
          <a:lstStyle/>
          <a:p>
            <a:r>
              <a:rPr lang="en-US" sz="1400" b="1" dirty="0"/>
              <a:t>15 Min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a:extLst>
              <a:ext uri="{FF2B5EF4-FFF2-40B4-BE49-F238E27FC236}">
                <a16:creationId xmlns:a16="http://schemas.microsoft.com/office/drawing/2014/main" id="{85456709-26A6-491E-8734-99825F6C5563}"/>
              </a:ext>
            </a:extLst>
          </p:cNvPr>
          <p:cNvSpPr>
            <a:spLocks noGrp="1" noChangeArrowheads="1"/>
          </p:cNvSpPr>
          <p:nvPr>
            <p:ph type="title"/>
          </p:nvPr>
        </p:nvSpPr>
        <p:spPr>
          <a:xfrm>
            <a:off x="23813" y="-34132"/>
            <a:ext cx="9144000" cy="506828"/>
          </a:xfrm>
        </p:spPr>
        <p:txBody>
          <a:bodyPr/>
          <a:lstStyle/>
          <a:p>
            <a:pPr>
              <a:buClr>
                <a:schemeClr val="accent2"/>
              </a:buClr>
            </a:pPr>
            <a:r>
              <a:rPr lang="en-US" altLang="en-US" sz="2800" dirty="0"/>
              <a:t> Lithium Ion Battery- </a:t>
            </a:r>
            <a:r>
              <a:rPr lang="en-US" altLang="en-US" sz="2000" b="1" dirty="0"/>
              <a:t>                                480V 750kWB 15-Min UPS</a:t>
            </a:r>
          </a:p>
        </p:txBody>
      </p:sp>
      <p:graphicFrame>
        <p:nvGraphicFramePr>
          <p:cNvPr id="2" name="Table 1">
            <a:extLst>
              <a:ext uri="{FF2B5EF4-FFF2-40B4-BE49-F238E27FC236}">
                <a16:creationId xmlns:a16="http://schemas.microsoft.com/office/drawing/2014/main" id="{56D3EB69-EE35-42FB-BF39-BAE646B68987}"/>
              </a:ext>
            </a:extLst>
          </p:cNvPr>
          <p:cNvGraphicFramePr>
            <a:graphicFrameLocks noGrp="1"/>
          </p:cNvGraphicFramePr>
          <p:nvPr>
            <p:extLst>
              <p:ext uri="{D42A27DB-BD31-4B8C-83A1-F6EECF244321}">
                <p14:modId xmlns:p14="http://schemas.microsoft.com/office/powerpoint/2010/main" val="4218945349"/>
              </p:ext>
            </p:extLst>
          </p:nvPr>
        </p:nvGraphicFramePr>
        <p:xfrm>
          <a:off x="355030" y="715016"/>
          <a:ext cx="8305504" cy="4603642"/>
        </p:xfrm>
        <a:graphic>
          <a:graphicData uri="http://schemas.openxmlformats.org/drawingml/2006/table">
            <a:tbl>
              <a:tblPr firstRow="1">
                <a:tableStyleId>{5C22544A-7EE6-4342-B048-85BDC9FD1C3A}</a:tableStyleId>
              </a:tblPr>
              <a:tblGrid>
                <a:gridCol w="1454522">
                  <a:extLst>
                    <a:ext uri="{9D8B030D-6E8A-4147-A177-3AD203B41FA5}">
                      <a16:colId xmlns:a16="http://schemas.microsoft.com/office/drawing/2014/main" val="2128031974"/>
                    </a:ext>
                  </a:extLst>
                </a:gridCol>
                <a:gridCol w="872352">
                  <a:extLst>
                    <a:ext uri="{9D8B030D-6E8A-4147-A177-3AD203B41FA5}">
                      <a16:colId xmlns:a16="http://schemas.microsoft.com/office/drawing/2014/main" val="1854459235"/>
                    </a:ext>
                  </a:extLst>
                </a:gridCol>
                <a:gridCol w="1017744">
                  <a:extLst>
                    <a:ext uri="{9D8B030D-6E8A-4147-A177-3AD203B41FA5}">
                      <a16:colId xmlns:a16="http://schemas.microsoft.com/office/drawing/2014/main" val="3720524435"/>
                    </a:ext>
                  </a:extLst>
                </a:gridCol>
                <a:gridCol w="872352">
                  <a:extLst>
                    <a:ext uri="{9D8B030D-6E8A-4147-A177-3AD203B41FA5}">
                      <a16:colId xmlns:a16="http://schemas.microsoft.com/office/drawing/2014/main" val="529873440"/>
                    </a:ext>
                  </a:extLst>
                </a:gridCol>
                <a:gridCol w="775424">
                  <a:extLst>
                    <a:ext uri="{9D8B030D-6E8A-4147-A177-3AD203B41FA5}">
                      <a16:colId xmlns:a16="http://schemas.microsoft.com/office/drawing/2014/main" val="3992542385"/>
                    </a:ext>
                  </a:extLst>
                </a:gridCol>
                <a:gridCol w="860501">
                  <a:extLst>
                    <a:ext uri="{9D8B030D-6E8A-4147-A177-3AD203B41FA5}">
                      <a16:colId xmlns:a16="http://schemas.microsoft.com/office/drawing/2014/main" val="3351027797"/>
                    </a:ext>
                  </a:extLst>
                </a:gridCol>
                <a:gridCol w="1219185">
                  <a:extLst>
                    <a:ext uri="{9D8B030D-6E8A-4147-A177-3AD203B41FA5}">
                      <a16:colId xmlns:a16="http://schemas.microsoft.com/office/drawing/2014/main" val="1430117328"/>
                    </a:ext>
                  </a:extLst>
                </a:gridCol>
                <a:gridCol w="1233424">
                  <a:extLst>
                    <a:ext uri="{9D8B030D-6E8A-4147-A177-3AD203B41FA5}">
                      <a16:colId xmlns:a16="http://schemas.microsoft.com/office/drawing/2014/main" val="3170141602"/>
                    </a:ext>
                  </a:extLst>
                </a:gridCol>
              </a:tblGrid>
              <a:tr h="678496">
                <a:tc gridSpan="8">
                  <a:txBody>
                    <a:bodyPr/>
                    <a:lstStyle/>
                    <a:p>
                      <a:pPr algn="ctr"/>
                      <a:r>
                        <a:rPr lang="en-US" sz="1400" b="1" dirty="0">
                          <a:effectLst/>
                        </a:rPr>
                        <a:t>UPS APPLICATION</a:t>
                      </a:r>
                    </a:p>
                    <a:p>
                      <a:pPr algn="ctr"/>
                      <a:r>
                        <a:rPr lang="en-US" sz="1400" b="1" dirty="0">
                          <a:effectLst/>
                        </a:rPr>
                        <a:t>480VDC  </a:t>
                      </a:r>
                      <a:r>
                        <a:rPr lang="en-US" sz="1600" b="1" dirty="0">
                          <a:effectLst/>
                          <a:latin typeface="Arial Black" panose="020B0A04020102020204" pitchFamily="34" charset="0"/>
                        </a:rPr>
                        <a:t>15</a:t>
                      </a:r>
                      <a:r>
                        <a:rPr lang="en-US" sz="1400" b="1" dirty="0">
                          <a:effectLst/>
                        </a:rPr>
                        <a:t> Minute Battery @ 750KWB</a:t>
                      </a:r>
                      <a:endParaRPr lang="en-US" dirty="0"/>
                    </a:p>
                  </a:txBody>
                  <a:tcPr marL="68580" marR="68580" marT="0" marB="0" anchor="ctr">
                    <a:solidFill>
                      <a:schemeClr val="accent4"/>
                    </a:solidFill>
                  </a:tcPr>
                </a:tc>
                <a:tc hMerge="1">
                  <a:txBody>
                    <a:bodyPr/>
                    <a:lstStyle/>
                    <a:p>
                      <a:pPr algn="ctr"/>
                      <a:endParaRPr lang="en-US" dirty="0"/>
                    </a:p>
                  </a:txBody>
                  <a:tcPr marL="68580" marR="68580" marT="0" marB="0">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45889520"/>
                  </a:ext>
                </a:extLst>
              </a:tr>
              <a:tr h="681789">
                <a:tc>
                  <a:txBody>
                    <a:bodyPr/>
                    <a:lstStyle/>
                    <a:p>
                      <a:pPr marL="0" marR="0">
                        <a:lnSpc>
                          <a:spcPct val="107000"/>
                        </a:lnSpc>
                        <a:spcBef>
                          <a:spcPts val="0"/>
                        </a:spcBef>
                        <a:spcAft>
                          <a:spcPts val="0"/>
                        </a:spcAft>
                      </a:pPr>
                      <a:r>
                        <a:rPr lang="en-US" sz="1400" b="1" dirty="0">
                          <a:effectLst/>
                        </a:rPr>
                        <a:t>Technology</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 of </a:t>
                      </a:r>
                      <a:br>
                        <a:rPr lang="en-US" sz="1400" b="1" dirty="0">
                          <a:effectLst/>
                        </a:rPr>
                      </a:br>
                      <a:r>
                        <a:rPr lang="en-US" sz="1400" b="1" dirty="0">
                          <a:effectLst/>
                        </a:rPr>
                        <a:t>Strings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 of </a:t>
                      </a:r>
                    </a:p>
                    <a:p>
                      <a:pPr marL="0" marR="0" algn="ctr">
                        <a:lnSpc>
                          <a:spcPct val="107000"/>
                        </a:lnSpc>
                        <a:spcBef>
                          <a:spcPts val="0"/>
                        </a:spcBef>
                        <a:spcAft>
                          <a:spcPts val="0"/>
                        </a:spcAft>
                      </a:pPr>
                      <a:r>
                        <a:rPr lang="en-US" sz="1400" b="1" dirty="0">
                          <a:effectLst/>
                        </a:rPr>
                        <a:t>Cabinets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Length</a:t>
                      </a:r>
                      <a:br>
                        <a:rPr lang="en-US" sz="1400" b="1" dirty="0">
                          <a:effectLst/>
                        </a:rPr>
                      </a:br>
                      <a:r>
                        <a:rPr lang="en-US" sz="1400" b="1" dirty="0">
                          <a:effectLst/>
                        </a:rPr>
                        <a:t>(In)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lnSpc>
                          <a:spcPct val="107000"/>
                        </a:lnSpc>
                        <a:spcBef>
                          <a:spcPts val="0"/>
                        </a:spcBef>
                        <a:spcAft>
                          <a:spcPts val="0"/>
                        </a:spcAft>
                      </a:pPr>
                      <a:r>
                        <a:rPr lang="en-US" sz="1400" b="1">
                          <a:effectLst/>
                        </a:rPr>
                        <a:t>Width</a:t>
                      </a:r>
                      <a:br>
                        <a:rPr lang="en-US" sz="1400" b="1">
                          <a:effectLst/>
                        </a:rPr>
                      </a:br>
                      <a:r>
                        <a:rPr lang="en-US" sz="1400" b="1">
                          <a:effectLst/>
                        </a:rPr>
                        <a:t>(In)</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lnSpc>
                          <a:spcPct val="107000"/>
                        </a:lnSpc>
                        <a:spcBef>
                          <a:spcPts val="0"/>
                        </a:spcBef>
                        <a:spcAft>
                          <a:spcPts val="0"/>
                        </a:spcAft>
                      </a:pPr>
                      <a:r>
                        <a:rPr lang="en-US" sz="1400" b="1">
                          <a:effectLst/>
                        </a:rPr>
                        <a:t>Height</a:t>
                      </a:r>
                      <a:br>
                        <a:rPr lang="en-US" sz="1400" b="1">
                          <a:effectLst/>
                        </a:rPr>
                      </a:br>
                      <a:r>
                        <a:rPr lang="en-US" sz="1400" b="1">
                          <a:effectLst/>
                        </a:rPr>
                        <a:t>(In)</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Total Weight (</a:t>
                      </a:r>
                      <a:r>
                        <a:rPr lang="en-US" sz="1400" b="1" dirty="0" err="1">
                          <a:effectLst/>
                        </a:rPr>
                        <a:t>lbs</a:t>
                      </a:r>
                      <a:r>
                        <a:rPr lang="en-US" sz="1400" b="1" dirty="0">
                          <a:effectLst/>
                        </a:rPr>
                        <a:t>)</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Cost</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3635100653"/>
                  </a:ext>
                </a:extLst>
              </a:tr>
              <a:tr h="626739">
                <a:tc>
                  <a:txBody>
                    <a:bodyPr/>
                    <a:lstStyle/>
                    <a:p>
                      <a:pPr marL="0" marR="0">
                        <a:lnSpc>
                          <a:spcPct val="107000"/>
                        </a:lnSpc>
                        <a:spcBef>
                          <a:spcPts val="0"/>
                        </a:spcBef>
                        <a:spcAft>
                          <a:spcPts val="0"/>
                        </a:spcAft>
                      </a:pPr>
                      <a:r>
                        <a:rPr lang="en-US" sz="1400" b="1" dirty="0">
                          <a:effectLst/>
                        </a:rPr>
                        <a:t>Flooded NICAD</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2+2T Racks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dirty="0">
                          <a:effectLst/>
                        </a:rPr>
                        <a:t>1490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dirty="0">
                          <a:effectLst/>
                        </a:rPr>
                        <a:t>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dirty="0">
                          <a:effectLst/>
                        </a:rPr>
                        <a:t>76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dirty="0">
                          <a:effectLst/>
                        </a:rPr>
                        <a:t>46,800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dirty="0">
                          <a:effectLst/>
                        </a:rPr>
                        <a:t>$390,000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2570557900"/>
                  </a:ext>
                </a:extLst>
              </a:tr>
              <a:tr h="496099">
                <a:tc>
                  <a:txBody>
                    <a:bodyPr/>
                    <a:lstStyle/>
                    <a:p>
                      <a:pPr marL="0" marR="0">
                        <a:lnSpc>
                          <a:spcPct val="107000"/>
                        </a:lnSpc>
                        <a:spcBef>
                          <a:spcPts val="0"/>
                        </a:spcBef>
                        <a:spcAft>
                          <a:spcPts val="0"/>
                        </a:spcAft>
                      </a:pPr>
                      <a:r>
                        <a:rPr lang="en-US" sz="1400" b="1">
                          <a:effectLst/>
                        </a:rPr>
                        <a:t>VLA Calcium</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3T Racks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510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78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59,916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dirty="0">
                          <a:effectLst/>
                        </a:rPr>
                        <a:t>$225,000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093034847"/>
                  </a:ext>
                </a:extLst>
              </a:tr>
              <a:tr h="570109">
                <a:tc>
                  <a:txBody>
                    <a:bodyPr/>
                    <a:lstStyle/>
                    <a:p>
                      <a:pPr marL="0" marR="0">
                        <a:lnSpc>
                          <a:spcPct val="107000"/>
                        </a:lnSpc>
                        <a:spcBef>
                          <a:spcPts val="0"/>
                        </a:spcBef>
                        <a:spcAft>
                          <a:spcPts val="0"/>
                        </a:spcAft>
                      </a:pPr>
                      <a:r>
                        <a:rPr lang="en-US" sz="1400" b="1">
                          <a:effectLst/>
                        </a:rPr>
                        <a:t>VLA Selenium</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2+2T Racks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570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70,640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dirty="0">
                          <a:effectLst/>
                        </a:rPr>
                        <a:t>$258,000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782858181"/>
                  </a:ext>
                </a:extLst>
              </a:tr>
              <a:tr h="425318">
                <a:tc>
                  <a:txBody>
                    <a:bodyPr/>
                    <a:lstStyle/>
                    <a:p>
                      <a:pPr marL="0" marR="0">
                        <a:lnSpc>
                          <a:spcPct val="107000"/>
                        </a:lnSpc>
                        <a:spcBef>
                          <a:spcPts val="0"/>
                        </a:spcBef>
                        <a:spcAft>
                          <a:spcPts val="0"/>
                        </a:spcAft>
                      </a:pPr>
                      <a:r>
                        <a:rPr lang="en-US" sz="1400" b="1">
                          <a:effectLst/>
                        </a:rPr>
                        <a:t>VRLA (10-Yr)</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240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29.5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78.7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29,266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dirty="0">
                          <a:effectLst/>
                        </a:rPr>
                        <a:t>$98,266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200429448"/>
                  </a:ext>
                </a:extLst>
              </a:tr>
              <a:tr h="519487">
                <a:tc>
                  <a:txBody>
                    <a:bodyPr/>
                    <a:lstStyle/>
                    <a:p>
                      <a:pPr marL="0" marR="0">
                        <a:lnSpc>
                          <a:spcPct val="107000"/>
                        </a:lnSpc>
                        <a:spcBef>
                          <a:spcPts val="0"/>
                        </a:spcBef>
                        <a:spcAft>
                          <a:spcPts val="0"/>
                        </a:spcAft>
                      </a:pPr>
                      <a:r>
                        <a:rPr lang="en-US" sz="1400" b="1">
                          <a:effectLst/>
                        </a:rPr>
                        <a:t>Lithium NMC</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dirty="0">
                          <a:effectLst/>
                        </a:rPr>
                        <a:t>20 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dirty="0">
                          <a:effectLst/>
                        </a:rPr>
                        <a:t>20 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dirty="0">
                          <a:effectLst/>
                        </a:rPr>
                        <a:t>446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dirty="0">
                          <a:effectLst/>
                        </a:rPr>
                        <a:t>27.2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dirty="0">
                          <a:effectLst/>
                        </a:rPr>
                        <a:t>92.1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dirty="0">
                          <a:effectLst/>
                        </a:rPr>
                        <a:t>28,020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dirty="0">
                          <a:effectLst/>
                        </a:rPr>
                        <a:t>$205,000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794352133"/>
                  </a:ext>
                </a:extLst>
              </a:tr>
              <a:tr h="605605">
                <a:tc>
                  <a:txBody>
                    <a:bodyPr/>
                    <a:lstStyle/>
                    <a:p>
                      <a:pPr marL="0" marR="0">
                        <a:lnSpc>
                          <a:spcPct val="107000"/>
                        </a:lnSpc>
                        <a:spcBef>
                          <a:spcPts val="0"/>
                        </a:spcBef>
                        <a:spcAft>
                          <a:spcPts val="0"/>
                        </a:spcAft>
                      </a:pPr>
                      <a:r>
                        <a:rPr lang="en-US" sz="1400" b="1" dirty="0">
                          <a:effectLst/>
                        </a:rPr>
                        <a:t>Lithium LFP</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288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20.5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a:effectLst/>
                        </a:rPr>
                        <a:t>10,440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dirty="0">
                          <a:effectLst/>
                        </a:rPr>
                        <a:t>$214,800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435759102"/>
                  </a:ext>
                </a:extLst>
              </a:tr>
            </a:tbl>
          </a:graphicData>
        </a:graphic>
      </p:graphicFrame>
      <p:pic>
        <p:nvPicPr>
          <p:cNvPr id="7" name="Picture 6">
            <a:extLst>
              <a:ext uri="{FF2B5EF4-FFF2-40B4-BE49-F238E27FC236}">
                <a16:creationId xmlns:a16="http://schemas.microsoft.com/office/drawing/2014/main" id="{845EE644-E403-4CC3-B865-8A218F92ADF1}"/>
              </a:ext>
            </a:extLst>
          </p:cNvPr>
          <p:cNvPicPr>
            <a:picLocks noChangeAspect="1"/>
          </p:cNvPicPr>
          <p:nvPr/>
        </p:nvPicPr>
        <p:blipFill>
          <a:blip r:embed="rId3"/>
          <a:stretch>
            <a:fillRect/>
          </a:stretch>
        </p:blipFill>
        <p:spPr>
          <a:xfrm>
            <a:off x="5619821" y="5220474"/>
            <a:ext cx="3040713" cy="1455613"/>
          </a:xfrm>
          <a:prstGeom prst="rect">
            <a:avLst/>
          </a:prstGeom>
          <a:ln>
            <a:solidFill>
              <a:schemeClr val="tx1"/>
            </a:solidFill>
          </a:ln>
        </p:spPr>
      </p:pic>
    </p:spTree>
    <p:extLst>
      <p:ext uri="{BB962C8B-B14F-4D97-AF65-F5344CB8AC3E}">
        <p14:creationId xmlns:p14="http://schemas.microsoft.com/office/powerpoint/2010/main" val="1929564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6A523686-95F5-4A5B-88A4-8E13D9F54F85}"/>
              </a:ext>
            </a:extLst>
          </p:cNvPr>
          <p:cNvSpPr>
            <a:spLocks noChangeArrowheads="1"/>
          </p:cNvSpPr>
          <p:nvPr/>
        </p:nvSpPr>
        <p:spPr bwMode="auto">
          <a:xfrm>
            <a:off x="-12700" y="-4357"/>
            <a:ext cx="9164638" cy="47705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SzPct val="85000"/>
              <a:buFont typeface="Wingdings" panose="05000000000000000000" pitchFamily="2" charset="2"/>
              <a:buChar char="§"/>
            </a:pPr>
            <a:r>
              <a:rPr lang="en-US" altLang="en-US" sz="2800" b="1" dirty="0">
                <a:solidFill>
                  <a:schemeClr val="bg1"/>
                </a:solidFill>
              </a:rPr>
              <a:t>Lithium ION Battery Technology-          </a:t>
            </a:r>
            <a:r>
              <a:rPr lang="en-US" altLang="en-US" sz="2800" b="1" i="1" dirty="0">
                <a:solidFill>
                  <a:schemeClr val="bg1"/>
                </a:solidFill>
              </a:rPr>
              <a:t>Applications</a:t>
            </a:r>
          </a:p>
        </p:txBody>
      </p:sp>
      <p:pic>
        <p:nvPicPr>
          <p:cNvPr id="16387" name="Picture 10" descr="Photograph of the Navajo power plant, which is a coalfired, electric-power-generation&#10;    plant near Page, Arizona">
            <a:extLst>
              <a:ext uri="{FF2B5EF4-FFF2-40B4-BE49-F238E27FC236}">
                <a16:creationId xmlns:a16="http://schemas.microsoft.com/office/drawing/2014/main" id="{7C7318DC-CD00-41F7-91A1-EB434AB72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888" y="5580063"/>
            <a:ext cx="11874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9" descr="NMR photo">
            <a:extLst>
              <a:ext uri="{FF2B5EF4-FFF2-40B4-BE49-F238E27FC236}">
                <a16:creationId xmlns:a16="http://schemas.microsoft.com/office/drawing/2014/main" id="{CCFBFFC0-AE01-46E1-A078-A2D594D20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5581650"/>
            <a:ext cx="1143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8" descr="visa ashburn data center">
            <a:extLst>
              <a:ext uri="{FF2B5EF4-FFF2-40B4-BE49-F238E27FC236}">
                <a16:creationId xmlns:a16="http://schemas.microsoft.com/office/drawing/2014/main" id="{8C0A743B-B179-45B0-A2C0-53C4B38397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054"/>
          <a:stretch>
            <a:fillRect/>
          </a:stretch>
        </p:blipFill>
        <p:spPr bwMode="auto">
          <a:xfrm>
            <a:off x="7418388" y="5581650"/>
            <a:ext cx="17335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boston heavy rail">
            <a:extLst>
              <a:ext uri="{FF2B5EF4-FFF2-40B4-BE49-F238E27FC236}">
                <a16:creationId xmlns:a16="http://schemas.microsoft.com/office/drawing/2014/main" id="{F3A28292-7E80-4ED6-9986-5F61B5F804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948"/>
          <a:stretch>
            <a:fillRect/>
          </a:stretch>
        </p:blipFill>
        <p:spPr bwMode="auto">
          <a:xfrm>
            <a:off x="6365875" y="5580063"/>
            <a:ext cx="105251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Rectangle 12">
            <a:extLst>
              <a:ext uri="{FF2B5EF4-FFF2-40B4-BE49-F238E27FC236}">
                <a16:creationId xmlns:a16="http://schemas.microsoft.com/office/drawing/2014/main" id="{A9BA3DC5-5FE3-4516-A19F-E441B747BCB9}"/>
              </a:ext>
            </a:extLst>
          </p:cNvPr>
          <p:cNvSpPr>
            <a:spLocks noChangeArrowheads="1"/>
          </p:cNvSpPr>
          <p:nvPr/>
        </p:nvSpPr>
        <p:spPr bwMode="auto">
          <a:xfrm>
            <a:off x="2293938" y="384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a:p>
        </p:txBody>
      </p:sp>
      <p:sp>
        <p:nvSpPr>
          <p:cNvPr id="16392" name="Rectangle 13">
            <a:extLst>
              <a:ext uri="{FF2B5EF4-FFF2-40B4-BE49-F238E27FC236}">
                <a16:creationId xmlns:a16="http://schemas.microsoft.com/office/drawing/2014/main" id="{E4716C4B-8952-4F74-9FA6-FDDA8280AF7D}"/>
              </a:ext>
            </a:extLst>
          </p:cNvPr>
          <p:cNvSpPr>
            <a:spLocks noChangeArrowheads="1"/>
          </p:cNvSpPr>
          <p:nvPr/>
        </p:nvSpPr>
        <p:spPr bwMode="auto">
          <a:xfrm>
            <a:off x="2293938" y="166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a:p>
        </p:txBody>
      </p:sp>
      <p:sp>
        <p:nvSpPr>
          <p:cNvPr id="16393" name="Rectangle 14">
            <a:extLst>
              <a:ext uri="{FF2B5EF4-FFF2-40B4-BE49-F238E27FC236}">
                <a16:creationId xmlns:a16="http://schemas.microsoft.com/office/drawing/2014/main" id="{14EAC2EC-C656-432D-B0F4-FE90290E43AF}"/>
              </a:ext>
            </a:extLst>
          </p:cNvPr>
          <p:cNvSpPr>
            <a:spLocks noChangeArrowheads="1"/>
          </p:cNvSpPr>
          <p:nvPr/>
        </p:nvSpPr>
        <p:spPr bwMode="auto">
          <a:xfrm>
            <a:off x="2293938" y="677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a:cs typeface="Times New Roman" panose="02020603050405020304" pitchFamily="18" charset="0"/>
              </a:rPr>
              <a:t>	</a:t>
            </a:r>
            <a:r>
              <a:rPr lang="en-US" altLang="en-US" sz="600"/>
              <a:t> </a:t>
            </a:r>
            <a:endParaRPr lang="en-US" altLang="en-US"/>
          </a:p>
        </p:txBody>
      </p:sp>
      <p:pic>
        <p:nvPicPr>
          <p:cNvPr id="16394" name="Picture 15" descr="industrial plant photo">
            <a:extLst>
              <a:ext uri="{FF2B5EF4-FFF2-40B4-BE49-F238E27FC236}">
                <a16:creationId xmlns:a16="http://schemas.microsoft.com/office/drawing/2014/main" id="{BF92B4E2-616B-4987-B056-28762EEB03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4840" t="26230"/>
          <a:stretch>
            <a:fillRect/>
          </a:stretch>
        </p:blipFill>
        <p:spPr bwMode="auto">
          <a:xfrm>
            <a:off x="2319338" y="5580063"/>
            <a:ext cx="19764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5">
            <a:extLst>
              <a:ext uri="{FF2B5EF4-FFF2-40B4-BE49-F238E27FC236}">
                <a16:creationId xmlns:a16="http://schemas.microsoft.com/office/drawing/2014/main" id="{468E1954-4B04-48DE-9E17-41F7310B2A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1140"/>
          <a:stretch>
            <a:fillRect/>
          </a:stretch>
        </p:blipFill>
        <p:spPr bwMode="auto">
          <a:xfrm>
            <a:off x="4216400" y="5580063"/>
            <a:ext cx="223043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le 13">
            <a:extLst>
              <a:ext uri="{FF2B5EF4-FFF2-40B4-BE49-F238E27FC236}">
                <a16:creationId xmlns:a16="http://schemas.microsoft.com/office/drawing/2014/main" id="{9BD7E7E1-0144-4928-B0C1-3E0AD0EBE936}"/>
              </a:ext>
            </a:extLst>
          </p:cNvPr>
          <p:cNvGraphicFramePr>
            <a:graphicFrameLocks noGrp="1"/>
          </p:cNvGraphicFramePr>
          <p:nvPr>
            <p:extLst>
              <p:ext uri="{D42A27DB-BD31-4B8C-83A1-F6EECF244321}">
                <p14:modId xmlns:p14="http://schemas.microsoft.com/office/powerpoint/2010/main" val="1302273874"/>
              </p:ext>
            </p:extLst>
          </p:nvPr>
        </p:nvGraphicFramePr>
        <p:xfrm>
          <a:off x="975518" y="598057"/>
          <a:ext cx="7040563" cy="3827050"/>
        </p:xfrm>
        <a:graphic>
          <a:graphicData uri="http://schemas.openxmlformats.org/drawingml/2006/table">
            <a:tbl>
              <a:tblPr firstRow="1" bandRow="1">
                <a:tableStyleId>{00A15C55-8517-42AA-B614-E9B94910E393}</a:tableStyleId>
              </a:tblPr>
              <a:tblGrid>
                <a:gridCol w="7040563">
                  <a:extLst>
                    <a:ext uri="{9D8B030D-6E8A-4147-A177-3AD203B41FA5}">
                      <a16:colId xmlns:a16="http://schemas.microsoft.com/office/drawing/2014/main" val="851301055"/>
                    </a:ext>
                  </a:extLst>
                </a:gridCol>
              </a:tblGrid>
              <a:tr h="456207">
                <a:tc>
                  <a:txBody>
                    <a:bodyPr/>
                    <a:lstStyle/>
                    <a:p>
                      <a:r>
                        <a:rPr lang="en-US" altLang="en-US" sz="1800" b="1" dirty="0">
                          <a:latin typeface="Tahoma" panose="020B0604030504040204" pitchFamily="34" charset="0"/>
                        </a:rPr>
                        <a:t>Applications Considered Today:</a:t>
                      </a:r>
                      <a:endParaRPr lang="en-US" sz="1800" dirty="0"/>
                    </a:p>
                  </a:txBody>
                  <a:tcPr marL="91439" marR="91439" marT="45706" marB="45706"/>
                </a:tc>
                <a:extLst>
                  <a:ext uri="{0D108BD9-81ED-4DB2-BD59-A6C34878D82A}">
                    <a16:rowId xmlns:a16="http://schemas.microsoft.com/office/drawing/2014/main" val="2317363237"/>
                  </a:ext>
                </a:extLst>
              </a:tr>
              <a:tr h="497022">
                <a:tc>
                  <a:txBody>
                    <a:bodyPr/>
                    <a:lstStyle/>
                    <a:p>
                      <a:pPr marL="285750" indent="-285750">
                        <a:buClr>
                          <a:srgbClr val="C00000"/>
                        </a:buClr>
                        <a:buFont typeface="Wingdings" panose="05000000000000000000" pitchFamily="2" charset="2"/>
                        <a:buChar char="§"/>
                      </a:pPr>
                      <a:r>
                        <a:rPr lang="en-US" altLang="en-US" sz="1800" b="1" dirty="0">
                          <a:latin typeface="Tahoma" panose="020B0604030504040204" pitchFamily="34" charset="0"/>
                        </a:rPr>
                        <a:t>Station Power (Switchgear, Control Power, PV)</a:t>
                      </a:r>
                      <a:endParaRPr lang="en-US" sz="1800" dirty="0"/>
                    </a:p>
                  </a:txBody>
                  <a:tcPr marL="91439" marR="91439" marT="45706" marB="45706" anchor="ctr"/>
                </a:tc>
                <a:extLst>
                  <a:ext uri="{0D108BD9-81ED-4DB2-BD59-A6C34878D82A}">
                    <a16:rowId xmlns:a16="http://schemas.microsoft.com/office/drawing/2014/main" val="1042519935"/>
                  </a:ext>
                </a:extLst>
              </a:tr>
              <a:tr h="365769">
                <a:tc>
                  <a:txBody>
                    <a:bodyPr/>
                    <a:lstStyle/>
                    <a:p>
                      <a:pPr marL="285750" indent="-285750">
                        <a:buClr>
                          <a:srgbClr val="C00000"/>
                        </a:buClr>
                        <a:buFont typeface="Wingdings" panose="05000000000000000000" pitchFamily="2" charset="2"/>
                        <a:buChar char="§"/>
                      </a:pPr>
                      <a:r>
                        <a:rPr lang="en-US" altLang="en-US" sz="1800" b="1" dirty="0">
                          <a:latin typeface="Tahoma" panose="020B0604030504040204" pitchFamily="34" charset="0"/>
                        </a:rPr>
                        <a:t>Uninterruptible Power Systems</a:t>
                      </a:r>
                      <a:endParaRPr lang="en-US" sz="1800" dirty="0"/>
                    </a:p>
                  </a:txBody>
                  <a:tcPr marL="91439" marR="91439" marT="45706" marB="45706" anchor="ctr"/>
                </a:tc>
                <a:extLst>
                  <a:ext uri="{0D108BD9-81ED-4DB2-BD59-A6C34878D82A}">
                    <a16:rowId xmlns:a16="http://schemas.microsoft.com/office/drawing/2014/main" val="3812856743"/>
                  </a:ext>
                </a:extLst>
              </a:tr>
              <a:tr h="409759">
                <a:tc>
                  <a:txBody>
                    <a:bodyPr/>
                    <a:lstStyle/>
                    <a:p>
                      <a:pPr marL="285750" indent="-285750">
                        <a:buClr>
                          <a:srgbClr val="C00000"/>
                        </a:buClr>
                        <a:buFont typeface="Wingdings" panose="05000000000000000000" pitchFamily="2" charset="2"/>
                        <a:buChar char="§"/>
                      </a:pPr>
                      <a:r>
                        <a:rPr lang="en-US" altLang="en-US" sz="1800" b="1" dirty="0">
                          <a:latin typeface="Tahoma" panose="020B0604030504040204" pitchFamily="34" charset="0"/>
                        </a:rPr>
                        <a:t>+24 VDC/-48VDC Telecom</a:t>
                      </a:r>
                    </a:p>
                  </a:txBody>
                  <a:tcPr marL="91439" marR="91439" marT="45706" marB="45706" anchor="ctr"/>
                </a:tc>
                <a:extLst>
                  <a:ext uri="{0D108BD9-81ED-4DB2-BD59-A6C34878D82A}">
                    <a16:rowId xmlns:a16="http://schemas.microsoft.com/office/drawing/2014/main" val="3115587931"/>
                  </a:ext>
                </a:extLst>
              </a:tr>
              <a:tr h="436235">
                <a:tc>
                  <a:txBody>
                    <a:bodyPr/>
                    <a:lstStyle/>
                    <a:p>
                      <a:pPr marL="285750" indent="-285750">
                        <a:buClr>
                          <a:srgbClr val="C00000"/>
                        </a:buClr>
                        <a:buFont typeface="Wingdings" panose="05000000000000000000" pitchFamily="2" charset="2"/>
                        <a:buChar char="§"/>
                      </a:pPr>
                      <a:r>
                        <a:rPr lang="en-US" altLang="en-US" sz="1800" b="1" dirty="0">
                          <a:latin typeface="Tahoma" panose="020B0604030504040204" pitchFamily="34" charset="0"/>
                        </a:rPr>
                        <a:t>Engine Generator Start/ Centrifugal Fire Pump</a:t>
                      </a:r>
                    </a:p>
                  </a:txBody>
                  <a:tcPr marL="91439" marR="91439" marT="45706" marB="45706" anchor="ctr"/>
                </a:tc>
                <a:extLst>
                  <a:ext uri="{0D108BD9-81ED-4DB2-BD59-A6C34878D82A}">
                    <a16:rowId xmlns:a16="http://schemas.microsoft.com/office/drawing/2014/main" val="3704815150"/>
                  </a:ext>
                </a:extLst>
              </a:tr>
              <a:tr h="494382">
                <a:tc>
                  <a:txBody>
                    <a:bodyPr/>
                    <a:lstStyle/>
                    <a:p>
                      <a:pPr marL="285750" indent="-285750">
                        <a:buClr>
                          <a:srgbClr val="C00000"/>
                        </a:buClr>
                        <a:buFont typeface="Wingdings" panose="05000000000000000000" pitchFamily="2" charset="2"/>
                        <a:buChar char="§"/>
                      </a:pPr>
                      <a:r>
                        <a:rPr lang="en-US" altLang="en-US" sz="1800" b="1" dirty="0">
                          <a:latin typeface="Tahoma" panose="020B0604030504040204" pitchFamily="34" charset="0"/>
                        </a:rPr>
                        <a:t>Transit Switching and </a:t>
                      </a:r>
                      <a:r>
                        <a:rPr lang="en-US" altLang="en-US" sz="1800" b="1" dirty="0" err="1">
                          <a:latin typeface="Tahoma" panose="020B0604030504040204" pitchFamily="34" charset="0"/>
                        </a:rPr>
                        <a:t>Signalling</a:t>
                      </a:r>
                      <a:endParaRPr lang="en-US" altLang="en-US" sz="1800" b="1" dirty="0">
                        <a:latin typeface="Tahoma" panose="020B0604030504040204" pitchFamily="34" charset="0"/>
                      </a:endParaRPr>
                    </a:p>
                  </a:txBody>
                  <a:tcPr marL="91439" marR="91439" marT="45706" marB="45706" anchor="ctr"/>
                </a:tc>
                <a:extLst>
                  <a:ext uri="{0D108BD9-81ED-4DB2-BD59-A6C34878D82A}">
                    <a16:rowId xmlns:a16="http://schemas.microsoft.com/office/drawing/2014/main" val="2737204001"/>
                  </a:ext>
                </a:extLst>
              </a:tr>
              <a:tr h="583838">
                <a:tc>
                  <a:txBody>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r>
                        <a:rPr lang="en-US" sz="1800" b="1" dirty="0">
                          <a:latin typeface="Tahoma" panose="020B0604030504040204" pitchFamily="34" charset="0"/>
                        </a:rPr>
                        <a:t>Energy Storage System/ Load Levelling</a:t>
                      </a:r>
                    </a:p>
                  </a:txBody>
                  <a:tcPr marL="91439" marR="91439" marT="45706" marB="45706" anchor="ctr"/>
                </a:tc>
                <a:extLst>
                  <a:ext uri="{0D108BD9-81ED-4DB2-BD59-A6C34878D82A}">
                    <a16:rowId xmlns:a16="http://schemas.microsoft.com/office/drawing/2014/main" val="3666180831"/>
                  </a:ext>
                </a:extLst>
              </a:tr>
              <a:tr h="583838">
                <a:tc>
                  <a:txBody>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r>
                        <a:rPr lang="en-US" sz="1800" b="1" dirty="0">
                          <a:latin typeface="Tahoma" panose="020B0604030504040204" pitchFamily="34" charset="0"/>
                        </a:rPr>
                        <a:t>Voltage Support/ Flicker Control</a:t>
                      </a:r>
                    </a:p>
                  </a:txBody>
                  <a:tcPr marL="91439" marR="91439" marT="45706" marB="45706" anchor="ctr"/>
                </a:tc>
                <a:extLst>
                  <a:ext uri="{0D108BD9-81ED-4DB2-BD59-A6C34878D82A}">
                    <a16:rowId xmlns:a16="http://schemas.microsoft.com/office/drawing/2014/main" val="1479352041"/>
                  </a:ext>
                </a:extLst>
              </a:tr>
            </a:tbl>
          </a:graphicData>
        </a:graphic>
      </p:graphicFrame>
      <p:sp>
        <p:nvSpPr>
          <p:cNvPr id="16414" name="TextBox 1">
            <a:extLst>
              <a:ext uri="{FF2B5EF4-FFF2-40B4-BE49-F238E27FC236}">
                <a16:creationId xmlns:a16="http://schemas.microsoft.com/office/drawing/2014/main" id="{BC909DA0-1510-4123-B7F9-5FB2940EFD06}"/>
              </a:ext>
            </a:extLst>
          </p:cNvPr>
          <p:cNvSpPr txBox="1">
            <a:spLocks noChangeArrowheads="1"/>
          </p:cNvSpPr>
          <p:nvPr/>
        </p:nvSpPr>
        <p:spPr bwMode="auto">
          <a:xfrm>
            <a:off x="-76200" y="4930775"/>
            <a:ext cx="9144000" cy="647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800" dirty="0"/>
              <a:t>We will not consider consumer electronics (cell phones, hand tools, cameras, computers) or motive applications (forklifts,  electric vehicles, etc.) for this presentation.</a:t>
            </a:r>
          </a:p>
        </p:txBody>
      </p:sp>
      <p:sp>
        <p:nvSpPr>
          <p:cNvPr id="2" name="TextBox 1">
            <a:extLst>
              <a:ext uri="{FF2B5EF4-FFF2-40B4-BE49-F238E27FC236}">
                <a16:creationId xmlns:a16="http://schemas.microsoft.com/office/drawing/2014/main" id="{98684F8C-8A2B-44E1-9175-E6540DD72600}"/>
              </a:ext>
            </a:extLst>
          </p:cNvPr>
          <p:cNvSpPr txBox="1"/>
          <p:nvPr/>
        </p:nvSpPr>
        <p:spPr>
          <a:xfrm>
            <a:off x="7140592" y="2605112"/>
            <a:ext cx="1273052" cy="2062103"/>
          </a:xfrm>
          <a:prstGeom prst="rect">
            <a:avLst/>
          </a:prstGeom>
          <a:solidFill>
            <a:schemeClr val="accent2">
              <a:lumMod val="20000"/>
              <a:lumOff val="80000"/>
            </a:schemeClr>
          </a:solidFill>
        </p:spPr>
        <p:txBody>
          <a:bodyPr wrap="square" rtlCol="0">
            <a:spAutoFit/>
          </a:bodyPr>
          <a:lstStyle/>
          <a:p>
            <a:pPr algn="ctr"/>
            <a:r>
              <a:rPr lang="en-US" dirty="0"/>
              <a:t>NMC</a:t>
            </a:r>
            <a:br>
              <a:rPr lang="en-US" dirty="0"/>
            </a:br>
            <a:r>
              <a:rPr lang="en-US" dirty="0"/>
              <a:t>LFP</a:t>
            </a:r>
          </a:p>
          <a:p>
            <a:pPr algn="ctr"/>
            <a:r>
              <a:rPr lang="en-US" dirty="0"/>
              <a:t>LTO</a:t>
            </a:r>
          </a:p>
          <a:p>
            <a:pPr algn="ctr"/>
            <a:r>
              <a:rPr lang="en-US" dirty="0"/>
              <a:t>NCA</a:t>
            </a: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a:extLst>
              <a:ext uri="{FF2B5EF4-FFF2-40B4-BE49-F238E27FC236}">
                <a16:creationId xmlns:a16="http://schemas.microsoft.com/office/drawing/2014/main" id="{85456709-26A6-491E-8734-99825F6C5563}"/>
              </a:ext>
            </a:extLst>
          </p:cNvPr>
          <p:cNvSpPr>
            <a:spLocks noGrp="1" noChangeArrowheads="1"/>
          </p:cNvSpPr>
          <p:nvPr>
            <p:ph type="title"/>
          </p:nvPr>
        </p:nvSpPr>
        <p:spPr>
          <a:xfrm>
            <a:off x="23813" y="-34132"/>
            <a:ext cx="9144000" cy="506828"/>
          </a:xfrm>
        </p:spPr>
        <p:txBody>
          <a:bodyPr/>
          <a:lstStyle/>
          <a:p>
            <a:pPr>
              <a:buClr>
                <a:schemeClr val="accent2"/>
              </a:buClr>
            </a:pPr>
            <a:r>
              <a:rPr lang="en-US" altLang="en-US" sz="2800" dirty="0"/>
              <a:t> Lithium Ion Battery- </a:t>
            </a:r>
            <a:r>
              <a:rPr lang="en-US" altLang="en-US" sz="2000" b="1" dirty="0"/>
              <a:t>                                480V 750kWB 15-Min UPS</a:t>
            </a:r>
          </a:p>
        </p:txBody>
      </p:sp>
      <p:graphicFrame>
        <p:nvGraphicFramePr>
          <p:cNvPr id="3" name="Table 2">
            <a:extLst>
              <a:ext uri="{FF2B5EF4-FFF2-40B4-BE49-F238E27FC236}">
                <a16:creationId xmlns:a16="http://schemas.microsoft.com/office/drawing/2014/main" id="{2018E559-C7CD-40A8-B00B-157E949278C1}"/>
              </a:ext>
            </a:extLst>
          </p:cNvPr>
          <p:cNvGraphicFramePr>
            <a:graphicFrameLocks noGrp="1"/>
          </p:cNvGraphicFramePr>
          <p:nvPr>
            <p:extLst>
              <p:ext uri="{D42A27DB-BD31-4B8C-83A1-F6EECF244321}">
                <p14:modId xmlns:p14="http://schemas.microsoft.com/office/powerpoint/2010/main" val="3120726036"/>
              </p:ext>
            </p:extLst>
          </p:nvPr>
        </p:nvGraphicFramePr>
        <p:xfrm>
          <a:off x="113312" y="811944"/>
          <a:ext cx="8368701" cy="4507151"/>
        </p:xfrm>
        <a:graphic>
          <a:graphicData uri="http://schemas.openxmlformats.org/drawingml/2006/table">
            <a:tbl>
              <a:tblPr firstRow="1">
                <a:tableStyleId>{5C22544A-7EE6-4342-B048-85BDC9FD1C3A}</a:tableStyleId>
              </a:tblPr>
              <a:tblGrid>
                <a:gridCol w="1597068">
                  <a:extLst>
                    <a:ext uri="{9D8B030D-6E8A-4147-A177-3AD203B41FA5}">
                      <a16:colId xmlns:a16="http://schemas.microsoft.com/office/drawing/2014/main" val="803447295"/>
                    </a:ext>
                  </a:extLst>
                </a:gridCol>
                <a:gridCol w="996075">
                  <a:extLst>
                    <a:ext uri="{9D8B030D-6E8A-4147-A177-3AD203B41FA5}">
                      <a16:colId xmlns:a16="http://schemas.microsoft.com/office/drawing/2014/main" val="278801407"/>
                    </a:ext>
                  </a:extLst>
                </a:gridCol>
                <a:gridCol w="815274">
                  <a:extLst>
                    <a:ext uri="{9D8B030D-6E8A-4147-A177-3AD203B41FA5}">
                      <a16:colId xmlns:a16="http://schemas.microsoft.com/office/drawing/2014/main" val="3357271952"/>
                    </a:ext>
                  </a:extLst>
                </a:gridCol>
                <a:gridCol w="939155">
                  <a:extLst>
                    <a:ext uri="{9D8B030D-6E8A-4147-A177-3AD203B41FA5}">
                      <a16:colId xmlns:a16="http://schemas.microsoft.com/office/drawing/2014/main" val="1436111002"/>
                    </a:ext>
                  </a:extLst>
                </a:gridCol>
                <a:gridCol w="806904">
                  <a:extLst>
                    <a:ext uri="{9D8B030D-6E8A-4147-A177-3AD203B41FA5}">
                      <a16:colId xmlns:a16="http://schemas.microsoft.com/office/drawing/2014/main" val="1701633753"/>
                    </a:ext>
                  </a:extLst>
                </a:gridCol>
                <a:gridCol w="905675">
                  <a:extLst>
                    <a:ext uri="{9D8B030D-6E8A-4147-A177-3AD203B41FA5}">
                      <a16:colId xmlns:a16="http://schemas.microsoft.com/office/drawing/2014/main" val="1865017323"/>
                    </a:ext>
                  </a:extLst>
                </a:gridCol>
                <a:gridCol w="1146742">
                  <a:extLst>
                    <a:ext uri="{9D8B030D-6E8A-4147-A177-3AD203B41FA5}">
                      <a16:colId xmlns:a16="http://schemas.microsoft.com/office/drawing/2014/main" val="2911012990"/>
                    </a:ext>
                  </a:extLst>
                </a:gridCol>
                <a:gridCol w="1161808">
                  <a:extLst>
                    <a:ext uri="{9D8B030D-6E8A-4147-A177-3AD203B41FA5}">
                      <a16:colId xmlns:a16="http://schemas.microsoft.com/office/drawing/2014/main" val="2652988437"/>
                    </a:ext>
                  </a:extLst>
                </a:gridCol>
              </a:tblGrid>
              <a:tr h="724607">
                <a:tc gridSpan="8">
                  <a:txBody>
                    <a:bodyPr/>
                    <a:lstStyle/>
                    <a:p>
                      <a:pPr marL="0" marR="0" algn="ctr">
                        <a:lnSpc>
                          <a:spcPct val="107000"/>
                        </a:lnSpc>
                        <a:spcBef>
                          <a:spcPts val="0"/>
                        </a:spcBef>
                        <a:spcAft>
                          <a:spcPts val="0"/>
                        </a:spcAft>
                      </a:pPr>
                      <a:r>
                        <a:rPr lang="en-US" sz="1600" dirty="0">
                          <a:effectLst/>
                        </a:rPr>
                        <a:t>UPS APPLICATION</a:t>
                      </a:r>
                    </a:p>
                    <a:p>
                      <a:pPr marL="0" marR="0" algn="ctr">
                        <a:lnSpc>
                          <a:spcPct val="107000"/>
                        </a:lnSpc>
                        <a:spcBef>
                          <a:spcPts val="0"/>
                        </a:spcBef>
                        <a:spcAft>
                          <a:spcPts val="0"/>
                        </a:spcAft>
                      </a:pPr>
                      <a:r>
                        <a:rPr lang="en-US" sz="1600" dirty="0">
                          <a:effectLst/>
                        </a:rPr>
                        <a:t>480VDC  </a:t>
                      </a:r>
                      <a:r>
                        <a:rPr lang="en-US" sz="1600" dirty="0">
                          <a:effectLst/>
                          <a:latin typeface="Arial Black" panose="020B0A04020102020204" pitchFamily="34" charset="0"/>
                        </a:rPr>
                        <a:t>5</a:t>
                      </a:r>
                      <a:r>
                        <a:rPr lang="en-US" sz="1600" dirty="0">
                          <a:effectLst/>
                        </a:rPr>
                        <a:t> Minute Battery @ 750KWB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84326071"/>
                  </a:ext>
                </a:extLst>
              </a:tr>
              <a:tr h="742653">
                <a:tc>
                  <a:txBody>
                    <a:bodyPr/>
                    <a:lstStyle/>
                    <a:p>
                      <a:pPr marL="0" marR="0">
                        <a:lnSpc>
                          <a:spcPct val="107000"/>
                        </a:lnSpc>
                        <a:spcBef>
                          <a:spcPts val="0"/>
                        </a:spcBef>
                        <a:spcAft>
                          <a:spcPts val="0"/>
                        </a:spcAft>
                      </a:pPr>
                      <a:r>
                        <a:rPr lang="en-US" sz="1400" b="1" dirty="0">
                          <a:effectLst/>
                        </a:rPr>
                        <a:t>Technology</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nSpc>
                          <a:spcPct val="107000"/>
                        </a:lnSpc>
                        <a:spcBef>
                          <a:spcPts val="0"/>
                        </a:spcBef>
                        <a:spcAft>
                          <a:spcPts val="0"/>
                        </a:spcAft>
                      </a:pPr>
                      <a:r>
                        <a:rPr lang="en-US" sz="1400" b="1">
                          <a:effectLst/>
                        </a:rPr>
                        <a:t># of Str</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 of Cab</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Length</a:t>
                      </a:r>
                      <a:br>
                        <a:rPr lang="en-US" sz="1400" b="1" dirty="0">
                          <a:effectLst/>
                        </a:rPr>
                      </a:br>
                      <a:r>
                        <a:rPr lang="en-US" sz="1400" b="1" dirty="0">
                          <a:effectLst/>
                        </a:rPr>
                        <a:t>(In)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Width</a:t>
                      </a:r>
                      <a:br>
                        <a:rPr lang="en-US" sz="1400" b="1" dirty="0">
                          <a:effectLst/>
                        </a:rPr>
                      </a:br>
                      <a:r>
                        <a:rPr lang="en-US" sz="1400" b="1" dirty="0">
                          <a:effectLst/>
                        </a:rPr>
                        <a:t>(In)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Height</a:t>
                      </a:r>
                      <a:br>
                        <a:rPr lang="en-US" sz="1400" b="1" dirty="0">
                          <a:effectLst/>
                        </a:rPr>
                      </a:br>
                      <a:r>
                        <a:rPr lang="en-US" sz="1400" b="1" dirty="0">
                          <a:effectLst/>
                        </a:rPr>
                        <a:t>(In)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lnSpc>
                          <a:spcPct val="107000"/>
                        </a:lnSpc>
                        <a:spcBef>
                          <a:spcPts val="0"/>
                        </a:spcBef>
                        <a:spcAft>
                          <a:spcPts val="0"/>
                        </a:spcAft>
                      </a:pPr>
                      <a:r>
                        <a:rPr lang="en-US" sz="1400" b="1">
                          <a:effectLst/>
                        </a:rPr>
                        <a:t>Total Weight (lbs)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Cost</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2372130161"/>
                  </a:ext>
                </a:extLst>
              </a:tr>
              <a:tr h="490877">
                <a:tc>
                  <a:txBody>
                    <a:bodyPr/>
                    <a:lstStyle/>
                    <a:p>
                      <a:pPr marL="0" marR="0">
                        <a:lnSpc>
                          <a:spcPct val="107000"/>
                        </a:lnSpc>
                        <a:spcBef>
                          <a:spcPts val="0"/>
                        </a:spcBef>
                        <a:spcAft>
                          <a:spcPts val="0"/>
                        </a:spcAft>
                      </a:pPr>
                      <a:r>
                        <a:rPr lang="en-US" sz="1400" b="1" dirty="0">
                          <a:effectLst/>
                        </a:rPr>
                        <a:t>Flooded NICAD</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2+2</a:t>
                      </a:r>
                      <a:br>
                        <a:rPr lang="en-US" sz="1200" dirty="0">
                          <a:effectLst/>
                        </a:rPr>
                      </a:br>
                      <a:r>
                        <a:rPr lang="en-US" sz="1200" dirty="0">
                          <a:effectLst/>
                        </a:rPr>
                        <a:t>Racks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1490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25.0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76.0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46,800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$241,000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425716"/>
                  </a:ext>
                </a:extLst>
              </a:tr>
              <a:tr h="490877">
                <a:tc>
                  <a:txBody>
                    <a:bodyPr/>
                    <a:lstStyle/>
                    <a:p>
                      <a:pPr marL="0" marR="0">
                        <a:lnSpc>
                          <a:spcPct val="107000"/>
                        </a:lnSpc>
                        <a:spcBef>
                          <a:spcPts val="0"/>
                        </a:spcBef>
                        <a:spcAft>
                          <a:spcPts val="0"/>
                        </a:spcAft>
                      </a:pPr>
                      <a:r>
                        <a:rPr lang="en-US" sz="1400" b="1" dirty="0">
                          <a:effectLst/>
                        </a:rPr>
                        <a:t>VLA Calcium</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3T Racks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816 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32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78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$42,528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$153,360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7210413"/>
                  </a:ext>
                </a:extLst>
              </a:tr>
              <a:tr h="490877">
                <a:tc>
                  <a:txBody>
                    <a:bodyPr/>
                    <a:lstStyle/>
                    <a:p>
                      <a:pPr marL="0" marR="0">
                        <a:lnSpc>
                          <a:spcPct val="107000"/>
                        </a:lnSpc>
                        <a:spcBef>
                          <a:spcPts val="0"/>
                        </a:spcBef>
                        <a:spcAft>
                          <a:spcPts val="0"/>
                        </a:spcAft>
                      </a:pPr>
                      <a:r>
                        <a:rPr lang="en-US" sz="1400" b="1" dirty="0">
                          <a:effectLst/>
                        </a:rPr>
                        <a:t>VLA Selenium</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2+2 Racks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570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78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45,360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$178,320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8265209"/>
                  </a:ext>
                </a:extLst>
              </a:tr>
              <a:tr h="601101">
                <a:tc>
                  <a:txBody>
                    <a:bodyPr/>
                    <a:lstStyle/>
                    <a:p>
                      <a:pPr marL="0" marR="0">
                        <a:lnSpc>
                          <a:spcPct val="107000"/>
                        </a:lnSpc>
                        <a:spcBef>
                          <a:spcPts val="0"/>
                        </a:spcBef>
                        <a:spcAft>
                          <a:spcPts val="0"/>
                        </a:spcAft>
                      </a:pPr>
                      <a:r>
                        <a:rPr lang="en-US" sz="1400" b="1" dirty="0">
                          <a:effectLst/>
                        </a:rPr>
                        <a:t>VRLA (10-Yr)</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29.5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78.7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19,004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$66,250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8683173"/>
                  </a:ext>
                </a:extLst>
              </a:tr>
              <a:tr h="587969">
                <a:tc>
                  <a:txBody>
                    <a:bodyPr/>
                    <a:lstStyle/>
                    <a:p>
                      <a:pPr marL="0" marR="0">
                        <a:lnSpc>
                          <a:spcPct val="107000"/>
                        </a:lnSpc>
                        <a:spcBef>
                          <a:spcPts val="0"/>
                        </a:spcBef>
                        <a:spcAft>
                          <a:spcPts val="0"/>
                        </a:spcAft>
                      </a:pPr>
                      <a:r>
                        <a:rPr lang="en-US" sz="1400" b="1" dirty="0">
                          <a:effectLst/>
                        </a:rPr>
                        <a:t>Lithium LTO</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273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34.1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80.7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15,360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$311,900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3301433"/>
                  </a:ext>
                </a:extLst>
              </a:tr>
              <a:tr h="378190">
                <a:tc>
                  <a:txBody>
                    <a:bodyPr/>
                    <a:lstStyle/>
                    <a:p>
                      <a:pPr marL="0" marR="0">
                        <a:lnSpc>
                          <a:spcPct val="107000"/>
                        </a:lnSpc>
                        <a:spcBef>
                          <a:spcPts val="0"/>
                        </a:spcBef>
                        <a:spcAft>
                          <a:spcPts val="0"/>
                        </a:spcAft>
                      </a:pPr>
                      <a:r>
                        <a:rPr lang="en-US" sz="1400" b="1" dirty="0">
                          <a:effectLst/>
                        </a:rPr>
                        <a:t>Lithium LFP</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144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20.5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84.0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5,220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$107,400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40002562"/>
                  </a:ext>
                </a:extLst>
              </a:tr>
            </a:tbl>
          </a:graphicData>
        </a:graphic>
      </p:graphicFrame>
      <p:pic>
        <p:nvPicPr>
          <p:cNvPr id="4" name="Picture 3">
            <a:extLst>
              <a:ext uri="{FF2B5EF4-FFF2-40B4-BE49-F238E27FC236}">
                <a16:creationId xmlns:a16="http://schemas.microsoft.com/office/drawing/2014/main" id="{5BF37D97-54F1-4482-BBE2-FC940BFF0523}"/>
              </a:ext>
            </a:extLst>
          </p:cNvPr>
          <p:cNvPicPr>
            <a:picLocks noChangeAspect="1"/>
          </p:cNvPicPr>
          <p:nvPr/>
        </p:nvPicPr>
        <p:blipFill>
          <a:blip r:embed="rId3"/>
          <a:stretch>
            <a:fillRect/>
          </a:stretch>
        </p:blipFill>
        <p:spPr>
          <a:xfrm>
            <a:off x="5452816" y="5222168"/>
            <a:ext cx="3050813" cy="1423994"/>
          </a:xfrm>
          <a:prstGeom prst="rect">
            <a:avLst/>
          </a:prstGeom>
          <a:ln>
            <a:solidFill>
              <a:schemeClr val="tx1"/>
            </a:solidFill>
          </a:ln>
        </p:spPr>
      </p:pic>
    </p:spTree>
    <p:extLst>
      <p:ext uri="{BB962C8B-B14F-4D97-AF65-F5344CB8AC3E}">
        <p14:creationId xmlns:p14="http://schemas.microsoft.com/office/powerpoint/2010/main" val="3302923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a:extLst>
              <a:ext uri="{FF2B5EF4-FFF2-40B4-BE49-F238E27FC236}">
                <a16:creationId xmlns:a16="http://schemas.microsoft.com/office/drawing/2014/main" id="{83D4DAF0-A2C0-4CDF-81D8-C7D374C5AF24}"/>
              </a:ext>
            </a:extLst>
          </p:cNvPr>
          <p:cNvSpPr>
            <a:spLocks noChangeArrowheads="1"/>
          </p:cNvSpPr>
          <p:nvPr/>
        </p:nvSpPr>
        <p:spPr bwMode="auto">
          <a:xfrm>
            <a:off x="46587" y="472696"/>
            <a:ext cx="9144000" cy="6408344"/>
          </a:xfrm>
          <a:prstGeom prst="rect">
            <a:avLst/>
          </a:prstGeom>
          <a:solidFill>
            <a:schemeClr val="bg1"/>
          </a:solidFill>
          <a:ln w="12700" algn="ctr">
            <a:solidFill>
              <a:schemeClr val="tx1"/>
            </a:solidFill>
            <a:round/>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43011" name="Rectangle 2">
            <a:extLst>
              <a:ext uri="{FF2B5EF4-FFF2-40B4-BE49-F238E27FC236}">
                <a16:creationId xmlns:a16="http://schemas.microsoft.com/office/drawing/2014/main" id="{85456709-26A6-491E-8734-99825F6C5563}"/>
              </a:ext>
            </a:extLst>
          </p:cNvPr>
          <p:cNvSpPr>
            <a:spLocks noGrp="1" noChangeArrowheads="1"/>
          </p:cNvSpPr>
          <p:nvPr>
            <p:ph type="title"/>
          </p:nvPr>
        </p:nvSpPr>
        <p:spPr>
          <a:xfrm>
            <a:off x="23813" y="-34132"/>
            <a:ext cx="9166774" cy="506828"/>
          </a:xfrm>
        </p:spPr>
        <p:txBody>
          <a:bodyPr/>
          <a:lstStyle/>
          <a:p>
            <a:pPr>
              <a:buClr>
                <a:schemeClr val="accent2"/>
              </a:buClr>
            </a:pPr>
            <a:r>
              <a:rPr lang="en-US" altLang="en-US" sz="2800" dirty="0"/>
              <a:t> Lithium Ion Battery- </a:t>
            </a:r>
            <a:r>
              <a:rPr lang="en-US" altLang="en-US" sz="2000" b="1" dirty="0"/>
              <a:t>                                   Electrode Configuration</a:t>
            </a:r>
          </a:p>
        </p:txBody>
      </p:sp>
      <p:sp>
        <p:nvSpPr>
          <p:cNvPr id="43012" name="TextBox 1">
            <a:extLst>
              <a:ext uri="{FF2B5EF4-FFF2-40B4-BE49-F238E27FC236}">
                <a16:creationId xmlns:a16="http://schemas.microsoft.com/office/drawing/2014/main" id="{438CA3DD-1EE8-49E3-8543-3CEEF50406C6}"/>
              </a:ext>
            </a:extLst>
          </p:cNvPr>
          <p:cNvSpPr txBox="1">
            <a:spLocks noChangeArrowheads="1"/>
          </p:cNvSpPr>
          <p:nvPr/>
        </p:nvSpPr>
        <p:spPr bwMode="auto">
          <a:xfrm>
            <a:off x="791808" y="6003624"/>
            <a:ext cx="78517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2000" dirty="0"/>
              <a:t>Does cell construction matter for the end-user?</a:t>
            </a:r>
          </a:p>
        </p:txBody>
      </p:sp>
      <p:graphicFrame>
        <p:nvGraphicFramePr>
          <p:cNvPr id="3" name="Table 2">
            <a:extLst>
              <a:ext uri="{FF2B5EF4-FFF2-40B4-BE49-F238E27FC236}">
                <a16:creationId xmlns:a16="http://schemas.microsoft.com/office/drawing/2014/main" id="{433AAD0F-E55F-4757-8173-DFB5EC521044}"/>
              </a:ext>
            </a:extLst>
          </p:cNvPr>
          <p:cNvGraphicFramePr>
            <a:graphicFrameLocks noGrp="1"/>
          </p:cNvGraphicFramePr>
          <p:nvPr>
            <p:extLst>
              <p:ext uri="{D42A27DB-BD31-4B8C-83A1-F6EECF244321}">
                <p14:modId xmlns:p14="http://schemas.microsoft.com/office/powerpoint/2010/main" val="33437065"/>
              </p:ext>
            </p:extLst>
          </p:nvPr>
        </p:nvGraphicFramePr>
        <p:xfrm>
          <a:off x="1034128" y="715016"/>
          <a:ext cx="7609455" cy="4693500"/>
        </p:xfrm>
        <a:graphic>
          <a:graphicData uri="http://schemas.openxmlformats.org/drawingml/2006/table">
            <a:tbl>
              <a:tblPr firstRow="1" bandRow="1">
                <a:tableStyleId>{00A15C55-8517-42AA-B614-E9B94910E393}</a:tableStyleId>
              </a:tblPr>
              <a:tblGrid>
                <a:gridCol w="2231978">
                  <a:extLst>
                    <a:ext uri="{9D8B030D-6E8A-4147-A177-3AD203B41FA5}">
                      <a16:colId xmlns:a16="http://schemas.microsoft.com/office/drawing/2014/main" val="3300636617"/>
                    </a:ext>
                  </a:extLst>
                </a:gridCol>
                <a:gridCol w="3099062">
                  <a:extLst>
                    <a:ext uri="{9D8B030D-6E8A-4147-A177-3AD203B41FA5}">
                      <a16:colId xmlns:a16="http://schemas.microsoft.com/office/drawing/2014/main" val="268815938"/>
                    </a:ext>
                  </a:extLst>
                </a:gridCol>
                <a:gridCol w="2278415">
                  <a:extLst>
                    <a:ext uri="{9D8B030D-6E8A-4147-A177-3AD203B41FA5}">
                      <a16:colId xmlns:a16="http://schemas.microsoft.com/office/drawing/2014/main" val="2270333781"/>
                    </a:ext>
                  </a:extLst>
                </a:gridCol>
              </a:tblGrid>
              <a:tr h="914200">
                <a:tc>
                  <a:txBody>
                    <a:bodyPr/>
                    <a:lstStyle/>
                    <a:p>
                      <a:pPr algn="ctr"/>
                      <a:r>
                        <a:rPr lang="en-US" sz="1800" dirty="0"/>
                        <a:t>Station Battery Technology</a:t>
                      </a:r>
                    </a:p>
                  </a:txBody>
                  <a:tcPr marL="91435" marR="91435" marT="45710" marB="45710"/>
                </a:tc>
                <a:tc>
                  <a:txBody>
                    <a:bodyPr/>
                    <a:lstStyle/>
                    <a:p>
                      <a:pPr algn="ctr"/>
                      <a:r>
                        <a:rPr lang="en-US" sz="1800" dirty="0"/>
                        <a:t>Chemistry</a:t>
                      </a:r>
                    </a:p>
                  </a:txBody>
                  <a:tcPr marL="91435" marR="91435" marT="45710" marB="45710"/>
                </a:tc>
                <a:tc>
                  <a:txBody>
                    <a:bodyPr/>
                    <a:lstStyle/>
                    <a:p>
                      <a:pPr algn="ctr"/>
                      <a:r>
                        <a:rPr lang="en-US" sz="1800" dirty="0"/>
                        <a:t>Electrode Construction</a:t>
                      </a:r>
                    </a:p>
                  </a:txBody>
                  <a:tcPr marL="91435" marR="91435" marT="45710" marB="45710"/>
                </a:tc>
                <a:extLst>
                  <a:ext uri="{0D108BD9-81ED-4DB2-BD59-A6C34878D82A}">
                    <a16:rowId xmlns:a16="http://schemas.microsoft.com/office/drawing/2014/main" val="1794067595"/>
                  </a:ext>
                </a:extLst>
              </a:tr>
              <a:tr h="6399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Black" panose="020B0A04020102020204" pitchFamily="34" charset="0"/>
                        </a:rPr>
                        <a:t>LTO</a:t>
                      </a:r>
                      <a:r>
                        <a:rPr lang="en-US" sz="1400" b="1" dirty="0"/>
                        <a:t> Lithium </a:t>
                      </a:r>
                      <a:r>
                        <a:rPr lang="en-US" sz="1400" b="1" dirty="0" err="1"/>
                        <a:t>Titanate</a:t>
                      </a:r>
                      <a:r>
                        <a:rPr lang="en-US" sz="1400" b="1" dirty="0"/>
                        <a:t> Oxide</a:t>
                      </a:r>
                      <a:endParaRPr lang="en-US" sz="1400" dirty="0"/>
                    </a:p>
                  </a:txBody>
                  <a:tcPr marL="91435" marR="91435" marT="45710" marB="4571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altLang="en-US" sz="1600" b="1" dirty="0"/>
                        <a:t>Li</a:t>
                      </a:r>
                      <a:r>
                        <a:rPr lang="it-IT" altLang="en-US" sz="1600" b="1" baseline="-25000" dirty="0"/>
                        <a:t>4</a:t>
                      </a:r>
                      <a:r>
                        <a:rPr lang="it-IT" altLang="en-US" sz="1600" b="1" dirty="0"/>
                        <a:t>Ti</a:t>
                      </a:r>
                      <a:r>
                        <a:rPr lang="it-IT" altLang="en-US" sz="1600" b="1" baseline="-25000" dirty="0"/>
                        <a:t>5</a:t>
                      </a:r>
                      <a:r>
                        <a:rPr lang="it-IT" altLang="en-US" sz="1600" b="1" dirty="0"/>
                        <a:t>O</a:t>
                      </a:r>
                      <a:r>
                        <a:rPr lang="it-IT" altLang="en-US" sz="1600" b="1" baseline="-25000" dirty="0"/>
                        <a:t>12  </a:t>
                      </a:r>
                      <a:r>
                        <a:rPr lang="it-IT" altLang="en-US" sz="1600" b="1" baseline="0" dirty="0"/>
                        <a:t>/ </a:t>
                      </a:r>
                      <a:r>
                        <a:rPr lang="it-IT" altLang="en-US" sz="1600" b="1" dirty="0"/>
                        <a:t>6LiCoO</a:t>
                      </a:r>
                      <a:r>
                        <a:rPr lang="it-IT" altLang="en-US" sz="1600" b="1" baseline="-25000" dirty="0"/>
                        <a:t>2</a:t>
                      </a:r>
                      <a:endParaRPr lang="en-US" sz="1600" dirty="0"/>
                    </a:p>
                    <a:p>
                      <a:pPr algn="ctr"/>
                      <a:endParaRPr lang="en-US" sz="1600" baseline="0" dirty="0"/>
                    </a:p>
                  </a:txBody>
                  <a:tcPr marL="91435" marR="91435" marT="45710" marB="45710"/>
                </a:tc>
                <a:tc>
                  <a:txBody>
                    <a:bodyPr/>
                    <a:lstStyle/>
                    <a:p>
                      <a:r>
                        <a:rPr lang="en-US" sz="1800" dirty="0"/>
                        <a:t>Prismatic</a:t>
                      </a:r>
                    </a:p>
                  </a:txBody>
                  <a:tcPr marL="91435" marR="91435" marT="45710" marB="45710"/>
                </a:tc>
                <a:extLst>
                  <a:ext uri="{0D108BD9-81ED-4DB2-BD59-A6C34878D82A}">
                    <a16:rowId xmlns:a16="http://schemas.microsoft.com/office/drawing/2014/main" val="3850595301"/>
                  </a:ext>
                </a:extLst>
              </a:tr>
              <a:tr h="5375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Black" panose="020B0A04020102020204" pitchFamily="34" charset="0"/>
                        </a:rPr>
                        <a:t>LFP</a:t>
                      </a:r>
                      <a:r>
                        <a:rPr lang="en-US" sz="2000" b="1" dirty="0"/>
                        <a:t> </a:t>
                      </a:r>
                      <a:r>
                        <a:rPr lang="en-US" sz="1400" b="1" dirty="0"/>
                        <a:t>Lithium Iron </a:t>
                      </a:r>
                      <a:r>
                        <a:rPr lang="en-US" sz="1400" b="1" dirty="0" err="1"/>
                        <a:t>Phospate</a:t>
                      </a:r>
                      <a:r>
                        <a:rPr lang="en-US" sz="1400" b="1" dirty="0"/>
                        <a:t> (LFP/LiFePO4)</a:t>
                      </a:r>
                    </a:p>
                  </a:txBody>
                  <a:tcPr marL="91435" marR="91435" marT="45710" marB="4571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LiFePO4  /  LiC</a:t>
                      </a:r>
                      <a:r>
                        <a:rPr lang="en-US" sz="1800" b="1" baseline="-25000" dirty="0"/>
                        <a:t>5</a:t>
                      </a:r>
                    </a:p>
                    <a:p>
                      <a:pPr algn="ctr"/>
                      <a:endParaRPr lang="en-US" sz="1600" dirty="0"/>
                    </a:p>
                  </a:txBody>
                  <a:tcPr marL="91435" marR="91435" marT="45710" marB="4571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Cylindrical Jelly-roll</a:t>
                      </a:r>
                    </a:p>
                  </a:txBody>
                  <a:tcPr marL="91435" marR="91435" marT="45710" marB="45710"/>
                </a:tc>
                <a:extLst>
                  <a:ext uri="{0D108BD9-81ED-4DB2-BD59-A6C34878D82A}">
                    <a16:rowId xmlns:a16="http://schemas.microsoft.com/office/drawing/2014/main" val="275664881"/>
                  </a:ext>
                </a:extLst>
              </a:tr>
              <a:tr h="276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Black" panose="020B0A04020102020204" pitchFamily="34" charset="0"/>
                        </a:rPr>
                        <a:t>SLFP</a:t>
                      </a:r>
                      <a:r>
                        <a:rPr lang="en-US" sz="2000" b="1" dirty="0">
                          <a:latin typeface="Arial Black" panose="020B0A04020102020204" pitchFamily="34" charset="0"/>
                        </a:rPr>
                        <a:t> </a:t>
                      </a:r>
                      <a:r>
                        <a:rPr lang="en-US" sz="1200" b="1" dirty="0"/>
                        <a:t>Super Lithium Iron Phosphate (LFP / LiFePO4 +NCA</a:t>
                      </a:r>
                    </a:p>
                  </a:txBody>
                  <a:tcPr marL="91435" marR="91435" marT="45710" marB="4571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LiFePO4 +</a:t>
                      </a:r>
                      <a:endParaRPr lang="en-US"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LiNiCoAlO2 / </a:t>
                      </a:r>
                      <a:r>
                        <a:rPr lang="en-US" sz="1800" b="1" dirty="0"/>
                        <a:t>LiC</a:t>
                      </a:r>
                      <a:r>
                        <a:rPr lang="en-US" sz="2000" b="1" baseline="-25000" dirty="0"/>
                        <a:t>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p>
                  </a:txBody>
                  <a:tcPr marL="91435" marR="91435" marT="45710" marB="4571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Cylindrical Jelly-roll</a:t>
                      </a:r>
                    </a:p>
                    <a:p>
                      <a:pPr algn="ctr"/>
                      <a:endParaRPr lang="en-US" dirty="0"/>
                    </a:p>
                  </a:txBody>
                  <a:tcPr marL="91435" marR="91435" marT="45710" marB="45710"/>
                </a:tc>
                <a:extLst>
                  <a:ext uri="{0D108BD9-81ED-4DB2-BD59-A6C34878D82A}">
                    <a16:rowId xmlns:a16="http://schemas.microsoft.com/office/drawing/2014/main" val="38840999"/>
                  </a:ext>
                </a:extLst>
              </a:tr>
              <a:tr h="517373">
                <a:tc>
                  <a:txBody>
                    <a:bodyPr/>
                    <a:lstStyle/>
                    <a:p>
                      <a:r>
                        <a:rPr lang="en-US" sz="1400" b="1" dirty="0">
                          <a:latin typeface="Arial Black" panose="020B0A04020102020204" pitchFamily="34" charset="0"/>
                        </a:rPr>
                        <a:t>NCA</a:t>
                      </a:r>
                      <a:r>
                        <a:rPr lang="en-US" sz="1400" b="1" dirty="0"/>
                        <a:t>  </a:t>
                      </a:r>
                      <a:r>
                        <a:rPr lang="en-US" sz="1200" b="1" dirty="0"/>
                        <a:t>Lithium Nickel Cobalt Aluminum Oxide </a:t>
                      </a:r>
                    </a:p>
                  </a:txBody>
                  <a:tcPr marL="91435" marR="91435" marT="45710" marB="4571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LiNiCoAlO2 (9% Co)</a:t>
                      </a:r>
                    </a:p>
                    <a:p>
                      <a:pPr algn="ctr"/>
                      <a:endParaRPr lang="en-US" sz="1600" dirty="0"/>
                    </a:p>
                  </a:txBody>
                  <a:tcPr marL="91435" marR="91435" marT="45710" marB="4571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Cylindrical Jelly-roll</a:t>
                      </a:r>
                    </a:p>
                    <a:p>
                      <a:endParaRPr lang="en-US" sz="1800" dirty="0"/>
                    </a:p>
                  </a:txBody>
                  <a:tcPr marL="91435" marR="91435" marT="45710" marB="45710"/>
                </a:tc>
                <a:extLst>
                  <a:ext uri="{0D108BD9-81ED-4DB2-BD59-A6C34878D82A}">
                    <a16:rowId xmlns:a16="http://schemas.microsoft.com/office/drawing/2014/main" val="2974225079"/>
                  </a:ext>
                </a:extLst>
              </a:tr>
              <a:tr h="639940">
                <a:tc>
                  <a:txBody>
                    <a:bodyPr/>
                    <a:lstStyle/>
                    <a:p>
                      <a:r>
                        <a:rPr lang="en-US" sz="1600" b="1" dirty="0">
                          <a:latin typeface="Arial Black" panose="020B0A04020102020204" pitchFamily="34" charset="0"/>
                        </a:rPr>
                        <a:t>NMC</a:t>
                      </a:r>
                      <a:r>
                        <a:rPr lang="en-US" sz="1400" b="1" dirty="0"/>
                        <a:t> Lithium Nickel Manganese Cobalt Oxide</a:t>
                      </a:r>
                    </a:p>
                  </a:txBody>
                  <a:tcPr marL="91435" marR="91435" marT="45710" marB="45710"/>
                </a:tc>
                <a:tc>
                  <a:txBody>
                    <a:bodyPr/>
                    <a:lstStyle/>
                    <a:p>
                      <a:pPr algn="ctr"/>
                      <a:r>
                        <a:rPr lang="en-US" sz="1600" dirty="0"/>
                        <a:t>LiNiMnCoO2</a:t>
                      </a:r>
                    </a:p>
                  </a:txBody>
                  <a:tcPr marL="91435" marR="91435" marT="45710" marB="45710"/>
                </a:tc>
                <a:tc>
                  <a:txBody>
                    <a:bodyPr/>
                    <a:lstStyle/>
                    <a:p>
                      <a:r>
                        <a:rPr lang="en-US" sz="1800" dirty="0"/>
                        <a:t>Cylindrical Jelly-roll</a:t>
                      </a:r>
                    </a:p>
                  </a:txBody>
                  <a:tcPr marL="91435" marR="91435" marT="45710" marB="45710"/>
                </a:tc>
                <a:extLst>
                  <a:ext uri="{0D108BD9-81ED-4DB2-BD59-A6C34878D82A}">
                    <a16:rowId xmlns:a16="http://schemas.microsoft.com/office/drawing/2014/main" val="289102903"/>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C6785ACB-36E8-419D-A74E-253DE3020B5B}"/>
              </a:ext>
            </a:extLst>
          </p:cNvPr>
          <p:cNvSpPr>
            <a:spLocks noChangeArrowheads="1"/>
          </p:cNvSpPr>
          <p:nvPr/>
        </p:nvSpPr>
        <p:spPr bwMode="auto">
          <a:xfrm>
            <a:off x="-37987" y="487212"/>
            <a:ext cx="9144000" cy="6433768"/>
          </a:xfrm>
          <a:prstGeom prst="rect">
            <a:avLst/>
          </a:prstGeom>
          <a:solidFill>
            <a:schemeClr val="bg1"/>
          </a:solidFill>
          <a:ln w="12700" algn="ctr">
            <a:solidFill>
              <a:schemeClr val="tx1"/>
            </a:solidFill>
            <a:round/>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45059" name="Rectangle 2">
            <a:extLst>
              <a:ext uri="{FF2B5EF4-FFF2-40B4-BE49-F238E27FC236}">
                <a16:creationId xmlns:a16="http://schemas.microsoft.com/office/drawing/2014/main" id="{FDFF9356-5BC5-4B6D-AF6C-D640BD1AF99D}"/>
              </a:ext>
            </a:extLst>
          </p:cNvPr>
          <p:cNvSpPr>
            <a:spLocks noGrp="1" noChangeArrowheads="1"/>
          </p:cNvSpPr>
          <p:nvPr>
            <p:ph type="title"/>
          </p:nvPr>
        </p:nvSpPr>
        <p:spPr>
          <a:xfrm>
            <a:off x="0" y="-15875"/>
            <a:ext cx="9144000" cy="439738"/>
          </a:xfrm>
        </p:spPr>
        <p:txBody>
          <a:bodyPr/>
          <a:lstStyle/>
          <a:p>
            <a:pPr>
              <a:buClr>
                <a:schemeClr val="accent2"/>
              </a:buClr>
            </a:pPr>
            <a:r>
              <a:rPr lang="en-US" altLang="en-US" sz="2800" dirty="0"/>
              <a:t> Lithium Ion Battery-                          </a:t>
            </a:r>
            <a:r>
              <a:rPr lang="en-US" altLang="en-US" sz="2000" b="1" dirty="0"/>
              <a:t> </a:t>
            </a:r>
            <a:r>
              <a:rPr lang="en-US" altLang="en-US" sz="2000" b="1" i="1" dirty="0"/>
              <a:t>Electrode Configuration</a:t>
            </a:r>
          </a:p>
        </p:txBody>
      </p:sp>
      <p:sp>
        <p:nvSpPr>
          <p:cNvPr id="45060" name="TextBox 1">
            <a:extLst>
              <a:ext uri="{FF2B5EF4-FFF2-40B4-BE49-F238E27FC236}">
                <a16:creationId xmlns:a16="http://schemas.microsoft.com/office/drawing/2014/main" id="{B1F31AAF-AC22-480E-93F9-D00B3D37CD0A}"/>
              </a:ext>
            </a:extLst>
          </p:cNvPr>
          <p:cNvSpPr txBox="1">
            <a:spLocks noChangeArrowheads="1"/>
          </p:cNvSpPr>
          <p:nvPr/>
        </p:nvSpPr>
        <p:spPr bwMode="auto">
          <a:xfrm>
            <a:off x="608125" y="6170763"/>
            <a:ext cx="78517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a:t>Does cell construction matter for the end-user?</a:t>
            </a:r>
          </a:p>
        </p:txBody>
      </p:sp>
      <p:pic>
        <p:nvPicPr>
          <p:cNvPr id="45061" name="Picture 3">
            <a:extLst>
              <a:ext uri="{FF2B5EF4-FFF2-40B4-BE49-F238E27FC236}">
                <a16:creationId xmlns:a16="http://schemas.microsoft.com/office/drawing/2014/main" id="{F730BCFA-DE8B-4E6C-B057-DF16DCBDD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533" y="685376"/>
            <a:ext cx="38163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Box 4">
            <a:extLst>
              <a:ext uri="{FF2B5EF4-FFF2-40B4-BE49-F238E27FC236}">
                <a16:creationId xmlns:a16="http://schemas.microsoft.com/office/drawing/2014/main" id="{21B33E2D-BCBC-4138-BD8C-9B3D91B46B8D}"/>
              </a:ext>
            </a:extLst>
          </p:cNvPr>
          <p:cNvSpPr txBox="1">
            <a:spLocks noChangeArrowheads="1"/>
          </p:cNvSpPr>
          <p:nvPr/>
        </p:nvSpPr>
        <p:spPr bwMode="auto">
          <a:xfrm>
            <a:off x="5101896" y="450426"/>
            <a:ext cx="2692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800" b="1"/>
              <a:t>Cylindrical Cell</a:t>
            </a:r>
          </a:p>
        </p:txBody>
      </p:sp>
      <p:pic>
        <p:nvPicPr>
          <p:cNvPr id="45063" name="Picture 5">
            <a:extLst>
              <a:ext uri="{FF2B5EF4-FFF2-40B4-BE49-F238E27FC236}">
                <a16:creationId xmlns:a16="http://schemas.microsoft.com/office/drawing/2014/main" id="{A38CC2AE-186A-428E-ABA5-F532D00D6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725"/>
          <a:stretch>
            <a:fillRect/>
          </a:stretch>
        </p:blipFill>
        <p:spPr bwMode="auto">
          <a:xfrm>
            <a:off x="580416" y="640926"/>
            <a:ext cx="24892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C4EDCF4-28F1-491D-A871-9A55451CF833}"/>
              </a:ext>
            </a:extLst>
          </p:cNvPr>
          <p:cNvSpPr txBox="1"/>
          <p:nvPr/>
        </p:nvSpPr>
        <p:spPr>
          <a:xfrm>
            <a:off x="4431971" y="3657176"/>
            <a:ext cx="4581525" cy="1939925"/>
          </a:xfrm>
          <a:prstGeom prst="rect">
            <a:avLst/>
          </a:prstGeom>
          <a:noFill/>
        </p:spPr>
        <p:txBody>
          <a:bodyPr>
            <a:spAutoFit/>
          </a:bodyPr>
          <a:lstStyle/>
          <a:p>
            <a:pPr>
              <a:defRPr/>
            </a:pPr>
            <a:r>
              <a:rPr lang="en-US" sz="2000" b="1" dirty="0"/>
              <a:t>Benefits:</a:t>
            </a:r>
            <a:br>
              <a:rPr lang="en-US" sz="2000" dirty="0"/>
            </a:br>
            <a:endParaRPr lang="en-US" sz="2000" dirty="0"/>
          </a:p>
          <a:p>
            <a:pPr marL="342900" indent="-342900">
              <a:buClr>
                <a:schemeClr val="bg2"/>
              </a:buClr>
              <a:buFont typeface="Wingdings" panose="05000000000000000000" pitchFamily="2" charset="2"/>
              <a:buChar char="§"/>
              <a:defRPr/>
            </a:pPr>
            <a:r>
              <a:rPr lang="en-US" sz="2000" dirty="0"/>
              <a:t>Good heat dissipation</a:t>
            </a:r>
          </a:p>
          <a:p>
            <a:pPr marL="342900" indent="-342900">
              <a:buClr>
                <a:schemeClr val="bg2"/>
              </a:buClr>
              <a:buFont typeface="Wingdings" panose="05000000000000000000" pitchFamily="2" charset="2"/>
              <a:buChar char="§"/>
              <a:defRPr/>
            </a:pPr>
            <a:r>
              <a:rPr lang="en-US" sz="2000" dirty="0"/>
              <a:t>Best for high temperature </a:t>
            </a:r>
            <a:r>
              <a:rPr lang="en-US" sz="2000" dirty="0" err="1"/>
              <a:t>mgmt</a:t>
            </a:r>
            <a:r>
              <a:rPr lang="en-US" sz="2000" dirty="0"/>
              <a:t> </a:t>
            </a:r>
          </a:p>
          <a:p>
            <a:pPr marL="342900" indent="-342900">
              <a:buClr>
                <a:schemeClr val="bg2"/>
              </a:buClr>
              <a:buFont typeface="Wingdings" panose="05000000000000000000" pitchFamily="2" charset="2"/>
              <a:buChar char="§"/>
              <a:defRPr/>
            </a:pPr>
            <a:r>
              <a:rPr lang="en-US" sz="2000" dirty="0"/>
              <a:t>Flexible form factor</a:t>
            </a:r>
          </a:p>
          <a:p>
            <a:pPr marL="342900" indent="-342900">
              <a:buClr>
                <a:schemeClr val="bg2"/>
              </a:buClr>
              <a:buFont typeface="Wingdings" panose="05000000000000000000" pitchFamily="2" charset="2"/>
              <a:buChar char="§"/>
              <a:defRPr/>
            </a:pPr>
            <a:r>
              <a:rPr lang="en-US" sz="2000" b="1" dirty="0"/>
              <a:t>Lower cost</a:t>
            </a:r>
          </a:p>
        </p:txBody>
      </p:sp>
      <p:pic>
        <p:nvPicPr>
          <p:cNvPr id="45065" name="Picture 6">
            <a:extLst>
              <a:ext uri="{FF2B5EF4-FFF2-40B4-BE49-F238E27FC236}">
                <a16:creationId xmlns:a16="http://schemas.microsoft.com/office/drawing/2014/main" id="{9EAE74F7-DB2B-45C6-AEC1-D2E363CABD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391" y="3869901"/>
            <a:ext cx="23082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TextBox 11">
            <a:extLst>
              <a:ext uri="{FF2B5EF4-FFF2-40B4-BE49-F238E27FC236}">
                <a16:creationId xmlns:a16="http://schemas.microsoft.com/office/drawing/2014/main" id="{FBB7796D-13F7-40B7-B261-FCA1F0ED1555}"/>
              </a:ext>
            </a:extLst>
          </p:cNvPr>
          <p:cNvSpPr txBox="1">
            <a:spLocks noChangeArrowheads="1"/>
          </p:cNvSpPr>
          <p:nvPr/>
        </p:nvSpPr>
        <p:spPr bwMode="auto">
          <a:xfrm>
            <a:off x="6456" y="1075505"/>
            <a:ext cx="8699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800" b="1" dirty="0"/>
              <a:t>Fig 1</a:t>
            </a:r>
          </a:p>
          <a:p>
            <a:endParaRPr lang="en-US" altLang="en-US" sz="1800" b="1" dirty="0"/>
          </a:p>
          <a:p>
            <a:endParaRPr lang="en-US" altLang="en-US" sz="1800" b="1" dirty="0"/>
          </a:p>
          <a:p>
            <a:endParaRPr lang="en-US" altLang="en-US" sz="1800" b="1" dirty="0"/>
          </a:p>
          <a:p>
            <a:endParaRPr lang="en-US" altLang="en-US" sz="1800" b="1" dirty="0"/>
          </a:p>
          <a:p>
            <a:endParaRPr lang="en-US" altLang="en-US" sz="1800" b="1" dirty="0"/>
          </a:p>
          <a:p>
            <a:r>
              <a:rPr lang="en-US" altLang="en-US" sz="1800" b="1" dirty="0"/>
              <a:t>Fig 2</a:t>
            </a:r>
          </a:p>
          <a:p>
            <a:endParaRPr lang="en-US" altLang="en-US" sz="1800" b="1" dirty="0"/>
          </a:p>
          <a:p>
            <a:endParaRPr lang="en-US" altLang="en-US" sz="1800" b="1" dirty="0"/>
          </a:p>
          <a:p>
            <a:endParaRPr lang="en-US" altLang="en-US" sz="1800" b="1" dirty="0"/>
          </a:p>
          <a:p>
            <a:endParaRPr lang="en-US" altLang="en-US" sz="1800" b="1" dirty="0"/>
          </a:p>
          <a:p>
            <a:endParaRPr lang="en-US" altLang="en-US" sz="1800" b="1" dirty="0"/>
          </a:p>
          <a:p>
            <a:endParaRPr lang="en-US" altLang="en-US" sz="1800" b="1" dirty="0"/>
          </a:p>
          <a:p>
            <a:endParaRPr lang="en-US" altLang="en-US" sz="1800" b="1" dirty="0"/>
          </a:p>
          <a:p>
            <a:r>
              <a:rPr lang="en-US" altLang="en-US" sz="1800" b="1" dirty="0"/>
              <a:t>Fig 3</a:t>
            </a:r>
          </a:p>
        </p:txBody>
      </p:sp>
      <p:sp>
        <p:nvSpPr>
          <p:cNvPr id="45067" name="TextBox 12">
            <a:extLst>
              <a:ext uri="{FF2B5EF4-FFF2-40B4-BE49-F238E27FC236}">
                <a16:creationId xmlns:a16="http://schemas.microsoft.com/office/drawing/2014/main" id="{1D3F1EF0-BBBD-464B-92E9-6D7FA6AE593A}"/>
              </a:ext>
            </a:extLst>
          </p:cNvPr>
          <p:cNvSpPr txBox="1">
            <a:spLocks noChangeArrowheads="1"/>
          </p:cNvSpPr>
          <p:nvPr/>
        </p:nvSpPr>
        <p:spPr bwMode="auto">
          <a:xfrm>
            <a:off x="5738813" y="3821113"/>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800" b="1"/>
              <a:t>Fig 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8">
            <a:extLst>
              <a:ext uri="{FF2B5EF4-FFF2-40B4-BE49-F238E27FC236}">
                <a16:creationId xmlns:a16="http://schemas.microsoft.com/office/drawing/2014/main" id="{E5072F9B-965C-4283-8927-2188F81853B4}"/>
              </a:ext>
            </a:extLst>
          </p:cNvPr>
          <p:cNvSpPr>
            <a:spLocks noChangeArrowheads="1"/>
          </p:cNvSpPr>
          <p:nvPr/>
        </p:nvSpPr>
        <p:spPr bwMode="auto">
          <a:xfrm>
            <a:off x="24605" y="514350"/>
            <a:ext cx="9094787" cy="6411913"/>
          </a:xfrm>
          <a:prstGeom prst="rect">
            <a:avLst/>
          </a:prstGeom>
          <a:solidFill>
            <a:schemeClr val="bg1"/>
          </a:solidFill>
          <a:ln w="12700" algn="ctr">
            <a:solidFill>
              <a:schemeClr val="tx1"/>
            </a:solidFill>
            <a:round/>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47107" name="Rectangle 2">
            <a:extLst>
              <a:ext uri="{FF2B5EF4-FFF2-40B4-BE49-F238E27FC236}">
                <a16:creationId xmlns:a16="http://schemas.microsoft.com/office/drawing/2014/main" id="{E2757E1B-C700-4D5A-9ADB-D2A38ED484D1}"/>
              </a:ext>
            </a:extLst>
          </p:cNvPr>
          <p:cNvSpPr>
            <a:spLocks noGrp="1" noChangeArrowheads="1"/>
          </p:cNvSpPr>
          <p:nvPr>
            <p:ph type="title"/>
          </p:nvPr>
        </p:nvSpPr>
        <p:spPr>
          <a:xfrm>
            <a:off x="15193" y="-25400"/>
            <a:ext cx="9128807" cy="539750"/>
          </a:xfrm>
        </p:spPr>
        <p:txBody>
          <a:bodyPr/>
          <a:lstStyle/>
          <a:p>
            <a:pPr>
              <a:buClr>
                <a:schemeClr val="accent2"/>
              </a:buClr>
            </a:pPr>
            <a:r>
              <a:rPr lang="en-US" altLang="en-US" sz="2800" dirty="0"/>
              <a:t>Lithium Ion Battery- </a:t>
            </a:r>
            <a:r>
              <a:rPr lang="en-US" altLang="en-US" sz="2000" b="1" dirty="0"/>
              <a:t>                      </a:t>
            </a:r>
            <a:r>
              <a:rPr lang="en-US" altLang="en-US" sz="2000" b="1" i="1" dirty="0"/>
              <a:t>Electrode Configuration</a:t>
            </a:r>
          </a:p>
        </p:txBody>
      </p:sp>
      <p:sp>
        <p:nvSpPr>
          <p:cNvPr id="47108" name="TextBox 1">
            <a:extLst>
              <a:ext uri="{FF2B5EF4-FFF2-40B4-BE49-F238E27FC236}">
                <a16:creationId xmlns:a16="http://schemas.microsoft.com/office/drawing/2014/main" id="{9B34B7AD-9A2D-47AE-B459-55BE756F80B9}"/>
              </a:ext>
            </a:extLst>
          </p:cNvPr>
          <p:cNvSpPr txBox="1">
            <a:spLocks noChangeArrowheads="1"/>
          </p:cNvSpPr>
          <p:nvPr/>
        </p:nvSpPr>
        <p:spPr bwMode="auto">
          <a:xfrm>
            <a:off x="695325" y="6315075"/>
            <a:ext cx="78517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a:t>Does cell construction matter for the end-user?</a:t>
            </a:r>
          </a:p>
        </p:txBody>
      </p:sp>
      <p:sp>
        <p:nvSpPr>
          <p:cNvPr id="3" name="TextBox 2">
            <a:extLst>
              <a:ext uri="{FF2B5EF4-FFF2-40B4-BE49-F238E27FC236}">
                <a16:creationId xmlns:a16="http://schemas.microsoft.com/office/drawing/2014/main" id="{79815E6F-02E7-473A-A74B-8762256AF28D}"/>
              </a:ext>
            </a:extLst>
          </p:cNvPr>
          <p:cNvSpPr txBox="1"/>
          <p:nvPr/>
        </p:nvSpPr>
        <p:spPr>
          <a:xfrm>
            <a:off x="5776117" y="552175"/>
            <a:ext cx="3343275" cy="3785652"/>
          </a:xfrm>
          <a:prstGeom prst="rect">
            <a:avLst/>
          </a:prstGeom>
          <a:noFill/>
        </p:spPr>
        <p:txBody>
          <a:bodyPr>
            <a:spAutoFit/>
          </a:bodyPr>
          <a:lstStyle/>
          <a:p>
            <a:pPr>
              <a:defRPr/>
            </a:pPr>
            <a:r>
              <a:rPr lang="en-US" sz="2000" b="1" dirty="0">
                <a:latin typeface="Arial Black" panose="020B0A04020102020204" pitchFamily="34" charset="0"/>
              </a:rPr>
              <a:t>Benefits</a:t>
            </a:r>
            <a:r>
              <a:rPr lang="en-US" sz="2000" b="1" dirty="0"/>
              <a:t>:</a:t>
            </a:r>
            <a:br>
              <a:rPr lang="en-US" sz="2000" dirty="0"/>
            </a:br>
            <a:endParaRPr lang="en-US" sz="2000" dirty="0"/>
          </a:p>
          <a:p>
            <a:pPr marL="342900" indent="-342900">
              <a:buClr>
                <a:schemeClr val="bg2"/>
              </a:buClr>
              <a:buFont typeface="Wingdings" panose="05000000000000000000" pitchFamily="2" charset="2"/>
              <a:buChar char="§"/>
              <a:defRPr/>
            </a:pPr>
            <a:r>
              <a:rPr lang="en-US" sz="2000" dirty="0"/>
              <a:t>Good heat dissipation </a:t>
            </a:r>
          </a:p>
          <a:p>
            <a:pPr marL="342900" indent="-342900">
              <a:buClr>
                <a:schemeClr val="bg2"/>
              </a:buClr>
              <a:buFont typeface="Wingdings" panose="05000000000000000000" pitchFamily="2" charset="2"/>
              <a:buChar char="§"/>
              <a:defRPr/>
            </a:pPr>
            <a:r>
              <a:rPr lang="en-US" sz="2000" dirty="0"/>
              <a:t>Flexible form factor</a:t>
            </a:r>
          </a:p>
          <a:p>
            <a:pPr marL="342900" indent="-342900">
              <a:buClr>
                <a:schemeClr val="bg2"/>
              </a:buClr>
              <a:buFont typeface="Wingdings" panose="05000000000000000000" pitchFamily="2" charset="2"/>
              <a:buChar char="§"/>
              <a:defRPr/>
            </a:pPr>
            <a:r>
              <a:rPr lang="en-US" sz="2000" b="1" dirty="0"/>
              <a:t>Super-fast charging</a:t>
            </a:r>
          </a:p>
          <a:p>
            <a:pPr marL="342900" indent="-342900">
              <a:buClr>
                <a:schemeClr val="bg2"/>
              </a:buClr>
              <a:buFont typeface="Wingdings" panose="05000000000000000000" pitchFamily="2" charset="2"/>
              <a:buChar char="§"/>
              <a:defRPr/>
            </a:pPr>
            <a:r>
              <a:rPr lang="en-US" sz="2000" dirty="0"/>
              <a:t>Less SEI Interface growth with low temp charging</a:t>
            </a:r>
          </a:p>
          <a:p>
            <a:pPr marL="342900" indent="-342900">
              <a:buClr>
                <a:schemeClr val="bg2"/>
              </a:buClr>
              <a:buFont typeface="Wingdings" panose="05000000000000000000" pitchFamily="2" charset="2"/>
              <a:buChar char="§"/>
              <a:defRPr/>
            </a:pPr>
            <a:r>
              <a:rPr lang="en-US" sz="2000" dirty="0"/>
              <a:t>Less Lithium plating during cycling</a:t>
            </a:r>
          </a:p>
          <a:p>
            <a:pPr marL="342900" indent="-342900">
              <a:buClr>
                <a:schemeClr val="bg2"/>
              </a:buClr>
              <a:buFont typeface="Wingdings" panose="05000000000000000000" pitchFamily="2" charset="2"/>
              <a:buChar char="§"/>
              <a:defRPr/>
            </a:pPr>
            <a:endParaRPr lang="en-US" sz="2000" dirty="0"/>
          </a:p>
          <a:p>
            <a:pPr marL="342900" indent="-342900">
              <a:buClr>
                <a:schemeClr val="bg2"/>
              </a:buClr>
              <a:buFont typeface="Wingdings" panose="05000000000000000000" pitchFamily="2" charset="2"/>
              <a:buChar char="§"/>
              <a:defRPr/>
            </a:pPr>
            <a:endParaRPr lang="en-US" sz="2000" dirty="0"/>
          </a:p>
        </p:txBody>
      </p:sp>
      <p:pic>
        <p:nvPicPr>
          <p:cNvPr id="47110" name="Picture 6">
            <a:extLst>
              <a:ext uri="{FF2B5EF4-FFF2-40B4-BE49-F238E27FC236}">
                <a16:creationId xmlns:a16="http://schemas.microsoft.com/office/drawing/2014/main" id="{E8F40FF0-AADF-4FAC-A6BA-6E61011E4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70" r="9836" b="8388"/>
          <a:stretch>
            <a:fillRect/>
          </a:stretch>
        </p:blipFill>
        <p:spPr bwMode="auto">
          <a:xfrm rot="20358782">
            <a:off x="-64294" y="1013870"/>
            <a:ext cx="266541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Box 7">
            <a:extLst>
              <a:ext uri="{FF2B5EF4-FFF2-40B4-BE49-F238E27FC236}">
                <a16:creationId xmlns:a16="http://schemas.microsoft.com/office/drawing/2014/main" id="{0AE76730-2280-4344-AB71-F1BC2E0885B3}"/>
              </a:ext>
            </a:extLst>
          </p:cNvPr>
          <p:cNvSpPr txBox="1">
            <a:spLocks noChangeArrowheads="1"/>
          </p:cNvSpPr>
          <p:nvPr/>
        </p:nvSpPr>
        <p:spPr bwMode="auto">
          <a:xfrm>
            <a:off x="3296618" y="611454"/>
            <a:ext cx="1792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800" b="1" dirty="0"/>
              <a:t>Prismatic Cell</a:t>
            </a:r>
          </a:p>
        </p:txBody>
      </p:sp>
      <p:pic>
        <p:nvPicPr>
          <p:cNvPr id="47112" name="Picture 2" descr="Layered build-up of lithium ion cell">
            <a:extLst>
              <a:ext uri="{FF2B5EF4-FFF2-40B4-BE49-F238E27FC236}">
                <a16:creationId xmlns:a16="http://schemas.microsoft.com/office/drawing/2014/main" id="{CC40481E-FBBB-41C6-B312-BC45790D1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080" y="1072056"/>
            <a:ext cx="2662238"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10" descr="SCiB_2P12Sモジュール2EV-PHEV用">
            <a:extLst>
              <a:ext uri="{FF2B5EF4-FFF2-40B4-BE49-F238E27FC236}">
                <a16:creationId xmlns:a16="http://schemas.microsoft.com/office/drawing/2014/main" id="{3FE742C0-B713-4BE7-877E-F9846E5A8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285" y="3403984"/>
            <a:ext cx="2706688"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738B5D3-5A31-4A8D-91A0-C18C6AD755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035722" y="4001202"/>
            <a:ext cx="2403126" cy="1802345"/>
          </a:xfrm>
          <a:prstGeom prst="rect">
            <a:avLst/>
          </a:prstGeom>
        </p:spPr>
      </p:pic>
      <p:sp>
        <p:nvSpPr>
          <p:cNvPr id="5" name="TextBox 4">
            <a:extLst>
              <a:ext uri="{FF2B5EF4-FFF2-40B4-BE49-F238E27FC236}">
                <a16:creationId xmlns:a16="http://schemas.microsoft.com/office/drawing/2014/main" id="{3EACA34C-4B69-4463-9FE6-73AC638D505A}"/>
              </a:ext>
            </a:extLst>
          </p:cNvPr>
          <p:cNvSpPr txBox="1"/>
          <p:nvPr/>
        </p:nvSpPr>
        <p:spPr>
          <a:xfrm>
            <a:off x="2210067" y="5278569"/>
            <a:ext cx="1004941" cy="307777"/>
          </a:xfrm>
          <a:prstGeom prst="rect">
            <a:avLst/>
          </a:prstGeom>
          <a:noFill/>
        </p:spPr>
        <p:txBody>
          <a:bodyPr wrap="square" rtlCol="0">
            <a:spAutoFit/>
          </a:bodyPr>
          <a:lstStyle/>
          <a:p>
            <a:r>
              <a:rPr lang="en-US" sz="1400" b="1" dirty="0"/>
              <a:t>Module</a:t>
            </a:r>
          </a:p>
        </p:txBody>
      </p:sp>
      <p:sp>
        <p:nvSpPr>
          <p:cNvPr id="6" name="TextBox 5">
            <a:extLst>
              <a:ext uri="{FF2B5EF4-FFF2-40B4-BE49-F238E27FC236}">
                <a16:creationId xmlns:a16="http://schemas.microsoft.com/office/drawing/2014/main" id="{EE277E3D-73CB-49FB-9CF4-7E514CC3053E}"/>
              </a:ext>
            </a:extLst>
          </p:cNvPr>
          <p:cNvSpPr txBox="1"/>
          <p:nvPr/>
        </p:nvSpPr>
        <p:spPr>
          <a:xfrm>
            <a:off x="197541" y="3282986"/>
            <a:ext cx="765136" cy="307777"/>
          </a:xfrm>
          <a:prstGeom prst="rect">
            <a:avLst/>
          </a:prstGeom>
          <a:noFill/>
        </p:spPr>
        <p:txBody>
          <a:bodyPr wrap="square" rtlCol="0">
            <a:spAutoFit/>
          </a:bodyPr>
          <a:lstStyle/>
          <a:p>
            <a:r>
              <a:rPr lang="en-US" sz="1400" b="1" dirty="0"/>
              <a:t>Cell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a:extLst>
              <a:ext uri="{FF2B5EF4-FFF2-40B4-BE49-F238E27FC236}">
                <a16:creationId xmlns:a16="http://schemas.microsoft.com/office/drawing/2014/main" id="{8D44754B-1C6F-4535-9EE5-881E080EA727}"/>
              </a:ext>
            </a:extLst>
          </p:cNvPr>
          <p:cNvSpPr>
            <a:spLocks noGrp="1" noChangeArrowheads="1"/>
          </p:cNvSpPr>
          <p:nvPr>
            <p:ph type="title"/>
          </p:nvPr>
        </p:nvSpPr>
        <p:spPr>
          <a:xfrm>
            <a:off x="0" y="0"/>
            <a:ext cx="9112249" cy="521160"/>
          </a:xfrm>
        </p:spPr>
        <p:txBody>
          <a:bodyPr/>
          <a:lstStyle/>
          <a:p>
            <a:r>
              <a:rPr lang="en-US" altLang="en-US" sz="1600" dirty="0">
                <a:latin typeface="Arial Black" panose="020B0A04020102020204" pitchFamily="34" charset="0"/>
              </a:rPr>
              <a:t> </a:t>
            </a:r>
            <a:r>
              <a:rPr lang="en-US" altLang="en-US" sz="2400" dirty="0">
                <a:latin typeface="Arial Black" panose="020B0A04020102020204" pitchFamily="34" charset="0"/>
              </a:rPr>
              <a:t>Lithium Battery Training-                         Electrolyte</a:t>
            </a:r>
          </a:p>
        </p:txBody>
      </p:sp>
      <p:graphicFrame>
        <p:nvGraphicFramePr>
          <p:cNvPr id="144628" name="Group 244">
            <a:extLst>
              <a:ext uri="{FF2B5EF4-FFF2-40B4-BE49-F238E27FC236}">
                <a16:creationId xmlns:a16="http://schemas.microsoft.com/office/drawing/2014/main" id="{01A036CB-7CD8-458D-860F-FB3C8342D54F}"/>
              </a:ext>
            </a:extLst>
          </p:cNvPr>
          <p:cNvGraphicFramePr>
            <a:graphicFrameLocks noGrp="1"/>
          </p:cNvGraphicFramePr>
          <p:nvPr>
            <p:extLst>
              <p:ext uri="{D42A27DB-BD31-4B8C-83A1-F6EECF244321}">
                <p14:modId xmlns:p14="http://schemas.microsoft.com/office/powerpoint/2010/main" val="3019382463"/>
              </p:ext>
            </p:extLst>
          </p:nvPr>
        </p:nvGraphicFramePr>
        <p:xfrm>
          <a:off x="0" y="666552"/>
          <a:ext cx="9094788" cy="700087"/>
        </p:xfrm>
        <a:graphic>
          <a:graphicData uri="http://schemas.openxmlformats.org/drawingml/2006/table">
            <a:tbl>
              <a:tblPr/>
              <a:tblGrid>
                <a:gridCol w="9094788">
                  <a:extLst>
                    <a:ext uri="{9D8B030D-6E8A-4147-A177-3AD203B41FA5}">
                      <a16:colId xmlns:a16="http://schemas.microsoft.com/office/drawing/2014/main" val="20000"/>
                    </a:ext>
                  </a:extLst>
                </a:gridCol>
              </a:tblGrid>
              <a:tr h="700087">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rPr>
                        <a:t>IFC 2018 </a:t>
                      </a:r>
                      <a:r>
                        <a:rPr kumimoji="0" lang="en-US" sz="1800" b="1" i="0" u="none" strike="noStrike" cap="none" normalizeH="0" baseline="0" dirty="0" err="1">
                          <a:ln>
                            <a:noFill/>
                          </a:ln>
                          <a:solidFill>
                            <a:schemeClr val="tx1"/>
                          </a:solidFill>
                          <a:effectLst/>
                          <a:latin typeface="Arial" pitchFamily="34" charset="0"/>
                          <a:cs typeface="Times New Roman" pitchFamily="18" charset="0"/>
                        </a:rPr>
                        <a:t>hapter</a:t>
                      </a:r>
                      <a:r>
                        <a:rPr kumimoji="0" lang="en-US" sz="1800" b="1" i="0" u="none" strike="noStrike" cap="none" normalizeH="0" baseline="0" dirty="0">
                          <a:ln>
                            <a:noFill/>
                          </a:ln>
                          <a:solidFill>
                            <a:schemeClr val="tx1"/>
                          </a:solidFill>
                          <a:effectLst/>
                          <a:latin typeface="Arial" pitchFamily="34" charset="0"/>
                          <a:cs typeface="Times New Roman" pitchFamily="18" charset="0"/>
                        </a:rPr>
                        <a:t> 12 and NFPA-1 chapter 52</a:t>
                      </a:r>
                    </a:p>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bg1"/>
                          </a:solidFill>
                          <a:effectLst/>
                          <a:latin typeface="Arial" pitchFamily="34" charset="0"/>
                          <a:cs typeface="Times New Roman" pitchFamily="18" charset="0"/>
                        </a:rPr>
                        <a:t>FLASHPOINTS FOR VARIOUS LITHIUM ION ELECTROLYTES</a:t>
                      </a:r>
                      <a:endParaRPr kumimoji="0" lang="en-US" sz="1800" b="0" i="0" u="none" strike="noStrike" cap="none" normalizeH="0" baseline="0" dirty="0">
                        <a:ln>
                          <a:noFill/>
                        </a:ln>
                        <a:solidFill>
                          <a:schemeClr val="bg1"/>
                        </a:solidFill>
                        <a:effectLst/>
                        <a:latin typeface="Arial" pitchFamily="34" charset="0"/>
                      </a:endParaRPr>
                    </a:p>
                  </a:txBody>
                  <a:tcPr marL="91443" marR="91443"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bl>
          </a:graphicData>
        </a:graphic>
      </p:graphicFrame>
      <p:sp>
        <p:nvSpPr>
          <p:cNvPr id="49162" name="Rectangle 232">
            <a:extLst>
              <a:ext uri="{FF2B5EF4-FFF2-40B4-BE49-F238E27FC236}">
                <a16:creationId xmlns:a16="http://schemas.microsoft.com/office/drawing/2014/main" id="{B358675C-582E-4630-B962-182700FCD5E8}"/>
              </a:ext>
            </a:extLst>
          </p:cNvPr>
          <p:cNvSpPr>
            <a:spLocks noChangeArrowheads="1"/>
          </p:cNvSpPr>
          <p:nvPr/>
        </p:nvSpPr>
        <p:spPr bwMode="auto">
          <a:xfrm>
            <a:off x="-31750" y="187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49163" name="Rectangle 233">
            <a:extLst>
              <a:ext uri="{FF2B5EF4-FFF2-40B4-BE49-F238E27FC236}">
                <a16:creationId xmlns:a16="http://schemas.microsoft.com/office/drawing/2014/main" id="{7981D299-F20B-45C5-9D26-E5826C4AA557}"/>
              </a:ext>
            </a:extLst>
          </p:cNvPr>
          <p:cNvSpPr>
            <a:spLocks noChangeArrowheads="1"/>
          </p:cNvSpPr>
          <p:nvPr/>
        </p:nvSpPr>
        <p:spPr bwMode="auto">
          <a:xfrm>
            <a:off x="-31750" y="3856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49164" name="Rectangle 234">
            <a:extLst>
              <a:ext uri="{FF2B5EF4-FFF2-40B4-BE49-F238E27FC236}">
                <a16:creationId xmlns:a16="http://schemas.microsoft.com/office/drawing/2014/main" id="{2D9C2562-6639-4A27-886A-7AFD3F473B2F}"/>
              </a:ext>
            </a:extLst>
          </p:cNvPr>
          <p:cNvSpPr>
            <a:spLocks noChangeArrowheads="1"/>
          </p:cNvSpPr>
          <p:nvPr/>
        </p:nvSpPr>
        <p:spPr bwMode="auto">
          <a:xfrm>
            <a:off x="-31750" y="13101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pic>
        <p:nvPicPr>
          <p:cNvPr id="49165" name="Picture 5">
            <a:extLst>
              <a:ext uri="{FF2B5EF4-FFF2-40B4-BE49-F238E27FC236}">
                <a16:creationId xmlns:a16="http://schemas.microsoft.com/office/drawing/2014/main" id="{FCDF0983-6C3D-4266-B149-EB6900B04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1369814"/>
            <a:ext cx="9144001"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6" name="Oval 6">
            <a:extLst>
              <a:ext uri="{FF2B5EF4-FFF2-40B4-BE49-F238E27FC236}">
                <a16:creationId xmlns:a16="http://schemas.microsoft.com/office/drawing/2014/main" id="{C66432C5-1170-4B44-A0E5-06A9734F2279}"/>
              </a:ext>
            </a:extLst>
          </p:cNvPr>
          <p:cNvSpPr>
            <a:spLocks noChangeArrowheads="1"/>
          </p:cNvSpPr>
          <p:nvPr/>
        </p:nvSpPr>
        <p:spPr bwMode="auto">
          <a:xfrm>
            <a:off x="5346700" y="1790502"/>
            <a:ext cx="1260475" cy="4389437"/>
          </a:xfrm>
          <a:prstGeom prst="ellipse">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a:extLst>
              <a:ext uri="{FF2B5EF4-FFF2-40B4-BE49-F238E27FC236}">
                <a16:creationId xmlns:a16="http://schemas.microsoft.com/office/drawing/2014/main" id="{659C0430-440B-44D5-995F-E253DD210993}"/>
              </a:ext>
            </a:extLst>
          </p:cNvPr>
          <p:cNvSpPr>
            <a:spLocks noGrp="1" noChangeArrowheads="1"/>
          </p:cNvSpPr>
          <p:nvPr>
            <p:ph type="title"/>
          </p:nvPr>
        </p:nvSpPr>
        <p:spPr>
          <a:xfrm>
            <a:off x="0" y="0"/>
            <a:ext cx="9144000" cy="566737"/>
          </a:xfrm>
        </p:spPr>
        <p:txBody>
          <a:bodyPr/>
          <a:lstStyle/>
          <a:p>
            <a:pPr>
              <a:buClr>
                <a:schemeClr val="accent2"/>
              </a:buClr>
            </a:pPr>
            <a:r>
              <a:rPr lang="en-US" altLang="en-US" sz="2800" dirty="0"/>
              <a:t>Cycle Life- Nickel Cadmium Pocket Plate</a:t>
            </a:r>
          </a:p>
        </p:txBody>
      </p:sp>
      <p:pic>
        <p:nvPicPr>
          <p:cNvPr id="46084" name="Picture 2" descr="Image result for cycle life of flooded nickel cadmium batteries">
            <a:hlinkClick r:id="rId3"/>
            <a:extLst>
              <a:ext uri="{FF2B5EF4-FFF2-40B4-BE49-F238E27FC236}">
                <a16:creationId xmlns:a16="http://schemas.microsoft.com/office/drawing/2014/main" id="{B99FAB0E-AD08-4934-8F37-6067FEB74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788" y="1182688"/>
            <a:ext cx="7985125"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a:extLst>
              <a:ext uri="{FF2B5EF4-FFF2-40B4-BE49-F238E27FC236}">
                <a16:creationId xmlns:a16="http://schemas.microsoft.com/office/drawing/2014/main" id="{9D3AE86F-2461-4E65-9E95-11E7CF15A319}"/>
              </a:ext>
            </a:extLst>
          </p:cNvPr>
          <p:cNvSpPr>
            <a:spLocks noGrp="1" noChangeArrowheads="1"/>
          </p:cNvSpPr>
          <p:nvPr>
            <p:ph type="title"/>
          </p:nvPr>
        </p:nvSpPr>
        <p:spPr>
          <a:xfrm>
            <a:off x="0" y="0"/>
            <a:ext cx="9144000" cy="469044"/>
          </a:xfrm>
        </p:spPr>
        <p:txBody>
          <a:bodyPr/>
          <a:lstStyle/>
          <a:p>
            <a:r>
              <a:rPr lang="en-US" altLang="en-US" sz="2000" b="1" dirty="0"/>
              <a:t>Lead Acid Grid Alloys-                                                                Cycle Life</a:t>
            </a:r>
          </a:p>
        </p:txBody>
      </p:sp>
      <p:pic>
        <p:nvPicPr>
          <p:cNvPr id="47108" name="Picture 4">
            <a:extLst>
              <a:ext uri="{FF2B5EF4-FFF2-40B4-BE49-F238E27FC236}">
                <a16:creationId xmlns:a16="http://schemas.microsoft.com/office/drawing/2014/main" id="{81998307-89AA-41EF-8084-4B9F4D697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80" y="618088"/>
            <a:ext cx="7366000"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a:extLst>
              <a:ext uri="{FF2B5EF4-FFF2-40B4-BE49-F238E27FC236}">
                <a16:creationId xmlns:a16="http://schemas.microsoft.com/office/drawing/2014/main" id="{ED293D93-17E7-4BC9-82A1-BA4C064E5E4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135171" name="Rectangle 11">
            <a:extLst>
              <a:ext uri="{FF2B5EF4-FFF2-40B4-BE49-F238E27FC236}">
                <a16:creationId xmlns:a16="http://schemas.microsoft.com/office/drawing/2014/main" id="{BE1C3796-2134-409E-B417-14CF0DC0314B}"/>
              </a:ext>
            </a:extLst>
          </p:cNvPr>
          <p:cNvSpPr>
            <a:spLocks noChangeArrowheads="1"/>
          </p:cNvSpPr>
          <p:nvPr/>
        </p:nvSpPr>
        <p:spPr bwMode="auto">
          <a:xfrm>
            <a:off x="0" y="0"/>
            <a:ext cx="9144000" cy="4726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
            </a:pPr>
            <a:r>
              <a:rPr lang="en-US" altLang="en-US" sz="2800" b="1" dirty="0">
                <a:solidFill>
                  <a:schemeClr val="bg1"/>
                </a:solidFill>
              </a:rPr>
              <a:t> LITHIUM ION BATTERY –                           Cycle Life</a:t>
            </a:r>
          </a:p>
        </p:txBody>
      </p:sp>
      <p:sp>
        <p:nvSpPr>
          <p:cNvPr id="135172" name="Title 6">
            <a:extLst>
              <a:ext uri="{FF2B5EF4-FFF2-40B4-BE49-F238E27FC236}">
                <a16:creationId xmlns:a16="http://schemas.microsoft.com/office/drawing/2014/main" id="{4DB8DDD1-D472-4BE1-9396-F5FEF7059C1F}"/>
              </a:ext>
            </a:extLst>
          </p:cNvPr>
          <p:cNvSpPr>
            <a:spLocks noGrp="1" noChangeArrowheads="1"/>
          </p:cNvSpPr>
          <p:nvPr>
            <p:ph type="ctrTitle" sz="quarter"/>
          </p:nvPr>
        </p:nvSpPr>
        <p:spPr>
          <a:noFill/>
          <a:extLst>
            <a:ext uri="{909E8E84-426E-40DD-AFC4-6F175D3DCCD1}">
              <a14:hiddenFill xmlns:a14="http://schemas.microsoft.com/office/drawing/2010/main">
                <a:solidFill>
                  <a:schemeClr val="tx1"/>
                </a:solidFill>
              </a14:hiddenFill>
            </a:ext>
          </a:extLst>
        </p:spPr>
        <p:txBody>
          <a:bodyPr/>
          <a:lstStyle/>
          <a:p>
            <a:endParaRPr lang="en-US" altLang="en-US"/>
          </a:p>
        </p:txBody>
      </p:sp>
      <p:sp>
        <p:nvSpPr>
          <p:cNvPr id="135173" name="AutoShape 4" descr="Image result for Toshiba SCIB Lithium Titanate spider graph">
            <a:extLst>
              <a:ext uri="{FF2B5EF4-FFF2-40B4-BE49-F238E27FC236}">
                <a16:creationId xmlns:a16="http://schemas.microsoft.com/office/drawing/2014/main" id="{6C2393A3-2AA2-4473-8671-D811DC7D51BA}"/>
              </a:ext>
            </a:extLst>
          </p:cNvPr>
          <p:cNvSpPr>
            <a:spLocks noChangeAspect="1" noChangeArrowheads="1"/>
          </p:cNvSpPr>
          <p:nvPr/>
        </p:nvSpPr>
        <p:spPr bwMode="auto">
          <a:xfrm>
            <a:off x="112713"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a:p>
        </p:txBody>
      </p:sp>
      <p:pic>
        <p:nvPicPr>
          <p:cNvPr id="2" name="Picture 1">
            <a:extLst>
              <a:ext uri="{FF2B5EF4-FFF2-40B4-BE49-F238E27FC236}">
                <a16:creationId xmlns:a16="http://schemas.microsoft.com/office/drawing/2014/main" id="{F3118DC1-C9BE-4EA6-8B37-9E334CA382DB}"/>
              </a:ext>
            </a:extLst>
          </p:cNvPr>
          <p:cNvPicPr>
            <a:picLocks noChangeAspect="1"/>
          </p:cNvPicPr>
          <p:nvPr/>
        </p:nvPicPr>
        <p:blipFill>
          <a:blip r:embed="rId3"/>
          <a:stretch>
            <a:fillRect/>
          </a:stretch>
        </p:blipFill>
        <p:spPr>
          <a:xfrm>
            <a:off x="112714" y="835016"/>
            <a:ext cx="8675654" cy="549276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13EBBE7D-423A-411A-889D-5E0AD0AFF7B4}"/>
              </a:ext>
            </a:extLst>
          </p:cNvPr>
          <p:cNvSpPr>
            <a:spLocks noGrp="1" noChangeArrowheads="1"/>
          </p:cNvSpPr>
          <p:nvPr>
            <p:ph type="title"/>
          </p:nvPr>
        </p:nvSpPr>
        <p:spPr>
          <a:xfrm>
            <a:off x="0" y="-11944"/>
            <a:ext cx="9144000" cy="443372"/>
          </a:xfrm>
        </p:spPr>
        <p:txBody>
          <a:bodyPr/>
          <a:lstStyle/>
          <a:p>
            <a:r>
              <a:rPr lang="en-US" altLang="en-US" sz="2000" b="1" dirty="0"/>
              <a:t> BATTERY TRAINING-                                         </a:t>
            </a:r>
            <a:r>
              <a:rPr lang="en-US" altLang="en-US" sz="2400" b="1" i="1" dirty="0"/>
              <a:t>Best Practice </a:t>
            </a:r>
            <a:r>
              <a:rPr lang="en-US" altLang="en-US" sz="2000" i="1" dirty="0"/>
              <a:t>Standards</a:t>
            </a:r>
          </a:p>
        </p:txBody>
      </p:sp>
      <p:graphicFrame>
        <p:nvGraphicFramePr>
          <p:cNvPr id="239619" name="Group 3">
            <a:extLst>
              <a:ext uri="{FF2B5EF4-FFF2-40B4-BE49-F238E27FC236}">
                <a16:creationId xmlns:a16="http://schemas.microsoft.com/office/drawing/2014/main" id="{1A8A9828-045B-4AAD-989C-AF4927903FC9}"/>
              </a:ext>
            </a:extLst>
          </p:cNvPr>
          <p:cNvGraphicFramePr>
            <a:graphicFrameLocks noGrp="1"/>
          </p:cNvGraphicFramePr>
          <p:nvPr>
            <p:ph idx="1"/>
            <p:extLst>
              <p:ext uri="{D42A27DB-BD31-4B8C-83A1-F6EECF244321}">
                <p14:modId xmlns:p14="http://schemas.microsoft.com/office/powerpoint/2010/main" val="38769994"/>
              </p:ext>
            </p:extLst>
          </p:nvPr>
        </p:nvGraphicFramePr>
        <p:xfrm>
          <a:off x="215580" y="666552"/>
          <a:ext cx="8712839" cy="4943327"/>
        </p:xfrm>
        <a:graphic>
          <a:graphicData uri="http://schemas.openxmlformats.org/drawingml/2006/table">
            <a:tbl>
              <a:tblPr/>
              <a:tblGrid>
                <a:gridCol w="2094890">
                  <a:extLst>
                    <a:ext uri="{9D8B030D-6E8A-4147-A177-3AD203B41FA5}">
                      <a16:colId xmlns:a16="http://schemas.microsoft.com/office/drawing/2014/main" val="20000"/>
                    </a:ext>
                  </a:extLst>
                </a:gridCol>
                <a:gridCol w="2156531">
                  <a:extLst>
                    <a:ext uri="{9D8B030D-6E8A-4147-A177-3AD203B41FA5}">
                      <a16:colId xmlns:a16="http://schemas.microsoft.com/office/drawing/2014/main" val="20001"/>
                    </a:ext>
                  </a:extLst>
                </a:gridCol>
                <a:gridCol w="2258249">
                  <a:extLst>
                    <a:ext uri="{9D8B030D-6E8A-4147-A177-3AD203B41FA5}">
                      <a16:colId xmlns:a16="http://schemas.microsoft.com/office/drawing/2014/main" val="20002"/>
                    </a:ext>
                  </a:extLst>
                </a:gridCol>
                <a:gridCol w="2203169">
                  <a:extLst>
                    <a:ext uri="{9D8B030D-6E8A-4147-A177-3AD203B41FA5}">
                      <a16:colId xmlns:a16="http://schemas.microsoft.com/office/drawing/2014/main" val="20003"/>
                    </a:ext>
                  </a:extLst>
                </a:gridCol>
              </a:tblGrid>
              <a:tr h="1078470">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400" b="1" i="0" u="none" strike="noStrike" cap="none" normalizeH="0" baseline="0" dirty="0">
                          <a:ln>
                            <a:noFill/>
                          </a:ln>
                          <a:solidFill>
                            <a:schemeClr val="bg1"/>
                          </a:solidFill>
                          <a:effectLst/>
                          <a:latin typeface="Arial" pitchFamily="34" charset="0"/>
                        </a:rPr>
                        <a:t>Sizing Guidelines</a:t>
                      </a:r>
                    </a:p>
                  </a:txBody>
                  <a:tcPr marL="91441" marR="91441" marT="45707" marB="4570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400" b="1" i="0" u="none" strike="noStrike" cap="none" normalizeH="0" baseline="0" dirty="0">
                          <a:ln>
                            <a:noFill/>
                          </a:ln>
                          <a:solidFill>
                            <a:schemeClr val="bg1"/>
                          </a:solidFill>
                          <a:effectLst/>
                          <a:latin typeface="Arial" pitchFamily="34" charset="0"/>
                        </a:rPr>
                        <a:t>Lead Acid</a:t>
                      </a:r>
                    </a:p>
                  </a:txBody>
                  <a:tcPr marL="91441" marR="91441" marT="45707" marB="4570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400" b="1" i="0" u="none" strike="noStrike" cap="none" normalizeH="0" baseline="0" dirty="0">
                          <a:ln>
                            <a:noFill/>
                          </a:ln>
                          <a:solidFill>
                            <a:schemeClr val="bg1"/>
                          </a:solidFill>
                          <a:effectLst/>
                          <a:latin typeface="Arial" pitchFamily="34" charset="0"/>
                        </a:rPr>
                        <a:t>Nickel Cadmium</a:t>
                      </a:r>
                    </a:p>
                  </a:txBody>
                  <a:tcPr marL="91441" marR="91441" marT="45707" marB="4570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400" b="1" i="0" u="none" strike="noStrike" cap="none" normalizeH="0" baseline="0" dirty="0">
                          <a:ln>
                            <a:noFill/>
                          </a:ln>
                          <a:solidFill>
                            <a:schemeClr val="bg1"/>
                          </a:solidFill>
                          <a:effectLst/>
                          <a:latin typeface="Arial" pitchFamily="34" charset="0"/>
                        </a:rPr>
                        <a:t>Lithium Ion</a:t>
                      </a:r>
                    </a:p>
                  </a:txBody>
                  <a:tcPr marL="91441" marR="91441" marT="45707" marB="4570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966564">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400" b="1" i="0" u="none" strike="noStrike" cap="none" normalizeH="0" baseline="0" dirty="0">
                          <a:ln>
                            <a:noFill/>
                          </a:ln>
                          <a:solidFill>
                            <a:schemeClr val="tx1"/>
                          </a:solidFill>
                          <a:effectLst/>
                          <a:latin typeface="Arial" pitchFamily="34" charset="0"/>
                        </a:rPr>
                        <a:t>IEEE Sizing</a:t>
                      </a:r>
                    </a:p>
                    <a:p>
                      <a:pPr marL="0" marR="0" lvl="0" indent="0" algn="l"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400" b="0" i="0" u="none" strike="noStrike" cap="none" normalizeH="0" baseline="0" dirty="0">
                          <a:ln>
                            <a:noFill/>
                          </a:ln>
                          <a:solidFill>
                            <a:schemeClr val="tx1"/>
                          </a:solidFill>
                          <a:effectLst/>
                          <a:latin typeface="Arial" pitchFamily="34" charset="0"/>
                        </a:rPr>
                        <a:t>(Standby, station power, and UPS)</a:t>
                      </a:r>
                    </a:p>
                  </a:txBody>
                  <a:tcPr marL="91441" marR="91441" marT="45707" marB="4570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600" b="1" i="0" u="none" strike="noStrike" cap="none" normalizeH="0" baseline="0" dirty="0">
                          <a:ln>
                            <a:noFill/>
                          </a:ln>
                          <a:solidFill>
                            <a:schemeClr val="tx1"/>
                          </a:solidFill>
                          <a:effectLst/>
                          <a:latin typeface="Arial" pitchFamily="34" charset="0"/>
                        </a:rPr>
                        <a:t>IEEE 485</a:t>
                      </a:r>
                    </a:p>
                  </a:txBody>
                  <a:tcPr marL="91441" marR="91441" marT="45707" marB="45707"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600" b="1" i="0" u="none" strike="noStrike" cap="none" normalizeH="0" baseline="0" dirty="0">
                          <a:ln>
                            <a:noFill/>
                          </a:ln>
                          <a:solidFill>
                            <a:schemeClr val="tx1"/>
                          </a:solidFill>
                          <a:effectLst/>
                          <a:latin typeface="Arial" pitchFamily="34" charset="0"/>
                        </a:rPr>
                        <a:t>IEEE 1115</a:t>
                      </a:r>
                    </a:p>
                  </a:txBody>
                  <a:tcPr marL="91441" marR="91441" marT="45707" marB="45707"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a:ln>
                            <a:noFill/>
                          </a:ln>
                          <a:solidFill>
                            <a:schemeClr val="tx2"/>
                          </a:solidFill>
                          <a:effectLst/>
                          <a:latin typeface="Arial Black" panose="020B0A04020102020204" pitchFamily="34" charset="0"/>
                        </a:rPr>
                        <a:t>None Available</a:t>
                      </a:r>
                      <a:endParaRPr kumimoji="0" lang="en-US" sz="1600" b="0" i="0" u="none" strike="noStrike" cap="none" normalizeH="0" baseline="0" dirty="0">
                        <a:ln>
                          <a:noFill/>
                        </a:ln>
                        <a:solidFill>
                          <a:schemeClr val="tx2"/>
                        </a:solidFill>
                        <a:effectLst/>
                        <a:latin typeface="Arial Black" panose="020B0A04020102020204" pitchFamily="34" charset="0"/>
                      </a:endParaRPr>
                    </a:p>
                  </a:txBody>
                  <a:tcPr marL="91441" marR="91441" marT="45707" marB="45707"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301033">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400" b="1" i="0" u="none" strike="noStrike" cap="none" normalizeH="0" baseline="0" dirty="0">
                          <a:ln>
                            <a:noFill/>
                          </a:ln>
                          <a:solidFill>
                            <a:schemeClr val="tx1"/>
                          </a:solidFill>
                          <a:effectLst/>
                          <a:latin typeface="Arial" pitchFamily="34" charset="0"/>
                        </a:rPr>
                        <a:t>NFPA  Sizing</a:t>
                      </a:r>
                    </a:p>
                    <a:p>
                      <a:pPr marL="0" marR="0" lvl="0" indent="0" algn="l"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400" b="0" i="0" u="none" strike="noStrike" cap="none" normalizeH="0" baseline="0" dirty="0">
                          <a:ln>
                            <a:noFill/>
                          </a:ln>
                          <a:solidFill>
                            <a:schemeClr val="tx1"/>
                          </a:solidFill>
                          <a:effectLst/>
                          <a:latin typeface="Arial" pitchFamily="34" charset="0"/>
                        </a:rPr>
                        <a:t>(Engine Starting</a:t>
                      </a:r>
                    </a:p>
                    <a:p>
                      <a:pPr marL="0" marR="0" lvl="0" indent="0" algn="l"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400" b="0" i="0" u="none" strike="noStrike" cap="none" normalizeH="0" baseline="0" dirty="0">
                          <a:ln>
                            <a:noFill/>
                          </a:ln>
                          <a:solidFill>
                            <a:schemeClr val="tx1"/>
                          </a:solidFill>
                          <a:effectLst/>
                          <a:latin typeface="Arial" pitchFamily="34" charset="0"/>
                        </a:rPr>
                        <a:t>Emergency </a:t>
                      </a:r>
                      <a:r>
                        <a:rPr kumimoji="0" lang="en-US" sz="1400" b="0" i="0" u="none" strike="noStrike" cap="none" normalizeH="0" baseline="0" dirty="0" err="1">
                          <a:ln>
                            <a:noFill/>
                          </a:ln>
                          <a:solidFill>
                            <a:schemeClr val="tx1"/>
                          </a:solidFill>
                          <a:effectLst/>
                          <a:latin typeface="Arial" pitchFamily="34" charset="0"/>
                        </a:rPr>
                        <a:t>Gensets</a:t>
                      </a:r>
                      <a:endParaRPr kumimoji="0" lang="en-US" sz="14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400" b="0" i="0" u="none" strike="noStrike" cap="none" normalizeH="0" baseline="0" dirty="0">
                          <a:ln>
                            <a:noFill/>
                          </a:ln>
                          <a:solidFill>
                            <a:schemeClr val="tx1"/>
                          </a:solidFill>
                          <a:effectLst/>
                          <a:latin typeface="Arial" pitchFamily="34" charset="0"/>
                        </a:rPr>
                        <a:t>Centrifugal Fire Pumps)</a:t>
                      </a:r>
                    </a:p>
                  </a:txBody>
                  <a:tcPr marL="91441" marR="91441" marT="45707" marB="45707"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600" b="1" i="0" u="none" strike="noStrike" cap="none" normalizeH="0" baseline="0" dirty="0">
                          <a:ln>
                            <a:noFill/>
                          </a:ln>
                          <a:solidFill>
                            <a:schemeClr val="tx1"/>
                          </a:solidFill>
                          <a:effectLst/>
                          <a:latin typeface="Arial" pitchFamily="34" charset="0"/>
                        </a:rPr>
                        <a:t>NFPA99</a:t>
                      </a:r>
                    </a:p>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600" b="1" i="0" u="none" strike="noStrike" cap="none" normalizeH="0" baseline="0" dirty="0">
                          <a:ln>
                            <a:noFill/>
                          </a:ln>
                          <a:solidFill>
                            <a:schemeClr val="tx1"/>
                          </a:solidFill>
                          <a:effectLst/>
                          <a:latin typeface="Arial" pitchFamily="34" charset="0"/>
                        </a:rPr>
                        <a:t>NFPA110</a:t>
                      </a:r>
                    </a:p>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600" b="1" i="0" u="none" strike="noStrike" cap="none" normalizeH="0" baseline="0" dirty="0">
                          <a:ln>
                            <a:noFill/>
                          </a:ln>
                          <a:solidFill>
                            <a:schemeClr val="tx1"/>
                          </a:solidFill>
                          <a:effectLst/>
                          <a:latin typeface="Arial" pitchFamily="34" charset="0"/>
                        </a:rPr>
                        <a:t>NFPA20</a:t>
                      </a:r>
                    </a:p>
                  </a:txBody>
                  <a:tcPr marL="91441" marR="91441" marT="45707" marB="45707"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600" b="1" i="0" u="none" strike="noStrike" cap="none" normalizeH="0" baseline="0" dirty="0">
                          <a:ln>
                            <a:noFill/>
                          </a:ln>
                          <a:solidFill>
                            <a:schemeClr val="tx1"/>
                          </a:solidFill>
                          <a:effectLst/>
                          <a:latin typeface="Arial" pitchFamily="34" charset="0"/>
                        </a:rPr>
                        <a:t>NFPA99</a:t>
                      </a:r>
                    </a:p>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600" b="1" i="0" u="none" strike="noStrike" cap="none" normalizeH="0" baseline="0" dirty="0">
                          <a:ln>
                            <a:noFill/>
                          </a:ln>
                          <a:solidFill>
                            <a:schemeClr val="tx1"/>
                          </a:solidFill>
                          <a:effectLst/>
                          <a:latin typeface="Arial" pitchFamily="34" charset="0"/>
                        </a:rPr>
                        <a:t>NFPA110</a:t>
                      </a:r>
                    </a:p>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600" b="1" i="0" u="none" strike="noStrike" cap="none" normalizeH="0" baseline="0" dirty="0">
                          <a:ln>
                            <a:noFill/>
                          </a:ln>
                          <a:solidFill>
                            <a:schemeClr val="tx1"/>
                          </a:solidFill>
                          <a:effectLst/>
                          <a:latin typeface="Arial" pitchFamily="34" charset="0"/>
                        </a:rPr>
                        <a:t>NFPA20</a:t>
                      </a:r>
                    </a:p>
                  </a:txBody>
                  <a:tcPr marL="91441" marR="91441" marT="45707" marB="45707"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dirty="0">
                          <a:ln>
                            <a:noFill/>
                          </a:ln>
                          <a:solidFill>
                            <a:schemeClr val="tx2"/>
                          </a:solidFill>
                          <a:effectLst/>
                          <a:latin typeface="Arial Black" panose="020B0A04020102020204" pitchFamily="34" charset="0"/>
                        </a:rPr>
                        <a:t>NFPA99</a:t>
                      </a:r>
                    </a:p>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dirty="0">
                          <a:ln>
                            <a:noFill/>
                          </a:ln>
                          <a:solidFill>
                            <a:schemeClr val="tx2"/>
                          </a:solidFill>
                          <a:effectLst/>
                          <a:latin typeface="Arial Black" panose="020B0A04020102020204" pitchFamily="34" charset="0"/>
                        </a:rPr>
                        <a:t>NFPA110</a:t>
                      </a:r>
                    </a:p>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dirty="0">
                          <a:ln>
                            <a:noFill/>
                          </a:ln>
                          <a:solidFill>
                            <a:schemeClr val="tx2"/>
                          </a:solidFill>
                          <a:effectLst/>
                          <a:latin typeface="Arial Black" panose="020B0A04020102020204" pitchFamily="34" charset="0"/>
                        </a:rPr>
                        <a:t>NFPA20</a:t>
                      </a:r>
                    </a:p>
                  </a:txBody>
                  <a:tcPr marL="91441" marR="91441" marT="45707" marB="45707"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798630">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400" b="1" i="0" u="none" strike="noStrike" cap="none" normalizeH="0" baseline="0" dirty="0">
                          <a:ln>
                            <a:noFill/>
                          </a:ln>
                          <a:solidFill>
                            <a:schemeClr val="tx1"/>
                          </a:solidFill>
                          <a:effectLst/>
                          <a:latin typeface="Arial" pitchFamily="34" charset="0"/>
                        </a:rPr>
                        <a:t>Maintenance &amp; Test</a:t>
                      </a:r>
                    </a:p>
                    <a:p>
                      <a:pPr marL="0" marR="0" lvl="0" indent="0" algn="l"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400" b="1" i="0" u="none" strike="noStrike" cap="none" normalizeH="0" baseline="0" dirty="0">
                          <a:ln>
                            <a:noFill/>
                          </a:ln>
                          <a:solidFill>
                            <a:schemeClr val="tx1"/>
                          </a:solidFill>
                          <a:effectLst/>
                          <a:latin typeface="Arial" pitchFamily="34" charset="0"/>
                        </a:rPr>
                        <a:t>Guidelines</a:t>
                      </a:r>
                    </a:p>
                  </a:txBody>
                  <a:tcPr marL="91441" marR="91441" marT="45707" marB="45707"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600" b="1" i="0" u="none" strike="noStrike" cap="none" normalizeH="0" baseline="0" dirty="0">
                          <a:ln>
                            <a:noFill/>
                          </a:ln>
                          <a:solidFill>
                            <a:schemeClr val="tx1"/>
                          </a:solidFill>
                          <a:effectLst/>
                          <a:latin typeface="Arial" pitchFamily="34" charset="0"/>
                        </a:rPr>
                        <a:t>IEEE 450 (flooded)</a:t>
                      </a:r>
                    </a:p>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600" b="1" i="0" u="none" strike="noStrike" cap="none" normalizeH="0" baseline="0" dirty="0">
                          <a:ln>
                            <a:noFill/>
                          </a:ln>
                          <a:solidFill>
                            <a:schemeClr val="tx1"/>
                          </a:solidFill>
                          <a:effectLst/>
                          <a:latin typeface="Arial" pitchFamily="34" charset="0"/>
                        </a:rPr>
                        <a:t>IEEE 1188 (VRLA)</a:t>
                      </a:r>
                    </a:p>
                  </a:txBody>
                  <a:tcPr marL="91441" marR="91441" marT="45707" marB="45707"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600" b="1" i="0" u="none" strike="noStrike" cap="none" normalizeH="0" baseline="0" dirty="0">
                          <a:ln>
                            <a:noFill/>
                          </a:ln>
                          <a:solidFill>
                            <a:schemeClr val="tx1"/>
                          </a:solidFill>
                          <a:effectLst/>
                          <a:latin typeface="Arial" pitchFamily="34" charset="0"/>
                        </a:rPr>
                        <a:t>IEEE 1106</a:t>
                      </a:r>
                    </a:p>
                  </a:txBody>
                  <a:tcPr marL="91441" marR="91441" marT="45707" marB="45707"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dirty="0">
                          <a:ln>
                            <a:noFill/>
                          </a:ln>
                          <a:solidFill>
                            <a:schemeClr val="tx2"/>
                          </a:solidFill>
                          <a:effectLst/>
                          <a:latin typeface="Arial Black" panose="020B0A04020102020204" pitchFamily="34" charset="0"/>
                        </a:rPr>
                        <a:t>IEEE 2030.2.1 (BESS)</a:t>
                      </a:r>
                    </a:p>
                  </a:txBody>
                  <a:tcPr marL="91441" marR="91441" marT="45707" marB="45707"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798630">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400" b="1" i="0" u="none" strike="noStrike" cap="none" normalizeH="0" baseline="0" dirty="0">
                          <a:ln>
                            <a:noFill/>
                          </a:ln>
                          <a:solidFill>
                            <a:schemeClr val="tx1"/>
                          </a:solidFill>
                          <a:effectLst/>
                          <a:latin typeface="Arial" pitchFamily="34" charset="0"/>
                        </a:rPr>
                        <a:t>Fire Protection</a:t>
                      </a:r>
                    </a:p>
                  </a:txBody>
                  <a:tcPr marL="91441" marR="91441" marT="45707" marB="45707"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lang="en-US" sz="1600" b="1" dirty="0"/>
                        <a:t>NFPA 52.3.2.7-8</a:t>
                      </a:r>
                    </a:p>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600" b="1" i="0" u="none" strike="noStrike" cap="none" normalizeH="0" baseline="0" dirty="0">
                          <a:ln>
                            <a:noFill/>
                          </a:ln>
                          <a:solidFill>
                            <a:schemeClr val="tx1"/>
                          </a:solidFill>
                          <a:effectLst/>
                          <a:latin typeface="Arial" pitchFamily="34" charset="0"/>
                        </a:rPr>
                        <a:t>NFPA 850 Chapter 4</a:t>
                      </a:r>
                    </a:p>
                  </a:txBody>
                  <a:tcPr marL="91441" marR="91441" marT="45707" marB="45707"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lang="en-US" sz="1600" b="1" dirty="0"/>
                        <a:t>NFPA 52.3.2.7-8</a:t>
                      </a:r>
                    </a:p>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defRPr/>
                      </a:pPr>
                      <a:r>
                        <a:rPr kumimoji="0" lang="en-US" sz="1600" b="1" i="0" u="none" strike="noStrike" cap="none" normalizeH="0" baseline="0" dirty="0">
                          <a:ln>
                            <a:noFill/>
                          </a:ln>
                          <a:solidFill>
                            <a:schemeClr val="tx1"/>
                          </a:solidFill>
                          <a:effectLst/>
                          <a:latin typeface="Arial" pitchFamily="34" charset="0"/>
                        </a:rPr>
                        <a:t>NFPA 850 Chapter 4</a:t>
                      </a:r>
                    </a:p>
                  </a:txBody>
                  <a:tcPr marL="91441" marR="91441" marT="45707" marB="45707"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lang="en-US" sz="1600" b="1" dirty="0"/>
                        <a:t>NFPA 52.3.2.7-8</a:t>
                      </a:r>
                    </a:p>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defRPr/>
                      </a:pPr>
                      <a:r>
                        <a:rPr kumimoji="0" lang="en-US" sz="1600" b="1" i="0" u="none" strike="noStrike" cap="none" normalizeH="0" baseline="0" dirty="0">
                          <a:ln>
                            <a:noFill/>
                          </a:ln>
                          <a:solidFill>
                            <a:schemeClr val="tx1"/>
                          </a:solidFill>
                          <a:effectLst/>
                          <a:latin typeface="Arial" pitchFamily="34" charset="0"/>
                        </a:rPr>
                        <a:t>NFPA 850 Chapter 4</a:t>
                      </a:r>
                      <a:endParaRPr kumimoji="0" lang="en-US" sz="1600" b="1" i="0" u="none" strike="noStrike" cap="none" normalizeH="0" baseline="0" dirty="0">
                        <a:ln>
                          <a:noFill/>
                        </a:ln>
                        <a:solidFill>
                          <a:schemeClr val="tx2"/>
                        </a:solidFill>
                        <a:effectLst/>
                        <a:latin typeface="Arial Black" panose="020B0A04020102020204" pitchFamily="34" charset="0"/>
                      </a:endParaRPr>
                    </a:p>
                  </a:txBody>
                  <a:tcPr marL="91441" marR="91441" marT="45707" marB="45707"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2026842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FF6CB1E-4622-4325-BE72-FCFAFAED2783}"/>
              </a:ext>
            </a:extLst>
          </p:cNvPr>
          <p:cNvSpPr>
            <a:spLocks noGrp="1" noChangeArrowheads="1"/>
          </p:cNvSpPr>
          <p:nvPr>
            <p:ph type="title"/>
          </p:nvPr>
        </p:nvSpPr>
        <p:spPr>
          <a:xfrm>
            <a:off x="0" y="-11944"/>
            <a:ext cx="9144000" cy="533202"/>
          </a:xfrm>
        </p:spPr>
        <p:txBody>
          <a:bodyPr/>
          <a:lstStyle/>
          <a:p>
            <a:pPr>
              <a:buClr>
                <a:schemeClr val="accent2"/>
              </a:buClr>
            </a:pPr>
            <a:r>
              <a:rPr lang="en-US" altLang="en-US" sz="2800" dirty="0"/>
              <a:t>Lithium Ion Battery-  </a:t>
            </a:r>
            <a:r>
              <a:rPr lang="en-US" altLang="en-US" sz="2000" dirty="0"/>
              <a:t>      </a:t>
            </a:r>
            <a:r>
              <a:rPr lang="en-US" altLang="en-US" sz="2000" b="1" i="1" dirty="0">
                <a:latin typeface="Arial Black" panose="020B0A04020102020204" pitchFamily="34" charset="0"/>
              </a:rPr>
              <a:t>Operating Temperatures</a:t>
            </a:r>
            <a:r>
              <a:rPr lang="en-US" altLang="en-US" sz="2400" b="1" i="1" dirty="0"/>
              <a:t> </a:t>
            </a:r>
            <a:r>
              <a:rPr lang="en-US" altLang="en-US" sz="2000" b="1" i="1" dirty="0"/>
              <a:t>Comparison</a:t>
            </a:r>
          </a:p>
        </p:txBody>
      </p:sp>
      <p:sp>
        <p:nvSpPr>
          <p:cNvPr id="45061" name="TextBox 1">
            <a:extLst>
              <a:ext uri="{FF2B5EF4-FFF2-40B4-BE49-F238E27FC236}">
                <a16:creationId xmlns:a16="http://schemas.microsoft.com/office/drawing/2014/main" id="{E9DA2FF7-0A12-40BF-8FDB-CEF71CA8DA6A}"/>
              </a:ext>
            </a:extLst>
          </p:cNvPr>
          <p:cNvSpPr txBox="1">
            <a:spLocks noChangeArrowheads="1"/>
          </p:cNvSpPr>
          <p:nvPr/>
        </p:nvSpPr>
        <p:spPr bwMode="auto">
          <a:xfrm>
            <a:off x="17463" y="6005513"/>
            <a:ext cx="9144000" cy="954087"/>
          </a:xfrm>
          <a:prstGeom prst="rect">
            <a:avLst/>
          </a:prstGeom>
          <a:solidFill>
            <a:srgbClr val="FFFF00"/>
          </a:solidFill>
          <a:ln>
            <a:noFill/>
          </a:ln>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defRPr/>
            </a:pPr>
            <a:r>
              <a:rPr lang="en-US" altLang="en-US" sz="1400" dirty="0"/>
              <a:t>We took the same chart from the previous slide, but reproduced it based on the stationary power applications.</a:t>
            </a:r>
          </a:p>
          <a:p>
            <a:pPr>
              <a:defRPr/>
            </a:pPr>
            <a:r>
              <a:rPr lang="en-US" altLang="en-US" sz="1400" dirty="0"/>
              <a:t>Again, the source used were averages from OEM manuals.</a:t>
            </a:r>
          </a:p>
          <a:p>
            <a:pPr marL="285750" indent="-285750">
              <a:buFont typeface="Arial" panose="020B0604020202020204" pitchFamily="34" charset="0"/>
              <a:buChar char="•"/>
              <a:defRPr/>
            </a:pPr>
            <a:r>
              <a:rPr lang="en-US" altLang="en-US" sz="1400" dirty="0"/>
              <a:t>VRLA Batteries must not be charged above 90 deg F, or below 32 deg F.</a:t>
            </a:r>
          </a:p>
          <a:p>
            <a:pPr marL="285750" indent="-285750">
              <a:buFont typeface="Arial" panose="020B0604020202020204" pitchFamily="34" charset="0"/>
              <a:buChar char="•"/>
              <a:defRPr/>
            </a:pPr>
            <a:endParaRPr lang="en-US" altLang="en-US" sz="1400" dirty="0"/>
          </a:p>
        </p:txBody>
      </p:sp>
      <p:graphicFrame>
        <p:nvGraphicFramePr>
          <p:cNvPr id="5" name="Table 4">
            <a:extLst>
              <a:ext uri="{FF2B5EF4-FFF2-40B4-BE49-F238E27FC236}">
                <a16:creationId xmlns:a16="http://schemas.microsoft.com/office/drawing/2014/main" id="{CE2B7C35-93DB-45E4-AC55-33BF2C79EA87}"/>
              </a:ext>
            </a:extLst>
          </p:cNvPr>
          <p:cNvGraphicFramePr>
            <a:graphicFrameLocks noGrp="1"/>
          </p:cNvGraphicFramePr>
          <p:nvPr>
            <p:extLst>
              <p:ext uri="{D42A27DB-BD31-4B8C-83A1-F6EECF244321}">
                <p14:modId xmlns:p14="http://schemas.microsoft.com/office/powerpoint/2010/main" val="2775277987"/>
              </p:ext>
            </p:extLst>
          </p:nvPr>
        </p:nvGraphicFramePr>
        <p:xfrm>
          <a:off x="10490" y="772914"/>
          <a:ext cx="9090025" cy="5046660"/>
        </p:xfrm>
        <a:graphic>
          <a:graphicData uri="http://schemas.openxmlformats.org/drawingml/2006/table">
            <a:tbl>
              <a:tblPr firstRow="1" bandRow="1">
                <a:tableStyleId>{00A15C55-8517-42AA-B614-E9B94910E393}</a:tableStyleId>
              </a:tblPr>
              <a:tblGrid>
                <a:gridCol w="3166480">
                  <a:extLst>
                    <a:ext uri="{9D8B030D-6E8A-4147-A177-3AD203B41FA5}">
                      <a16:colId xmlns:a16="http://schemas.microsoft.com/office/drawing/2014/main" val="851301055"/>
                    </a:ext>
                  </a:extLst>
                </a:gridCol>
                <a:gridCol w="1028779">
                  <a:extLst>
                    <a:ext uri="{9D8B030D-6E8A-4147-A177-3AD203B41FA5}">
                      <a16:colId xmlns:a16="http://schemas.microsoft.com/office/drawing/2014/main" val="822291290"/>
                    </a:ext>
                  </a:extLst>
                </a:gridCol>
                <a:gridCol w="1297446">
                  <a:extLst>
                    <a:ext uri="{9D8B030D-6E8A-4147-A177-3AD203B41FA5}">
                      <a16:colId xmlns:a16="http://schemas.microsoft.com/office/drawing/2014/main" val="3869789350"/>
                    </a:ext>
                  </a:extLst>
                </a:gridCol>
                <a:gridCol w="2408106">
                  <a:extLst>
                    <a:ext uri="{9D8B030D-6E8A-4147-A177-3AD203B41FA5}">
                      <a16:colId xmlns:a16="http://schemas.microsoft.com/office/drawing/2014/main" val="2025290930"/>
                    </a:ext>
                  </a:extLst>
                </a:gridCol>
                <a:gridCol w="1189214">
                  <a:extLst>
                    <a:ext uri="{9D8B030D-6E8A-4147-A177-3AD203B41FA5}">
                      <a16:colId xmlns:a16="http://schemas.microsoft.com/office/drawing/2014/main" val="710729776"/>
                    </a:ext>
                  </a:extLst>
                </a:gridCol>
              </a:tblGrid>
              <a:tr h="771788">
                <a:tc>
                  <a:txBody>
                    <a:bodyPr/>
                    <a:lstStyle/>
                    <a:p>
                      <a:pPr algn="ctr"/>
                      <a:r>
                        <a:rPr lang="en-US" altLang="en-US" sz="1400" b="1" dirty="0">
                          <a:latin typeface="Arial Black" panose="020B0A04020102020204" pitchFamily="34" charset="0"/>
                        </a:rPr>
                        <a:t>Stationary Battery </a:t>
                      </a:r>
                      <a:r>
                        <a:rPr lang="en-US" altLang="en-US" sz="1200" b="1" dirty="0">
                          <a:latin typeface="Tahoma" panose="020B0604030504040204" pitchFamily="34" charset="0"/>
                        </a:rPr>
                        <a:t>Type:</a:t>
                      </a:r>
                      <a:endParaRPr lang="en-US" sz="1200" dirty="0"/>
                    </a:p>
                  </a:txBody>
                  <a:tcPr marL="91438" marR="91438" marT="45730" marB="45730" anchor="ctr"/>
                </a:tc>
                <a:tc>
                  <a:txBody>
                    <a:bodyPr/>
                    <a:lstStyle/>
                    <a:p>
                      <a:pPr algn="ctr"/>
                      <a:r>
                        <a:rPr lang="en-US" sz="1200" dirty="0"/>
                        <a:t>Operating Voltage (per cell)</a:t>
                      </a:r>
                    </a:p>
                  </a:txBody>
                  <a:tcPr marL="91438" marR="91438" marT="45730" marB="45730" anchor="ctr"/>
                </a:tc>
                <a:tc>
                  <a:txBody>
                    <a:bodyPr/>
                    <a:lstStyle/>
                    <a:p>
                      <a:pPr algn="ctr"/>
                      <a:r>
                        <a:rPr lang="en-US" sz="1200" dirty="0"/>
                        <a:t>Specific Energy (</a:t>
                      </a:r>
                      <a:r>
                        <a:rPr lang="en-US" sz="1200" dirty="0" err="1"/>
                        <a:t>Wh</a:t>
                      </a:r>
                      <a:r>
                        <a:rPr lang="en-US" sz="1200" dirty="0"/>
                        <a:t>/Kg)</a:t>
                      </a:r>
                    </a:p>
                  </a:txBody>
                  <a:tcPr marL="91438" marR="91438" marT="45730" marB="45730" anchor="ctr"/>
                </a:tc>
                <a:tc>
                  <a:txBody>
                    <a:bodyPr/>
                    <a:lstStyle/>
                    <a:p>
                      <a:pPr algn="ctr"/>
                      <a:r>
                        <a:rPr lang="en-US" sz="1200" dirty="0"/>
                        <a:t>Operating Temperature</a:t>
                      </a:r>
                    </a:p>
                  </a:txBody>
                  <a:tcPr marL="91438" marR="91438" marT="45730" marB="45730" anchor="ctr"/>
                </a:tc>
                <a:tc>
                  <a:txBody>
                    <a:bodyPr/>
                    <a:lstStyle/>
                    <a:p>
                      <a:r>
                        <a:rPr lang="en-US" sz="1200" dirty="0"/>
                        <a:t>Cycle Life </a:t>
                      </a:r>
                    </a:p>
                    <a:p>
                      <a:r>
                        <a:rPr lang="en-US" sz="1200" dirty="0"/>
                        <a:t>(to80% DOD)</a:t>
                      </a:r>
                    </a:p>
                  </a:txBody>
                  <a:tcPr marL="91438" marR="91438" marT="45730" marB="45730" anchor="ctr"/>
                </a:tc>
                <a:extLst>
                  <a:ext uri="{0D108BD9-81ED-4DB2-BD59-A6C34878D82A}">
                    <a16:rowId xmlns:a16="http://schemas.microsoft.com/office/drawing/2014/main" val="2317363237"/>
                  </a:ext>
                </a:extLst>
              </a:tr>
              <a:tr h="533626">
                <a:tc>
                  <a:txBody>
                    <a:bodyPr/>
                    <a:lstStyle/>
                    <a:p>
                      <a:r>
                        <a:rPr lang="en-US" sz="1200" b="1" dirty="0"/>
                        <a:t>Nickel Cadmium Pocket Plate</a:t>
                      </a:r>
                    </a:p>
                  </a:txBody>
                  <a:tcPr marL="91438" marR="91438" marT="45730" marB="45730" anchor="ctr"/>
                </a:tc>
                <a:tc>
                  <a:txBody>
                    <a:bodyPr/>
                    <a:lstStyle/>
                    <a:p>
                      <a:pPr marL="0" indent="0" algn="ctr">
                        <a:buClr>
                          <a:srgbClr val="C00000"/>
                        </a:buClr>
                        <a:buFont typeface="Wingdings" panose="05000000000000000000" pitchFamily="2" charset="2"/>
                        <a:buNone/>
                      </a:pPr>
                      <a:r>
                        <a:rPr lang="en-US" sz="1400" b="1" dirty="0">
                          <a:latin typeface="+mn-lt"/>
                        </a:rPr>
                        <a:t>1.2</a:t>
                      </a:r>
                    </a:p>
                  </a:txBody>
                  <a:tcPr marL="91438" marR="91438" marT="45730" marB="45730" anchor="ctr"/>
                </a:tc>
                <a:tc>
                  <a:txBody>
                    <a:bodyPr/>
                    <a:lstStyle/>
                    <a:p>
                      <a:pPr marL="0" indent="0" algn="ctr">
                        <a:buClr>
                          <a:srgbClr val="C00000"/>
                        </a:buClr>
                        <a:buFont typeface="Wingdings" panose="05000000000000000000" pitchFamily="2" charset="2"/>
                        <a:buNone/>
                      </a:pPr>
                      <a:r>
                        <a:rPr lang="en-US" sz="1400" b="1" dirty="0">
                          <a:latin typeface="+mn-lt"/>
                        </a:rPr>
                        <a:t>40</a:t>
                      </a:r>
                    </a:p>
                  </a:txBody>
                  <a:tcPr marL="91438" marR="91438" marT="45730" marB="45730" anchor="ctr"/>
                </a:tc>
                <a:tc>
                  <a:txBody>
                    <a:bodyPr/>
                    <a:lstStyle/>
                    <a:p>
                      <a:pPr marL="0" indent="0" algn="ctr">
                        <a:buClr>
                          <a:srgbClr val="C00000"/>
                        </a:buClr>
                        <a:buFont typeface="Wingdings" panose="05000000000000000000" pitchFamily="2" charset="2"/>
                        <a:buNone/>
                      </a:pPr>
                      <a:r>
                        <a:rPr lang="en-US" sz="1200" dirty="0"/>
                        <a:t>-40C to 50C   (-40</a:t>
                      </a:r>
                      <a:r>
                        <a:rPr lang="en-US" sz="1200" baseline="30000" dirty="0">
                          <a:latin typeface="Arial" panose="020B0604020202020204" pitchFamily="34" charset="0"/>
                          <a:cs typeface="Arial" panose="020B0604020202020204" pitchFamily="34" charset="0"/>
                        </a:rPr>
                        <a:t>0</a:t>
                      </a:r>
                      <a:r>
                        <a:rPr lang="en-US" sz="1200" dirty="0"/>
                        <a:t>F to </a:t>
                      </a:r>
                      <a:r>
                        <a:rPr lang="en-US" sz="1200" baseline="0" dirty="0"/>
                        <a:t>122</a:t>
                      </a:r>
                      <a:r>
                        <a:rPr lang="en-US" sz="1200" baseline="30000" dirty="0">
                          <a:latin typeface="Arial" panose="020B0604020202020204" pitchFamily="34" charset="0"/>
                          <a:cs typeface="Arial" panose="020B0604020202020204" pitchFamily="34" charset="0"/>
                        </a:rPr>
                        <a:t>0</a:t>
                      </a:r>
                      <a:r>
                        <a:rPr lang="en-US" sz="1200" baseline="0" dirty="0"/>
                        <a:t>F)</a:t>
                      </a:r>
                    </a:p>
                  </a:txBody>
                  <a:tcPr marL="91438" marR="91438" marT="45730" marB="45730" anchor="ctr"/>
                </a:tc>
                <a:tc>
                  <a:txBody>
                    <a:bodyPr/>
                    <a:lstStyle/>
                    <a:p>
                      <a:pPr marL="0" indent="0" algn="ctr">
                        <a:buClr>
                          <a:srgbClr val="C00000"/>
                        </a:buClr>
                        <a:buFont typeface="Arial" panose="020B0604020202020204" pitchFamily="34" charset="0"/>
                        <a:buNone/>
                      </a:pPr>
                      <a:r>
                        <a:rPr lang="en-US" sz="1400" b="0" dirty="0"/>
                        <a:t>&gt;1500</a:t>
                      </a:r>
                    </a:p>
                  </a:txBody>
                  <a:tcPr marL="91438" marR="91438" marT="45730" marB="45730" anchor="ctr"/>
                </a:tc>
                <a:extLst>
                  <a:ext uri="{0D108BD9-81ED-4DB2-BD59-A6C34878D82A}">
                    <a16:rowId xmlns:a16="http://schemas.microsoft.com/office/drawing/2014/main" val="1042519935"/>
                  </a:ext>
                </a:extLst>
              </a:tr>
              <a:tr h="410288">
                <a:tc>
                  <a:txBody>
                    <a:bodyPr/>
                    <a:lstStyle/>
                    <a:p>
                      <a:r>
                        <a:rPr lang="en-US" sz="1200" b="1" dirty="0"/>
                        <a:t>Nickel Cadmium PBE</a:t>
                      </a:r>
                    </a:p>
                  </a:txBody>
                  <a:tcPr marL="91438" marR="91438" marT="45730" marB="45730" anchor="ctr"/>
                </a:tc>
                <a:tc>
                  <a:txBody>
                    <a:bodyPr/>
                    <a:lstStyle/>
                    <a:p>
                      <a:pPr marL="0" indent="0" algn="ctr">
                        <a:buClr>
                          <a:srgbClr val="C00000"/>
                        </a:buClr>
                        <a:buFont typeface="Wingdings" panose="05000000000000000000" pitchFamily="2" charset="2"/>
                        <a:buNone/>
                      </a:pPr>
                      <a:r>
                        <a:rPr lang="en-US" sz="1400" b="1" dirty="0">
                          <a:latin typeface="+mn-lt"/>
                        </a:rPr>
                        <a:t>1.2</a:t>
                      </a:r>
                    </a:p>
                  </a:txBody>
                  <a:tcPr marL="91438" marR="91438" marT="45730" marB="45730" anchor="ctr"/>
                </a:tc>
                <a:tc>
                  <a:txBody>
                    <a:bodyPr/>
                    <a:lstStyle/>
                    <a:p>
                      <a:pPr marL="0" indent="0" algn="ctr">
                        <a:buClr>
                          <a:srgbClr val="C00000"/>
                        </a:buClr>
                        <a:buFont typeface="Wingdings" panose="05000000000000000000" pitchFamily="2" charset="2"/>
                        <a:buNone/>
                      </a:pPr>
                      <a:r>
                        <a:rPr lang="en-US" sz="1400" b="1" dirty="0">
                          <a:latin typeface="+mn-lt"/>
                        </a:rPr>
                        <a:t>60</a:t>
                      </a:r>
                    </a:p>
                  </a:txBody>
                  <a:tcPr marL="91438" marR="91438" marT="45730" marB="45730"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-20C to 50C  (-4</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8" marR="91438" marT="45730" marB="45730" anchor="ctr"/>
                </a:tc>
                <a:tc>
                  <a:txBody>
                    <a:bodyPr/>
                    <a:lstStyle/>
                    <a:p>
                      <a:pPr marL="0" indent="0" algn="ctr">
                        <a:buClr>
                          <a:srgbClr val="C00000"/>
                        </a:buClr>
                        <a:buFont typeface="Arial" panose="020B0604020202020204" pitchFamily="34" charset="0"/>
                        <a:buNone/>
                      </a:pPr>
                      <a:r>
                        <a:rPr lang="en-US" sz="1400" b="0" dirty="0"/>
                        <a:t>&gt;2000</a:t>
                      </a:r>
                    </a:p>
                  </a:txBody>
                  <a:tcPr marL="91438" marR="91438" marT="45730" marB="45730" anchor="ctr"/>
                </a:tc>
                <a:extLst>
                  <a:ext uri="{0D108BD9-81ED-4DB2-BD59-A6C34878D82A}">
                    <a16:rowId xmlns:a16="http://schemas.microsoft.com/office/drawing/2014/main" val="3812856743"/>
                  </a:ext>
                </a:extLst>
              </a:tr>
              <a:tr h="410288">
                <a:tc>
                  <a:txBody>
                    <a:bodyPr/>
                    <a:lstStyle/>
                    <a:p>
                      <a:pPr marL="0" indent="0">
                        <a:buClr>
                          <a:srgbClr val="C00000"/>
                        </a:buClr>
                        <a:buFont typeface="Wingdings" panose="05000000000000000000" pitchFamily="2" charset="2"/>
                        <a:buNone/>
                      </a:pPr>
                      <a:r>
                        <a:rPr lang="en-US" altLang="en-US" sz="1200" b="1" dirty="0">
                          <a:latin typeface="Tahoma" panose="020B0604030504040204" pitchFamily="34" charset="0"/>
                        </a:rPr>
                        <a:t>VR Lead Acid </a:t>
                      </a:r>
                      <a:r>
                        <a:rPr lang="en-US" altLang="en-US" sz="1200" b="0" dirty="0">
                          <a:latin typeface="Tahoma" panose="020B0604030504040204" pitchFamily="34" charset="0"/>
                        </a:rPr>
                        <a:t>(Pure lead grid)</a:t>
                      </a:r>
                    </a:p>
                  </a:txBody>
                  <a:tcPr marL="91438" marR="91438" marT="45730" marB="45730" anchor="ctr"/>
                </a:tc>
                <a:tc>
                  <a:txBody>
                    <a:bodyPr/>
                    <a:lstStyle/>
                    <a:p>
                      <a:pPr marL="0" indent="0" algn="ctr">
                        <a:buClr>
                          <a:srgbClr val="C00000"/>
                        </a:buClr>
                        <a:buFont typeface="Wingdings" panose="05000000000000000000" pitchFamily="2" charset="2"/>
                        <a:buNone/>
                      </a:pPr>
                      <a:r>
                        <a:rPr lang="en-US" altLang="en-US" sz="1400" b="1" dirty="0">
                          <a:latin typeface="+mn-lt"/>
                        </a:rPr>
                        <a:t>2.0</a:t>
                      </a:r>
                    </a:p>
                  </a:txBody>
                  <a:tcPr marL="91438" marR="91438" marT="45730" marB="45730" anchor="ctr"/>
                </a:tc>
                <a:tc>
                  <a:txBody>
                    <a:bodyPr/>
                    <a:lstStyle/>
                    <a:p>
                      <a:pPr marL="0" indent="0" algn="ctr">
                        <a:buClr>
                          <a:srgbClr val="C00000"/>
                        </a:buClr>
                        <a:buFont typeface="Wingdings" panose="05000000000000000000" pitchFamily="2" charset="2"/>
                        <a:buNone/>
                      </a:pPr>
                      <a:r>
                        <a:rPr lang="en-US" altLang="en-US" sz="1400" b="1" dirty="0">
                          <a:latin typeface="+mn-lt"/>
                        </a:rPr>
                        <a:t>30-50</a:t>
                      </a:r>
                    </a:p>
                  </a:txBody>
                  <a:tcPr marL="91438" marR="91438" marT="45730" marB="45730"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-40C to 50C  (-40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8" marR="91438" marT="45730" marB="45730" anchor="ctr"/>
                </a:tc>
                <a:tc>
                  <a:txBody>
                    <a:bodyPr/>
                    <a:lstStyle/>
                    <a:p>
                      <a:pPr marL="0" indent="0" algn="ctr">
                        <a:buClr>
                          <a:srgbClr val="C00000"/>
                        </a:buClr>
                        <a:buFont typeface="Arial" panose="020B0604020202020204" pitchFamily="34" charset="0"/>
                        <a:buNone/>
                      </a:pPr>
                      <a:r>
                        <a:rPr lang="en-US" altLang="en-US" sz="1400" b="0" dirty="0">
                          <a:latin typeface="Tahoma" panose="020B0604030504040204" pitchFamily="34" charset="0"/>
                        </a:rPr>
                        <a:t>&gt;500</a:t>
                      </a:r>
                    </a:p>
                  </a:txBody>
                  <a:tcPr marL="91438" marR="91438" marT="45730" marB="45730" anchor="ctr"/>
                </a:tc>
                <a:extLst>
                  <a:ext uri="{0D108BD9-81ED-4DB2-BD59-A6C34878D82A}">
                    <a16:rowId xmlns:a16="http://schemas.microsoft.com/office/drawing/2014/main" val="3238115896"/>
                  </a:ext>
                </a:extLst>
              </a:tr>
              <a:tr h="410288">
                <a:tc>
                  <a:txBody>
                    <a:bodyPr/>
                    <a:lstStyle/>
                    <a:p>
                      <a:pPr marL="0" indent="0">
                        <a:buClr>
                          <a:srgbClr val="C00000"/>
                        </a:buClr>
                        <a:buFont typeface="Wingdings" panose="05000000000000000000" pitchFamily="2" charset="2"/>
                        <a:buNone/>
                      </a:pPr>
                      <a:r>
                        <a:rPr lang="en-US" altLang="en-US" sz="1200" b="1" dirty="0">
                          <a:latin typeface="Tahoma" panose="020B0604030504040204" pitchFamily="34" charset="0"/>
                        </a:rPr>
                        <a:t>VR Lead Acid (Ca)</a:t>
                      </a:r>
                    </a:p>
                  </a:txBody>
                  <a:tcPr marL="91438" marR="91438" marT="45730" marB="45730" anchor="ctr"/>
                </a:tc>
                <a:tc>
                  <a:txBody>
                    <a:bodyPr/>
                    <a:lstStyle/>
                    <a:p>
                      <a:pPr marL="0" indent="0" algn="ctr">
                        <a:buClr>
                          <a:srgbClr val="C00000"/>
                        </a:buClr>
                        <a:buFont typeface="Wingdings" panose="05000000000000000000" pitchFamily="2" charset="2"/>
                        <a:buNone/>
                      </a:pPr>
                      <a:r>
                        <a:rPr lang="en-US" altLang="en-US" sz="1400" b="1" dirty="0">
                          <a:latin typeface="+mn-lt"/>
                        </a:rPr>
                        <a:t>2.0</a:t>
                      </a:r>
                    </a:p>
                  </a:txBody>
                  <a:tcPr marL="91438" marR="91438" marT="45730" marB="45730" anchor="ctr"/>
                </a:tc>
                <a:tc>
                  <a:txBody>
                    <a:bodyPr/>
                    <a:lstStyle/>
                    <a:p>
                      <a:pPr marL="0" indent="0" algn="ctr">
                        <a:buClr>
                          <a:srgbClr val="C00000"/>
                        </a:buClr>
                        <a:buFont typeface="Wingdings" panose="05000000000000000000" pitchFamily="2" charset="2"/>
                        <a:buNone/>
                      </a:pPr>
                      <a:r>
                        <a:rPr lang="en-US" altLang="en-US" sz="1400" b="1" dirty="0">
                          <a:latin typeface="+mn-lt"/>
                        </a:rPr>
                        <a:t>30-50</a:t>
                      </a:r>
                    </a:p>
                  </a:txBody>
                  <a:tcPr marL="91438" marR="91438" marT="45730" marB="45730"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30C to 50C*  (-22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8" marR="91438" marT="45730" marB="45730" anchor="ctr"/>
                </a:tc>
                <a:tc>
                  <a:txBody>
                    <a:bodyPr/>
                    <a:lstStyle/>
                    <a:p>
                      <a:pPr marL="0" indent="0" algn="ctr">
                        <a:buClr>
                          <a:srgbClr val="C00000"/>
                        </a:buClr>
                        <a:buFont typeface="Arial" panose="020B0604020202020204" pitchFamily="34" charset="0"/>
                        <a:buNone/>
                      </a:pPr>
                      <a:r>
                        <a:rPr lang="en-US" altLang="en-US" sz="1400" b="0" dirty="0">
                          <a:latin typeface="Tahoma" panose="020B0604030504040204" pitchFamily="34" charset="0"/>
                        </a:rPr>
                        <a:t>&gt;300</a:t>
                      </a:r>
                    </a:p>
                  </a:txBody>
                  <a:tcPr marL="91438" marR="91438" marT="45730" marB="45730" anchor="ctr"/>
                </a:tc>
                <a:extLst>
                  <a:ext uri="{0D108BD9-81ED-4DB2-BD59-A6C34878D82A}">
                    <a16:rowId xmlns:a16="http://schemas.microsoft.com/office/drawing/2014/main" val="3115587931"/>
                  </a:ext>
                </a:extLst>
              </a:tr>
              <a:tr h="410288">
                <a:tc>
                  <a:txBody>
                    <a:bodyPr/>
                    <a:lstStyle/>
                    <a:p>
                      <a:pPr marL="0" indent="0">
                        <a:buClr>
                          <a:srgbClr val="C00000"/>
                        </a:buClr>
                        <a:buFont typeface="Wingdings" panose="05000000000000000000" pitchFamily="2" charset="2"/>
                        <a:buNone/>
                      </a:pPr>
                      <a:r>
                        <a:rPr lang="en-US" altLang="en-US" sz="1200" b="1" dirty="0">
                          <a:latin typeface="Tahoma" panose="020B0604030504040204" pitchFamily="34" charset="0"/>
                        </a:rPr>
                        <a:t>Flooded Lead Acid (Ca)</a:t>
                      </a:r>
                    </a:p>
                  </a:txBody>
                  <a:tcPr marL="91438" marR="91438" marT="45730" marB="45730" anchor="ctr"/>
                </a:tc>
                <a:tc>
                  <a:txBody>
                    <a:bodyPr/>
                    <a:lstStyle/>
                    <a:p>
                      <a:pPr marL="0" indent="0" algn="ctr">
                        <a:buClr>
                          <a:srgbClr val="C00000"/>
                        </a:buClr>
                        <a:buFont typeface="Wingdings" panose="05000000000000000000" pitchFamily="2" charset="2"/>
                        <a:buNone/>
                      </a:pPr>
                      <a:r>
                        <a:rPr lang="en-US" altLang="en-US" sz="1400" b="1" dirty="0">
                          <a:latin typeface="+mn-lt"/>
                        </a:rPr>
                        <a:t>2.0</a:t>
                      </a:r>
                    </a:p>
                  </a:txBody>
                  <a:tcPr marL="91438" marR="91438" marT="45730" marB="45730" anchor="ctr"/>
                </a:tc>
                <a:tc>
                  <a:txBody>
                    <a:bodyPr/>
                    <a:lstStyle/>
                    <a:p>
                      <a:pPr marL="0" indent="0" algn="ctr">
                        <a:buClr>
                          <a:srgbClr val="C00000"/>
                        </a:buClr>
                        <a:buFont typeface="Wingdings" panose="05000000000000000000" pitchFamily="2" charset="2"/>
                        <a:buNone/>
                      </a:pPr>
                      <a:r>
                        <a:rPr lang="en-US" altLang="en-US" sz="1400" b="1" dirty="0">
                          <a:latin typeface="+mn-lt"/>
                        </a:rPr>
                        <a:t>30-50</a:t>
                      </a:r>
                    </a:p>
                  </a:txBody>
                  <a:tcPr marL="91438" marR="91438" marT="45730" marB="45730"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0C to 49C  (32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8" marR="91438" marT="45730" marB="45730" anchor="ctr"/>
                </a:tc>
                <a:tc>
                  <a:txBody>
                    <a:bodyPr/>
                    <a:lstStyle/>
                    <a:p>
                      <a:pPr marL="0" indent="0" algn="ctr">
                        <a:buClr>
                          <a:srgbClr val="C00000"/>
                        </a:buClr>
                        <a:buFont typeface="Arial" panose="020B0604020202020204" pitchFamily="34" charset="0"/>
                        <a:buNone/>
                      </a:pPr>
                      <a:r>
                        <a:rPr lang="en-US" altLang="en-US" sz="1400" b="0" dirty="0">
                          <a:latin typeface="Tahoma" panose="020B0604030504040204" pitchFamily="34" charset="0"/>
                        </a:rPr>
                        <a:t>&lt;100</a:t>
                      </a:r>
                    </a:p>
                  </a:txBody>
                  <a:tcPr marL="91438" marR="91438" marT="45730" marB="45730" anchor="ctr"/>
                </a:tc>
                <a:extLst>
                  <a:ext uri="{0D108BD9-81ED-4DB2-BD59-A6C34878D82A}">
                    <a16:rowId xmlns:a16="http://schemas.microsoft.com/office/drawing/2014/main" val="3704815150"/>
                  </a:ext>
                </a:extLst>
              </a:tr>
              <a:tr h="410288">
                <a:tc>
                  <a:txBody>
                    <a:bodyPr/>
                    <a:lstStyle/>
                    <a:p>
                      <a:pPr marL="0" indent="0">
                        <a:buClr>
                          <a:srgbClr val="C00000"/>
                        </a:buClr>
                        <a:buFont typeface="Wingdings" panose="05000000000000000000" pitchFamily="2" charset="2"/>
                        <a:buNone/>
                      </a:pPr>
                      <a:r>
                        <a:rPr lang="en-US" sz="1200" b="1" dirty="0"/>
                        <a:t>Flooded Lead Selenium</a:t>
                      </a:r>
                    </a:p>
                  </a:txBody>
                  <a:tcPr marL="91438" marR="91438" marT="45730" marB="45730" anchor="ctr"/>
                </a:tc>
                <a:tc>
                  <a:txBody>
                    <a:bodyPr/>
                    <a:lstStyle/>
                    <a:p>
                      <a:pPr marL="0" indent="0" algn="ctr">
                        <a:buClr>
                          <a:srgbClr val="C00000"/>
                        </a:buClr>
                        <a:buFont typeface="Wingdings" panose="05000000000000000000" pitchFamily="2" charset="2"/>
                        <a:buNone/>
                      </a:pPr>
                      <a:r>
                        <a:rPr lang="en-US" sz="1400" b="1" dirty="0">
                          <a:latin typeface="+mn-lt"/>
                        </a:rPr>
                        <a:t>2.0</a:t>
                      </a:r>
                    </a:p>
                  </a:txBody>
                  <a:tcPr marL="91438" marR="91438" marT="45730" marB="45730" anchor="ctr"/>
                </a:tc>
                <a:tc>
                  <a:txBody>
                    <a:bodyPr/>
                    <a:lstStyle/>
                    <a:p>
                      <a:pPr marL="0" indent="0" algn="ctr">
                        <a:buClr>
                          <a:srgbClr val="C00000"/>
                        </a:buClr>
                        <a:buFont typeface="Wingdings" panose="05000000000000000000" pitchFamily="2" charset="2"/>
                        <a:buNone/>
                      </a:pPr>
                      <a:r>
                        <a:rPr lang="en-US" sz="1400" b="1" dirty="0">
                          <a:latin typeface="+mn-lt"/>
                        </a:rPr>
                        <a:t>33 - 42</a:t>
                      </a:r>
                    </a:p>
                  </a:txBody>
                  <a:tcPr marL="91438" marR="91438" marT="45730" marB="45730"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-20C to 55C  (-4</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131</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8" marR="91438" marT="45730" marB="45730" anchor="ctr"/>
                </a:tc>
                <a:tc>
                  <a:txBody>
                    <a:bodyPr/>
                    <a:lstStyle/>
                    <a:p>
                      <a:pPr marL="0" indent="0" algn="ctr">
                        <a:buClr>
                          <a:srgbClr val="C00000"/>
                        </a:buClr>
                        <a:buFont typeface="Arial" panose="020B0604020202020204" pitchFamily="34" charset="0"/>
                        <a:buNone/>
                      </a:pPr>
                      <a:r>
                        <a:rPr lang="en-US" sz="1400" b="0" dirty="0"/>
                        <a:t>800 - 1000</a:t>
                      </a:r>
                    </a:p>
                  </a:txBody>
                  <a:tcPr marL="91438" marR="91438" marT="45730" marB="45730" anchor="ctr"/>
                </a:tc>
                <a:extLst>
                  <a:ext uri="{0D108BD9-81ED-4DB2-BD59-A6C34878D82A}">
                    <a16:rowId xmlns:a16="http://schemas.microsoft.com/office/drawing/2014/main" val="2737204001"/>
                  </a:ext>
                </a:extLst>
              </a:tr>
              <a:tr h="612053">
                <a:tc>
                  <a:txBody>
                    <a:bodyPr/>
                    <a:lstStyle/>
                    <a:p>
                      <a:pPr marL="0" indent="0">
                        <a:buClr>
                          <a:srgbClr val="C00000"/>
                        </a:buClr>
                        <a:buFont typeface="Wingdings" panose="05000000000000000000" pitchFamily="2" charset="2"/>
                        <a:buNone/>
                      </a:pPr>
                      <a:r>
                        <a:rPr lang="en-US" sz="1200" b="1" dirty="0"/>
                        <a:t>LTO  (NMC cathode, </a:t>
                      </a:r>
                      <a:r>
                        <a:rPr lang="en-US" sz="1200" b="1" dirty="0" err="1"/>
                        <a:t>LiTO</a:t>
                      </a:r>
                      <a:r>
                        <a:rPr lang="en-US" sz="1200" b="1" dirty="0"/>
                        <a:t> anode)</a:t>
                      </a:r>
                    </a:p>
                  </a:txBody>
                  <a:tcPr marL="91438" marR="91438" marT="45730" marB="45730" anchor="ctr"/>
                </a:tc>
                <a:tc>
                  <a:txBody>
                    <a:bodyPr/>
                    <a:lstStyle/>
                    <a:p>
                      <a:pPr marL="0" indent="0" algn="ctr">
                        <a:buClr>
                          <a:srgbClr val="C00000"/>
                        </a:buClr>
                        <a:buFont typeface="Wingdings" panose="05000000000000000000" pitchFamily="2" charset="2"/>
                        <a:buNone/>
                      </a:pPr>
                      <a:r>
                        <a:rPr lang="en-US" sz="1400" b="1" dirty="0">
                          <a:latin typeface="+mn-lt"/>
                        </a:rPr>
                        <a:t>2.3</a:t>
                      </a:r>
                    </a:p>
                  </a:txBody>
                  <a:tcPr marL="91438" marR="91438" marT="45730" marB="45730" anchor="ctr"/>
                </a:tc>
                <a:tc>
                  <a:txBody>
                    <a:bodyPr/>
                    <a:lstStyle/>
                    <a:p>
                      <a:pPr marL="0" indent="0" algn="ctr">
                        <a:buClr>
                          <a:srgbClr val="C00000"/>
                        </a:buClr>
                        <a:buFont typeface="Wingdings" panose="05000000000000000000" pitchFamily="2" charset="2"/>
                        <a:buNone/>
                      </a:pPr>
                      <a:r>
                        <a:rPr lang="en-US" sz="1400" b="1" dirty="0">
                          <a:latin typeface="+mn-lt"/>
                        </a:rPr>
                        <a:t>60 - 110</a:t>
                      </a:r>
                    </a:p>
                  </a:txBody>
                  <a:tcPr marL="91438" marR="91438" marT="45730" marB="45730"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0C to 40C  (32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104</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(average over 24hr period 41-95</a:t>
                      </a: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000" b="0" i="0" u="none" strike="noStrike" kern="1200" cap="none" spc="0" normalizeH="0" baseline="0" noProof="0" dirty="0">
                          <a:ln>
                            <a:noFill/>
                          </a:ln>
                          <a:solidFill>
                            <a:srgbClr val="000000"/>
                          </a:solidFill>
                          <a:effectLst/>
                          <a:uLnTx/>
                          <a:uFillTx/>
                          <a:latin typeface="+mn-lt"/>
                          <a:ea typeface="+mn-ea"/>
                          <a:cs typeface="+mn-cs"/>
                        </a:rPr>
                        <a:t>F)</a:t>
                      </a:r>
                    </a:p>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91438" marR="91438" marT="45730" marB="45730" anchor="ctr"/>
                </a:tc>
                <a:tc>
                  <a:txBody>
                    <a:bodyPr/>
                    <a:lstStyle/>
                    <a:p>
                      <a:pPr marL="0" indent="0" algn="ctr">
                        <a:buClr>
                          <a:srgbClr val="C00000"/>
                        </a:buClr>
                        <a:buFont typeface="Arial" panose="020B0604020202020204" pitchFamily="34" charset="0"/>
                        <a:buNone/>
                      </a:pPr>
                      <a:r>
                        <a:rPr lang="en-US" sz="1400" b="0" dirty="0"/>
                        <a:t>&gt;10000</a:t>
                      </a:r>
                    </a:p>
                  </a:txBody>
                  <a:tcPr marL="91438" marR="91438" marT="45730" marB="45730" anchor="ctr"/>
                </a:tc>
                <a:extLst>
                  <a:ext uri="{0D108BD9-81ED-4DB2-BD59-A6C34878D82A}">
                    <a16:rowId xmlns:a16="http://schemas.microsoft.com/office/drawing/2014/main" val="1163754538"/>
                  </a:ext>
                </a:extLst>
              </a:tr>
              <a:tr h="306027">
                <a:tc>
                  <a:txBody>
                    <a:bodyPr/>
                    <a:lstStyle/>
                    <a:p>
                      <a:pPr marL="0" indent="0">
                        <a:buClr>
                          <a:srgbClr val="C00000"/>
                        </a:buClr>
                        <a:buFont typeface="Wingdings" panose="05000000000000000000" pitchFamily="2" charset="2"/>
                        <a:buNone/>
                      </a:pPr>
                      <a:r>
                        <a:rPr lang="en-US" sz="1200" b="1" dirty="0"/>
                        <a:t>SLFP+NCA</a:t>
                      </a:r>
                    </a:p>
                  </a:txBody>
                  <a:tcPr marL="91438" marR="91438" marT="45730" marB="45730" anchor="ctr"/>
                </a:tc>
                <a:tc>
                  <a:txBody>
                    <a:bodyPr/>
                    <a:lstStyle/>
                    <a:p>
                      <a:pPr marL="0" indent="0" algn="ctr">
                        <a:buClr>
                          <a:srgbClr val="C00000"/>
                        </a:buClr>
                        <a:buFont typeface="Wingdings" panose="05000000000000000000" pitchFamily="2" charset="2"/>
                        <a:buNone/>
                      </a:pPr>
                      <a:r>
                        <a:rPr lang="en-US" sz="1400" b="1" dirty="0">
                          <a:latin typeface="+mn-lt"/>
                        </a:rPr>
                        <a:t>3.7</a:t>
                      </a:r>
                    </a:p>
                  </a:txBody>
                  <a:tcPr marL="91438" marR="91438" marT="45730" marB="45730" anchor="ctr"/>
                </a:tc>
                <a:tc>
                  <a:txBody>
                    <a:bodyPr/>
                    <a:lstStyle/>
                    <a:p>
                      <a:pPr marL="0" indent="0" algn="ctr">
                        <a:buClr>
                          <a:srgbClr val="C00000"/>
                        </a:buClr>
                        <a:buFont typeface="Wingdings" panose="05000000000000000000" pitchFamily="2" charset="2"/>
                        <a:buNone/>
                      </a:pPr>
                      <a:r>
                        <a:rPr lang="en-US" sz="1400" b="1" dirty="0">
                          <a:latin typeface="+mn-lt"/>
                        </a:rPr>
                        <a:t>90-120</a:t>
                      </a:r>
                    </a:p>
                  </a:txBody>
                  <a:tcPr marL="91438" marR="91438" marT="45730" marB="45730"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-40C to 50C  (-40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8" marR="91438" marT="45730" marB="45730" anchor="ctr"/>
                </a:tc>
                <a:tc>
                  <a:txBody>
                    <a:bodyPr/>
                    <a:lstStyle/>
                    <a:p>
                      <a:pPr marL="0" indent="0" algn="ctr">
                        <a:buClr>
                          <a:srgbClr val="C00000"/>
                        </a:buClr>
                        <a:buFont typeface="Arial" panose="020B0604020202020204" pitchFamily="34" charset="0"/>
                        <a:buNone/>
                      </a:pPr>
                      <a:r>
                        <a:rPr lang="en-US" sz="1400" b="0" dirty="0"/>
                        <a:t>7000</a:t>
                      </a:r>
                    </a:p>
                  </a:txBody>
                  <a:tcPr marL="91438" marR="91438" marT="45730" marB="45730" anchor="ctr"/>
                </a:tc>
                <a:extLst>
                  <a:ext uri="{0D108BD9-81ED-4DB2-BD59-A6C34878D82A}">
                    <a16:rowId xmlns:a16="http://schemas.microsoft.com/office/drawing/2014/main" val="1555780634"/>
                  </a:ext>
                </a:extLst>
              </a:tr>
              <a:tr h="314431">
                <a:tc>
                  <a:txBody>
                    <a:bodyPr/>
                    <a:lstStyle/>
                    <a:p>
                      <a:pPr marL="0" indent="0">
                        <a:buClr>
                          <a:srgbClr val="C00000"/>
                        </a:buClr>
                        <a:buFontTx/>
                        <a:buNone/>
                      </a:pPr>
                      <a:r>
                        <a:rPr lang="en-US" sz="1200" b="1" dirty="0"/>
                        <a:t>LFP  Lithium Iron </a:t>
                      </a:r>
                      <a:r>
                        <a:rPr lang="en-US" sz="1200" b="1" dirty="0" err="1"/>
                        <a:t>Phoshpate</a:t>
                      </a:r>
                      <a:r>
                        <a:rPr lang="en-US" sz="1200" b="1" dirty="0"/>
                        <a:t> (LiFePO4)</a:t>
                      </a:r>
                    </a:p>
                  </a:txBody>
                  <a:tcPr marL="91438" marR="91438" marT="45730" marB="45730" anchor="ctr"/>
                </a:tc>
                <a:tc>
                  <a:txBody>
                    <a:bodyPr/>
                    <a:lstStyle/>
                    <a:p>
                      <a:pPr marL="0" indent="0" algn="ctr">
                        <a:buClr>
                          <a:srgbClr val="C00000"/>
                        </a:buClr>
                        <a:buFont typeface="Wingdings" panose="05000000000000000000" pitchFamily="2" charset="2"/>
                        <a:buNone/>
                      </a:pPr>
                      <a:r>
                        <a:rPr lang="en-US" sz="1400" b="1" dirty="0">
                          <a:latin typeface="+mn-lt"/>
                        </a:rPr>
                        <a:t>3.2</a:t>
                      </a:r>
                    </a:p>
                  </a:txBody>
                  <a:tcPr marL="91438" marR="91438" marT="45730" marB="45730" anchor="ctr"/>
                </a:tc>
                <a:tc>
                  <a:txBody>
                    <a:bodyPr/>
                    <a:lstStyle/>
                    <a:p>
                      <a:pPr marL="0" indent="0" algn="ctr">
                        <a:buClr>
                          <a:srgbClr val="C00000"/>
                        </a:buClr>
                        <a:buFont typeface="Wingdings" panose="05000000000000000000" pitchFamily="2" charset="2"/>
                        <a:buNone/>
                      </a:pPr>
                      <a:r>
                        <a:rPr lang="en-US" sz="1400" b="1" dirty="0">
                          <a:latin typeface="+mn-lt"/>
                        </a:rPr>
                        <a:t>90 - 110</a:t>
                      </a:r>
                    </a:p>
                  </a:txBody>
                  <a:tcPr marL="91438" marR="91438" marT="45730" marB="45730"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-20C to 60C  (-4</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mn-lt"/>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mn-lt"/>
                          <a:ea typeface="+mn-ea"/>
                          <a:cs typeface="+mn-cs"/>
                        </a:rPr>
                        <a:t>F)</a:t>
                      </a:r>
                    </a:p>
                  </a:txBody>
                  <a:tcPr marL="91438" marR="91438" marT="45730" marB="45730"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&gt;2000</a:t>
                      </a:r>
                    </a:p>
                  </a:txBody>
                  <a:tcPr marL="91438" marR="91438" marT="45730" marB="45730" anchor="ctr"/>
                </a:tc>
                <a:extLst>
                  <a:ext uri="{0D108BD9-81ED-4DB2-BD59-A6C34878D82A}">
                    <a16:rowId xmlns:a16="http://schemas.microsoft.com/office/drawing/2014/main" val="179059960"/>
                  </a:ext>
                </a:extLst>
              </a:tr>
              <a:tr h="457295">
                <a:tc>
                  <a:txBody>
                    <a:bodyPr/>
                    <a:lstStyle/>
                    <a:p>
                      <a:pPr marL="0" indent="0">
                        <a:buClr>
                          <a:srgbClr val="C00000"/>
                        </a:buClr>
                        <a:buFontTx/>
                        <a:buNone/>
                      </a:pPr>
                      <a:r>
                        <a:rPr lang="en-US" sz="1200" b="1" dirty="0"/>
                        <a:t>NCA  (Lithium Nickel Cobalt Al Oxide) (LiNiCoAlO2</a:t>
                      </a:r>
                    </a:p>
                  </a:txBody>
                  <a:tcPr marL="91438" marR="91438" marT="45730" marB="45730" anchor="ctr"/>
                </a:tc>
                <a:tc>
                  <a:txBody>
                    <a:bodyPr/>
                    <a:lstStyle/>
                    <a:p>
                      <a:pPr marL="0" indent="0" algn="ctr">
                        <a:buClr>
                          <a:srgbClr val="C00000"/>
                        </a:buClr>
                        <a:buFont typeface="Wingdings" panose="05000000000000000000" pitchFamily="2" charset="2"/>
                        <a:buNone/>
                      </a:pPr>
                      <a:r>
                        <a:rPr lang="en-US" sz="1400" b="1" dirty="0">
                          <a:latin typeface="+mn-lt"/>
                        </a:rPr>
                        <a:t>3.6</a:t>
                      </a:r>
                    </a:p>
                  </a:txBody>
                  <a:tcPr marL="91438" marR="91438" marT="45730" marB="45730" anchor="ctr"/>
                </a:tc>
                <a:tc>
                  <a:txBody>
                    <a:bodyPr/>
                    <a:lstStyle/>
                    <a:p>
                      <a:pPr marL="0" indent="0" algn="ctr">
                        <a:buClr>
                          <a:srgbClr val="C00000"/>
                        </a:buClr>
                        <a:buFont typeface="Wingdings" panose="05000000000000000000" pitchFamily="2" charset="2"/>
                        <a:buNone/>
                      </a:pPr>
                      <a:r>
                        <a:rPr lang="en-US" sz="1400" b="1" dirty="0">
                          <a:latin typeface="+mn-lt"/>
                        </a:rPr>
                        <a:t>200-260 </a:t>
                      </a:r>
                    </a:p>
                  </a:txBody>
                  <a:tcPr marL="91438" marR="91438" marT="45730" marB="45730"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-40C to 75C  (-40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mn-lt"/>
                          <a:ea typeface="+mn-ea"/>
                          <a:cs typeface="+mn-cs"/>
                        </a:rPr>
                        <a:t>F to 167</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mn-lt"/>
                          <a:ea typeface="+mn-ea"/>
                          <a:cs typeface="+mn-cs"/>
                        </a:rPr>
                        <a:t>F)</a:t>
                      </a:r>
                    </a:p>
                  </a:txBody>
                  <a:tcPr marL="91438" marR="91438" marT="45730" marB="45730"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4300</a:t>
                      </a:r>
                    </a:p>
                  </a:txBody>
                  <a:tcPr marL="91438" marR="91438" marT="45730" marB="45730" anchor="ctr"/>
                </a:tc>
                <a:extLst>
                  <a:ext uri="{0D108BD9-81ED-4DB2-BD59-A6C34878D82A}">
                    <a16:rowId xmlns:a16="http://schemas.microsoft.com/office/drawing/2014/main" val="2913535887"/>
                  </a:ext>
                </a:extLst>
              </a:tr>
            </a:tbl>
          </a:graphicData>
        </a:graphic>
      </p:graphicFrame>
      <p:sp>
        <p:nvSpPr>
          <p:cNvPr id="53326" name="Oval 1">
            <a:extLst>
              <a:ext uri="{FF2B5EF4-FFF2-40B4-BE49-F238E27FC236}">
                <a16:creationId xmlns:a16="http://schemas.microsoft.com/office/drawing/2014/main" id="{C1EE17BB-FD21-46FB-9473-F243D2E06E93}"/>
              </a:ext>
            </a:extLst>
          </p:cNvPr>
          <p:cNvSpPr>
            <a:spLocks noChangeArrowheads="1"/>
          </p:cNvSpPr>
          <p:nvPr/>
        </p:nvSpPr>
        <p:spPr bwMode="auto">
          <a:xfrm>
            <a:off x="5066678" y="666552"/>
            <a:ext cx="3151187" cy="5670550"/>
          </a:xfrm>
          <a:prstGeom prst="ellipse">
            <a:avLst/>
          </a:prstGeom>
          <a:noFill/>
          <a:ln w="317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lgn="ctr">
              <a:spcBef>
                <a:spcPct val="0"/>
              </a:spcBef>
              <a:buClrTx/>
              <a:buSzTx/>
              <a:buFontTx/>
              <a:buNone/>
            </a:pPr>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A28A4B6A-47D7-4659-9159-B6A505DFA520}"/>
              </a:ext>
            </a:extLst>
          </p:cNvPr>
          <p:cNvSpPr>
            <a:spLocks noChangeArrowheads="1"/>
          </p:cNvSpPr>
          <p:nvPr/>
        </p:nvSpPr>
        <p:spPr bwMode="auto">
          <a:xfrm>
            <a:off x="171450" y="2105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lgn="ctr">
              <a:spcBef>
                <a:spcPct val="0"/>
              </a:spcBef>
              <a:buClrTx/>
              <a:buSzTx/>
              <a:buFontTx/>
              <a:buNone/>
            </a:pPr>
            <a:endParaRPr lang="en-US" altLang="en-US"/>
          </a:p>
        </p:txBody>
      </p:sp>
      <p:sp>
        <p:nvSpPr>
          <p:cNvPr id="18435" name="Rectangle 10">
            <a:extLst>
              <a:ext uri="{FF2B5EF4-FFF2-40B4-BE49-F238E27FC236}">
                <a16:creationId xmlns:a16="http://schemas.microsoft.com/office/drawing/2014/main" id="{391D89A0-CAD0-4CB1-B230-2195660CB343}"/>
              </a:ext>
            </a:extLst>
          </p:cNvPr>
          <p:cNvSpPr>
            <a:spLocks noChangeArrowheads="1"/>
          </p:cNvSpPr>
          <p:nvPr/>
        </p:nvSpPr>
        <p:spPr bwMode="auto">
          <a:xfrm>
            <a:off x="0" y="0"/>
            <a:ext cx="9151938" cy="53498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SzPct val="85000"/>
              <a:buFont typeface="Wingdings" panose="05000000000000000000" pitchFamily="2" charset="2"/>
              <a:buChar char="§"/>
            </a:pPr>
            <a:r>
              <a:rPr lang="en-US" altLang="en-US" sz="2800" b="1" dirty="0">
                <a:solidFill>
                  <a:schemeClr val="bg1"/>
                </a:solidFill>
              </a:rPr>
              <a:t>Lithium ION Battery Technology-         </a:t>
            </a:r>
            <a:r>
              <a:rPr lang="en-US" altLang="en-US" sz="2800" b="1" i="1" dirty="0">
                <a:solidFill>
                  <a:schemeClr val="bg1"/>
                </a:solidFill>
              </a:rPr>
              <a:t>Performance</a:t>
            </a:r>
          </a:p>
        </p:txBody>
      </p:sp>
      <p:pic>
        <p:nvPicPr>
          <p:cNvPr id="18436" name="Picture 10" descr="Photograph of the Navajo power plant, which is a coalfired, electric-power-generation&#10;    plant near Page, Arizona">
            <a:extLst>
              <a:ext uri="{FF2B5EF4-FFF2-40B4-BE49-F238E27FC236}">
                <a16:creationId xmlns:a16="http://schemas.microsoft.com/office/drawing/2014/main" id="{C9CF3779-D21D-4CE1-81B9-395DC7604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888" y="5580063"/>
            <a:ext cx="11874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NMR photo">
            <a:extLst>
              <a:ext uri="{FF2B5EF4-FFF2-40B4-BE49-F238E27FC236}">
                <a16:creationId xmlns:a16="http://schemas.microsoft.com/office/drawing/2014/main" id="{89DCA862-22A5-4DAB-8859-FFDC8FAA8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5581650"/>
            <a:ext cx="1143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descr="visa ashburn data center">
            <a:extLst>
              <a:ext uri="{FF2B5EF4-FFF2-40B4-BE49-F238E27FC236}">
                <a16:creationId xmlns:a16="http://schemas.microsoft.com/office/drawing/2014/main" id="{A2E9DFDB-334D-44EF-9337-1624CF43D7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054"/>
          <a:stretch>
            <a:fillRect/>
          </a:stretch>
        </p:blipFill>
        <p:spPr bwMode="auto">
          <a:xfrm>
            <a:off x="7418388" y="5581650"/>
            <a:ext cx="17335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boston heavy rail">
            <a:extLst>
              <a:ext uri="{FF2B5EF4-FFF2-40B4-BE49-F238E27FC236}">
                <a16:creationId xmlns:a16="http://schemas.microsoft.com/office/drawing/2014/main" id="{9E751359-7BAC-4969-A6E1-363DC87B1B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948"/>
          <a:stretch>
            <a:fillRect/>
          </a:stretch>
        </p:blipFill>
        <p:spPr bwMode="auto">
          <a:xfrm>
            <a:off x="6365875" y="5580063"/>
            <a:ext cx="105251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Rectangle 12">
            <a:extLst>
              <a:ext uri="{FF2B5EF4-FFF2-40B4-BE49-F238E27FC236}">
                <a16:creationId xmlns:a16="http://schemas.microsoft.com/office/drawing/2014/main" id="{6318B7C8-F7F5-4F3F-87B7-2EF5F4A47C6F}"/>
              </a:ext>
            </a:extLst>
          </p:cNvPr>
          <p:cNvSpPr>
            <a:spLocks noChangeArrowheads="1"/>
          </p:cNvSpPr>
          <p:nvPr/>
        </p:nvSpPr>
        <p:spPr bwMode="auto">
          <a:xfrm>
            <a:off x="2293938" y="384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a:p>
        </p:txBody>
      </p:sp>
      <p:sp>
        <p:nvSpPr>
          <p:cNvPr id="18441" name="Rectangle 13">
            <a:extLst>
              <a:ext uri="{FF2B5EF4-FFF2-40B4-BE49-F238E27FC236}">
                <a16:creationId xmlns:a16="http://schemas.microsoft.com/office/drawing/2014/main" id="{BEF8E3B6-CFE7-476A-85E3-ED8D26212739}"/>
              </a:ext>
            </a:extLst>
          </p:cNvPr>
          <p:cNvSpPr>
            <a:spLocks noChangeArrowheads="1"/>
          </p:cNvSpPr>
          <p:nvPr/>
        </p:nvSpPr>
        <p:spPr bwMode="auto">
          <a:xfrm>
            <a:off x="2293938" y="166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a:p>
        </p:txBody>
      </p:sp>
      <p:sp>
        <p:nvSpPr>
          <p:cNvPr id="18442" name="Rectangle 14">
            <a:extLst>
              <a:ext uri="{FF2B5EF4-FFF2-40B4-BE49-F238E27FC236}">
                <a16:creationId xmlns:a16="http://schemas.microsoft.com/office/drawing/2014/main" id="{7FD5DEE8-0EF1-4827-927D-765FB0CCA474}"/>
              </a:ext>
            </a:extLst>
          </p:cNvPr>
          <p:cNvSpPr>
            <a:spLocks noChangeArrowheads="1"/>
          </p:cNvSpPr>
          <p:nvPr/>
        </p:nvSpPr>
        <p:spPr bwMode="auto">
          <a:xfrm>
            <a:off x="2293938" y="677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a:cs typeface="Times New Roman" panose="02020603050405020304" pitchFamily="18" charset="0"/>
              </a:rPr>
              <a:t>	</a:t>
            </a:r>
            <a:r>
              <a:rPr lang="en-US" altLang="en-US" sz="600"/>
              <a:t> </a:t>
            </a:r>
            <a:endParaRPr lang="en-US" altLang="en-US"/>
          </a:p>
        </p:txBody>
      </p:sp>
      <p:pic>
        <p:nvPicPr>
          <p:cNvPr id="18443" name="Picture 15" descr="industrial plant photo">
            <a:extLst>
              <a:ext uri="{FF2B5EF4-FFF2-40B4-BE49-F238E27FC236}">
                <a16:creationId xmlns:a16="http://schemas.microsoft.com/office/drawing/2014/main" id="{E96317E0-846A-4E9D-A81F-CA29E9B4D0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4840" t="26230"/>
          <a:stretch>
            <a:fillRect/>
          </a:stretch>
        </p:blipFill>
        <p:spPr bwMode="auto">
          <a:xfrm>
            <a:off x="2319338" y="5580063"/>
            <a:ext cx="19764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5">
            <a:extLst>
              <a:ext uri="{FF2B5EF4-FFF2-40B4-BE49-F238E27FC236}">
                <a16:creationId xmlns:a16="http://schemas.microsoft.com/office/drawing/2014/main" id="{213AC2C9-E2F4-4EAE-ABD1-F711822D05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1140"/>
          <a:stretch>
            <a:fillRect/>
          </a:stretch>
        </p:blipFill>
        <p:spPr bwMode="auto">
          <a:xfrm>
            <a:off x="4216400" y="5580063"/>
            <a:ext cx="223043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TextBox 7">
            <a:extLst>
              <a:ext uri="{FF2B5EF4-FFF2-40B4-BE49-F238E27FC236}">
                <a16:creationId xmlns:a16="http://schemas.microsoft.com/office/drawing/2014/main" id="{34028902-4F75-4927-B4C8-1E3BCBA82C42}"/>
              </a:ext>
            </a:extLst>
          </p:cNvPr>
          <p:cNvSpPr txBox="1">
            <a:spLocks noChangeArrowheads="1"/>
          </p:cNvSpPr>
          <p:nvPr/>
        </p:nvSpPr>
        <p:spPr bwMode="auto">
          <a:xfrm>
            <a:off x="263525" y="1237376"/>
            <a:ext cx="895985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
                <a:srgbClr val="C00000"/>
              </a:buClr>
              <a:buSzTx/>
              <a:buFont typeface="Wingdings" panose="05000000000000000000" pitchFamily="2" charset="2"/>
              <a:buChar char="§"/>
            </a:pPr>
            <a:r>
              <a:rPr lang="en-US" altLang="en-US" sz="2400" b="1" dirty="0">
                <a:latin typeface="Arial Black" panose="020B0A04020102020204" pitchFamily="34" charset="0"/>
              </a:rPr>
              <a:t>Capacity-  Watt-Hours (</a:t>
            </a:r>
            <a:r>
              <a:rPr lang="en-US" altLang="en-US" sz="2400" b="1" dirty="0" err="1">
                <a:latin typeface="Arial Black" panose="020B0A04020102020204" pitchFamily="34" charset="0"/>
              </a:rPr>
              <a:t>Wh</a:t>
            </a:r>
            <a:r>
              <a:rPr lang="en-US" altLang="en-US" sz="2400" b="1" dirty="0">
                <a:latin typeface="Arial Black" panose="020B0A04020102020204" pitchFamily="34" charset="0"/>
              </a:rPr>
              <a:t>) vs. Ampere-Hour (Ah)</a:t>
            </a:r>
          </a:p>
          <a:p>
            <a:pPr>
              <a:spcBef>
                <a:spcPct val="0"/>
              </a:spcBef>
              <a:buClr>
                <a:srgbClr val="C00000"/>
              </a:buClr>
              <a:buSzTx/>
              <a:buFont typeface="Wingdings" panose="05000000000000000000" pitchFamily="2" charset="2"/>
              <a:buChar char="§"/>
            </a:pPr>
            <a:r>
              <a:rPr lang="en-US" altLang="en-US" sz="2400" b="1" dirty="0">
                <a:latin typeface="Arial Black" panose="020B0A04020102020204" pitchFamily="34" charset="0"/>
              </a:rPr>
              <a:t>High Energy Density</a:t>
            </a:r>
          </a:p>
          <a:p>
            <a:pPr>
              <a:spcBef>
                <a:spcPct val="0"/>
              </a:spcBef>
              <a:buClr>
                <a:srgbClr val="C00000"/>
              </a:buClr>
              <a:buSzTx/>
              <a:buFont typeface="Wingdings" panose="05000000000000000000" pitchFamily="2" charset="2"/>
              <a:buChar char="§"/>
            </a:pPr>
            <a:r>
              <a:rPr lang="en-US" altLang="en-US" sz="2400" b="1" dirty="0">
                <a:latin typeface="Arial Black" panose="020B0A04020102020204" pitchFamily="34" charset="0"/>
              </a:rPr>
              <a:t>Fast Recharge</a:t>
            </a:r>
          </a:p>
          <a:p>
            <a:pPr>
              <a:spcBef>
                <a:spcPct val="0"/>
              </a:spcBef>
              <a:buClr>
                <a:srgbClr val="C00000"/>
              </a:buClr>
              <a:buSzTx/>
              <a:buFont typeface="Wingdings" panose="05000000000000000000" pitchFamily="2" charset="2"/>
              <a:buChar char="§"/>
            </a:pPr>
            <a:r>
              <a:rPr lang="en-US" altLang="en-US" sz="2400" b="1" dirty="0">
                <a:latin typeface="Arial Black" panose="020B0A04020102020204" pitchFamily="34" charset="0"/>
              </a:rPr>
              <a:t>Flat Discharge Curve</a:t>
            </a:r>
          </a:p>
          <a:p>
            <a:pPr>
              <a:spcBef>
                <a:spcPct val="0"/>
              </a:spcBef>
              <a:buClr>
                <a:srgbClr val="C00000"/>
              </a:buClr>
              <a:buSzTx/>
              <a:buFont typeface="Wingdings" panose="05000000000000000000" pitchFamily="2" charset="2"/>
              <a:buChar char="§"/>
            </a:pPr>
            <a:r>
              <a:rPr lang="en-US" altLang="en-US" sz="2400" b="1" dirty="0">
                <a:latin typeface="Arial Black" panose="020B0A04020102020204" pitchFamily="34" charset="0"/>
              </a:rPr>
              <a:t>Predicted Float Life Curve (Shelf Life)</a:t>
            </a:r>
          </a:p>
          <a:p>
            <a:pPr>
              <a:spcBef>
                <a:spcPct val="0"/>
              </a:spcBef>
              <a:buClr>
                <a:srgbClr val="C00000"/>
              </a:buClr>
              <a:buSzTx/>
              <a:buFont typeface="Wingdings" panose="05000000000000000000" pitchFamily="2" charset="2"/>
              <a:buChar char="§"/>
            </a:pPr>
            <a:r>
              <a:rPr lang="en-US" altLang="en-US" sz="2400" b="1" dirty="0">
                <a:latin typeface="Arial Black" panose="020B0A04020102020204" pitchFamily="34" charset="0"/>
              </a:rPr>
              <a:t>Cycle Life Vs. Float Life</a:t>
            </a:r>
          </a:p>
          <a:p>
            <a:pPr>
              <a:spcBef>
                <a:spcPct val="0"/>
              </a:spcBef>
              <a:buClr>
                <a:srgbClr val="C00000"/>
              </a:buClr>
              <a:buSzTx/>
              <a:buFont typeface="Wingdings" panose="05000000000000000000" pitchFamily="2" charset="2"/>
              <a:buChar char="§"/>
            </a:pPr>
            <a:r>
              <a:rPr lang="en-US" altLang="en-US" sz="2400" b="1" dirty="0">
                <a:latin typeface="Arial Black" panose="020B0A04020102020204" pitchFamily="34" charset="0"/>
              </a:rPr>
              <a:t>Temperature Tolerance</a:t>
            </a:r>
          </a:p>
          <a:p>
            <a:pPr>
              <a:spcBef>
                <a:spcPct val="0"/>
              </a:spcBef>
              <a:buClr>
                <a:srgbClr val="C00000"/>
              </a:buClr>
              <a:buSzTx/>
              <a:buFont typeface="Wingdings" panose="05000000000000000000" pitchFamily="2" charset="2"/>
              <a:buChar char="§"/>
            </a:pPr>
            <a:r>
              <a:rPr lang="en-US" altLang="en-US" sz="2400" b="1" dirty="0">
                <a:latin typeface="Arial Black" panose="020B0A04020102020204" pitchFamily="34" charset="0"/>
              </a:rPr>
              <a:t>Reliability</a:t>
            </a:r>
          </a:p>
          <a:p>
            <a:pPr>
              <a:spcBef>
                <a:spcPct val="0"/>
              </a:spcBef>
              <a:buClr>
                <a:srgbClr val="C00000"/>
              </a:buClr>
              <a:buSzTx/>
              <a:buFont typeface="Wingdings" panose="05000000000000000000" pitchFamily="2" charset="2"/>
              <a:buChar char="§"/>
            </a:pPr>
            <a:r>
              <a:rPr lang="en-US" altLang="en-US" sz="2400" b="1" dirty="0">
                <a:latin typeface="Arial Black" panose="020B0A04020102020204" pitchFamily="34" charset="0"/>
              </a:rPr>
              <a:t>Safety</a:t>
            </a: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p:txBody>
      </p:sp>
      <p:sp>
        <p:nvSpPr>
          <p:cNvPr id="2" name="TextBox 1">
            <a:extLst>
              <a:ext uri="{FF2B5EF4-FFF2-40B4-BE49-F238E27FC236}">
                <a16:creationId xmlns:a16="http://schemas.microsoft.com/office/drawing/2014/main" id="{7D501E1E-D6EA-4983-A490-9FB2D5D8EBC3}"/>
              </a:ext>
            </a:extLst>
          </p:cNvPr>
          <p:cNvSpPr txBox="1"/>
          <p:nvPr/>
        </p:nvSpPr>
        <p:spPr>
          <a:xfrm>
            <a:off x="171450" y="666552"/>
            <a:ext cx="5127510" cy="523220"/>
          </a:xfrm>
          <a:prstGeom prst="rect">
            <a:avLst/>
          </a:prstGeom>
          <a:noFill/>
        </p:spPr>
        <p:txBody>
          <a:bodyPr wrap="square" rtlCol="0">
            <a:spAutoFit/>
          </a:bodyPr>
          <a:lstStyle/>
          <a:p>
            <a:r>
              <a:rPr lang="en-US" sz="2800" b="1" u="sng" dirty="0"/>
              <a:t>Performance Topics:</a:t>
            </a: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362B9C6-0008-441A-80A8-1B809FCEDDE5}"/>
              </a:ext>
            </a:extLst>
          </p:cNvPr>
          <p:cNvSpPr>
            <a:spLocks noGrp="1" noChangeArrowheads="1"/>
          </p:cNvSpPr>
          <p:nvPr>
            <p:ph type="title"/>
          </p:nvPr>
        </p:nvSpPr>
        <p:spPr>
          <a:xfrm>
            <a:off x="0" y="-11944"/>
            <a:ext cx="9144000" cy="433393"/>
          </a:xfrm>
        </p:spPr>
        <p:txBody>
          <a:bodyPr/>
          <a:lstStyle/>
          <a:p>
            <a:pPr>
              <a:buClr>
                <a:schemeClr val="accent2"/>
              </a:buClr>
            </a:pPr>
            <a:r>
              <a:rPr lang="en-US" altLang="en-US" sz="2800" dirty="0"/>
              <a:t>Lithium Ion Battery-               </a:t>
            </a:r>
            <a:r>
              <a:rPr lang="en-US" altLang="en-US" sz="2400" i="1" dirty="0">
                <a:latin typeface="Arial Black" panose="020B0A04020102020204" pitchFamily="34" charset="0"/>
              </a:rPr>
              <a:t>Specific Energy</a:t>
            </a:r>
            <a:r>
              <a:rPr lang="en-US" altLang="en-US" sz="2000" b="1" i="1" dirty="0"/>
              <a:t> Comparison</a:t>
            </a:r>
          </a:p>
        </p:txBody>
      </p:sp>
      <p:sp>
        <p:nvSpPr>
          <p:cNvPr id="45061" name="TextBox 1">
            <a:extLst>
              <a:ext uri="{FF2B5EF4-FFF2-40B4-BE49-F238E27FC236}">
                <a16:creationId xmlns:a16="http://schemas.microsoft.com/office/drawing/2014/main" id="{E9DA2FF7-0A12-40BF-8FDB-CEF71CA8DA6A}"/>
              </a:ext>
            </a:extLst>
          </p:cNvPr>
          <p:cNvSpPr txBox="1">
            <a:spLocks noChangeArrowheads="1"/>
          </p:cNvSpPr>
          <p:nvPr/>
        </p:nvSpPr>
        <p:spPr bwMode="auto">
          <a:xfrm>
            <a:off x="17463" y="6005513"/>
            <a:ext cx="9144000" cy="1169987"/>
          </a:xfrm>
          <a:prstGeom prst="rect">
            <a:avLst/>
          </a:prstGeom>
          <a:solidFill>
            <a:srgbClr val="FFFF00"/>
          </a:solidFill>
          <a:ln>
            <a:noFill/>
          </a:ln>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defRPr/>
            </a:pPr>
            <a:r>
              <a:rPr lang="en-US" altLang="en-US" sz="1400" dirty="0"/>
              <a:t>We took the same chart from the previous slide, but reproduced it based on the stationary power applications.</a:t>
            </a:r>
          </a:p>
          <a:p>
            <a:pPr>
              <a:defRPr/>
            </a:pPr>
            <a:r>
              <a:rPr lang="en-US" altLang="en-US" sz="1400" dirty="0"/>
              <a:t>Again, the source used were averages from OEM manuals.</a:t>
            </a:r>
          </a:p>
          <a:p>
            <a:pPr marL="285750" indent="-285750">
              <a:buFont typeface="Arial" panose="020B0604020202020204" pitchFamily="34" charset="0"/>
              <a:buChar char="•"/>
              <a:defRPr/>
            </a:pPr>
            <a:endParaRPr lang="en-US" altLang="en-US" sz="1400" dirty="0"/>
          </a:p>
          <a:p>
            <a:pPr marL="285750" indent="-285750">
              <a:buFont typeface="Arial" panose="020B0604020202020204" pitchFamily="34" charset="0"/>
              <a:buChar char="•"/>
              <a:defRPr/>
            </a:pPr>
            <a:endParaRPr lang="en-US" altLang="en-US" sz="1400" dirty="0"/>
          </a:p>
          <a:p>
            <a:pPr marL="285750" indent="-285750">
              <a:buFont typeface="Arial" panose="020B0604020202020204" pitchFamily="34" charset="0"/>
              <a:buChar char="•"/>
              <a:defRPr/>
            </a:pPr>
            <a:endParaRPr lang="en-US" altLang="en-US" sz="1400" dirty="0"/>
          </a:p>
        </p:txBody>
      </p:sp>
      <p:graphicFrame>
        <p:nvGraphicFramePr>
          <p:cNvPr id="5" name="Table 4">
            <a:extLst>
              <a:ext uri="{FF2B5EF4-FFF2-40B4-BE49-F238E27FC236}">
                <a16:creationId xmlns:a16="http://schemas.microsoft.com/office/drawing/2014/main" id="{CE2B7C35-93DB-45E4-AC55-33BF2C79EA87}"/>
              </a:ext>
            </a:extLst>
          </p:cNvPr>
          <p:cNvGraphicFramePr>
            <a:graphicFrameLocks noGrp="1"/>
          </p:cNvGraphicFramePr>
          <p:nvPr/>
        </p:nvGraphicFramePr>
        <p:xfrm>
          <a:off x="0" y="958850"/>
          <a:ext cx="9263063" cy="5127631"/>
        </p:xfrm>
        <a:graphic>
          <a:graphicData uri="http://schemas.openxmlformats.org/drawingml/2006/table">
            <a:tbl>
              <a:tblPr firstRow="1" bandRow="1">
                <a:tableStyleId>{00A15C55-8517-42AA-B614-E9B94910E393}</a:tableStyleId>
              </a:tblPr>
              <a:tblGrid>
                <a:gridCol w="3339482">
                  <a:extLst>
                    <a:ext uri="{9D8B030D-6E8A-4147-A177-3AD203B41FA5}">
                      <a16:colId xmlns:a16="http://schemas.microsoft.com/office/drawing/2014/main" val="851301055"/>
                    </a:ext>
                  </a:extLst>
                </a:gridCol>
                <a:gridCol w="1028786">
                  <a:extLst>
                    <a:ext uri="{9D8B030D-6E8A-4147-A177-3AD203B41FA5}">
                      <a16:colId xmlns:a16="http://schemas.microsoft.com/office/drawing/2014/main" val="822291290"/>
                    </a:ext>
                  </a:extLst>
                </a:gridCol>
                <a:gridCol w="1297454">
                  <a:extLst>
                    <a:ext uri="{9D8B030D-6E8A-4147-A177-3AD203B41FA5}">
                      <a16:colId xmlns:a16="http://schemas.microsoft.com/office/drawing/2014/main" val="3869789350"/>
                    </a:ext>
                  </a:extLst>
                </a:gridCol>
                <a:gridCol w="2408120">
                  <a:extLst>
                    <a:ext uri="{9D8B030D-6E8A-4147-A177-3AD203B41FA5}">
                      <a16:colId xmlns:a16="http://schemas.microsoft.com/office/drawing/2014/main" val="2025290930"/>
                    </a:ext>
                  </a:extLst>
                </a:gridCol>
                <a:gridCol w="1189221">
                  <a:extLst>
                    <a:ext uri="{9D8B030D-6E8A-4147-A177-3AD203B41FA5}">
                      <a16:colId xmlns:a16="http://schemas.microsoft.com/office/drawing/2014/main" val="710729776"/>
                    </a:ext>
                  </a:extLst>
                </a:gridCol>
              </a:tblGrid>
              <a:tr h="771685">
                <a:tc>
                  <a:txBody>
                    <a:bodyPr/>
                    <a:lstStyle/>
                    <a:p>
                      <a:pPr algn="ctr"/>
                      <a:r>
                        <a:rPr lang="en-US" altLang="en-US" sz="1400" b="1" dirty="0">
                          <a:latin typeface="Arial Black" panose="020B0A04020102020204" pitchFamily="34" charset="0"/>
                        </a:rPr>
                        <a:t>Stationary Battery </a:t>
                      </a:r>
                      <a:r>
                        <a:rPr lang="en-US" altLang="en-US" sz="1200" b="1" dirty="0">
                          <a:latin typeface="Tahoma" panose="020B0604030504040204" pitchFamily="34" charset="0"/>
                        </a:rPr>
                        <a:t>Type:</a:t>
                      </a:r>
                      <a:endParaRPr lang="en-US" sz="1200" dirty="0"/>
                    </a:p>
                  </a:txBody>
                  <a:tcPr marL="91439" marR="91439" marT="45723" marB="45723" anchor="ctr"/>
                </a:tc>
                <a:tc>
                  <a:txBody>
                    <a:bodyPr/>
                    <a:lstStyle/>
                    <a:p>
                      <a:pPr algn="ctr"/>
                      <a:r>
                        <a:rPr lang="en-US" sz="1200" dirty="0"/>
                        <a:t>Operating Voltage </a:t>
                      </a:r>
                    </a:p>
                    <a:p>
                      <a:pPr algn="ctr"/>
                      <a:r>
                        <a:rPr lang="en-US" sz="1000" dirty="0"/>
                        <a:t>(per cell)</a:t>
                      </a:r>
                    </a:p>
                  </a:txBody>
                  <a:tcPr marL="91439" marR="91439" marT="45723" marB="45723" anchor="ctr"/>
                </a:tc>
                <a:tc>
                  <a:txBody>
                    <a:bodyPr/>
                    <a:lstStyle/>
                    <a:p>
                      <a:pPr algn="ctr"/>
                      <a:r>
                        <a:rPr lang="en-US" sz="1200" dirty="0"/>
                        <a:t>Specific Energy </a:t>
                      </a:r>
                    </a:p>
                    <a:p>
                      <a:pPr algn="ctr"/>
                      <a:r>
                        <a:rPr lang="en-US" sz="1000" dirty="0"/>
                        <a:t>(</a:t>
                      </a:r>
                      <a:r>
                        <a:rPr lang="en-US" sz="1000" dirty="0" err="1"/>
                        <a:t>Wh</a:t>
                      </a:r>
                      <a:r>
                        <a:rPr lang="en-US" sz="1000" dirty="0"/>
                        <a:t>/Kg)</a:t>
                      </a:r>
                    </a:p>
                  </a:txBody>
                  <a:tcPr marL="91439" marR="91439" marT="45723" marB="45723" anchor="ctr"/>
                </a:tc>
                <a:tc>
                  <a:txBody>
                    <a:bodyPr/>
                    <a:lstStyle/>
                    <a:p>
                      <a:pPr algn="ctr"/>
                      <a:r>
                        <a:rPr lang="en-US" sz="1200" dirty="0"/>
                        <a:t>Operating Temperature</a:t>
                      </a:r>
                    </a:p>
                  </a:txBody>
                  <a:tcPr marL="91439" marR="91439" marT="45723" marB="45723" anchor="ctr"/>
                </a:tc>
                <a:tc>
                  <a:txBody>
                    <a:bodyPr/>
                    <a:lstStyle/>
                    <a:p>
                      <a:r>
                        <a:rPr lang="en-US" sz="1200" dirty="0"/>
                        <a:t>Cycle Life </a:t>
                      </a:r>
                    </a:p>
                    <a:p>
                      <a:r>
                        <a:rPr lang="en-US" sz="1200" dirty="0"/>
                        <a:t>(to80% DOD)</a:t>
                      </a:r>
                    </a:p>
                  </a:txBody>
                  <a:tcPr marL="91439" marR="91439" marT="45723" marB="45723" anchor="ctr"/>
                </a:tc>
                <a:extLst>
                  <a:ext uri="{0D108BD9-81ED-4DB2-BD59-A6C34878D82A}">
                    <a16:rowId xmlns:a16="http://schemas.microsoft.com/office/drawing/2014/main" val="2317363237"/>
                  </a:ext>
                </a:extLst>
              </a:tr>
              <a:tr h="437828">
                <a:tc>
                  <a:txBody>
                    <a:bodyPr/>
                    <a:lstStyle/>
                    <a:p>
                      <a:r>
                        <a:rPr lang="en-US" sz="1400" b="1" dirty="0"/>
                        <a:t>Nickel Cadmium Pocket Plate</a:t>
                      </a:r>
                    </a:p>
                  </a:txBody>
                  <a:tcPr marL="91439" marR="91439" marT="45723" marB="45723" anchor="ctr"/>
                </a:tc>
                <a:tc>
                  <a:txBody>
                    <a:bodyPr/>
                    <a:lstStyle/>
                    <a:p>
                      <a:pPr marL="0" indent="0" algn="ctr">
                        <a:buClr>
                          <a:srgbClr val="C00000"/>
                        </a:buClr>
                        <a:buFont typeface="Wingdings" panose="05000000000000000000" pitchFamily="2" charset="2"/>
                        <a:buNone/>
                      </a:pPr>
                      <a:r>
                        <a:rPr lang="en-US" sz="1400" b="1" dirty="0">
                          <a:latin typeface="+mn-lt"/>
                        </a:rPr>
                        <a:t>1.2</a:t>
                      </a:r>
                    </a:p>
                  </a:txBody>
                  <a:tcPr marL="91439" marR="91439" marT="45723" marB="45723" anchor="ctr"/>
                </a:tc>
                <a:tc>
                  <a:txBody>
                    <a:bodyPr/>
                    <a:lstStyle/>
                    <a:p>
                      <a:pPr marL="0" indent="0" algn="ctr">
                        <a:buClr>
                          <a:srgbClr val="C00000"/>
                        </a:buClr>
                        <a:buFont typeface="Wingdings" panose="05000000000000000000" pitchFamily="2" charset="2"/>
                        <a:buNone/>
                      </a:pPr>
                      <a:r>
                        <a:rPr lang="en-US" sz="1400" b="1" dirty="0">
                          <a:latin typeface="+mn-lt"/>
                        </a:rPr>
                        <a:t>40</a:t>
                      </a:r>
                    </a:p>
                  </a:txBody>
                  <a:tcPr marL="91439" marR="91439" marT="45723" marB="45723" anchor="ctr"/>
                </a:tc>
                <a:tc>
                  <a:txBody>
                    <a:bodyPr/>
                    <a:lstStyle/>
                    <a:p>
                      <a:pPr marL="0" indent="0" algn="ctr">
                        <a:buClr>
                          <a:srgbClr val="C00000"/>
                        </a:buClr>
                        <a:buFont typeface="Wingdings" panose="05000000000000000000" pitchFamily="2" charset="2"/>
                        <a:buNone/>
                      </a:pPr>
                      <a:r>
                        <a:rPr lang="en-US" sz="1200" dirty="0"/>
                        <a:t>-40C to 50C   (-40</a:t>
                      </a:r>
                      <a:r>
                        <a:rPr lang="en-US" sz="1200" baseline="30000" dirty="0">
                          <a:latin typeface="Arial" panose="020B0604020202020204" pitchFamily="34" charset="0"/>
                          <a:cs typeface="Arial" panose="020B0604020202020204" pitchFamily="34" charset="0"/>
                        </a:rPr>
                        <a:t>0</a:t>
                      </a:r>
                      <a:r>
                        <a:rPr lang="en-US" sz="1200" dirty="0"/>
                        <a:t>F to </a:t>
                      </a:r>
                      <a:r>
                        <a:rPr lang="en-US" sz="1200" baseline="0" dirty="0"/>
                        <a:t>122</a:t>
                      </a:r>
                      <a:r>
                        <a:rPr lang="en-US" sz="1200" baseline="30000" dirty="0">
                          <a:latin typeface="Arial" panose="020B0604020202020204" pitchFamily="34" charset="0"/>
                          <a:cs typeface="Arial" panose="020B0604020202020204" pitchFamily="34" charset="0"/>
                        </a:rPr>
                        <a:t>0</a:t>
                      </a:r>
                      <a:r>
                        <a:rPr lang="en-US" sz="1200" baseline="0" dirty="0"/>
                        <a:t>F)</a:t>
                      </a:r>
                    </a:p>
                  </a:txBody>
                  <a:tcPr marL="91439" marR="91439" marT="45723" marB="45723" anchor="ctr"/>
                </a:tc>
                <a:tc>
                  <a:txBody>
                    <a:bodyPr/>
                    <a:lstStyle/>
                    <a:p>
                      <a:pPr marL="0" indent="0" algn="r">
                        <a:buClr>
                          <a:srgbClr val="C00000"/>
                        </a:buClr>
                        <a:buFont typeface="Arial" panose="020B0604020202020204" pitchFamily="34" charset="0"/>
                        <a:buNone/>
                      </a:pPr>
                      <a:r>
                        <a:rPr lang="en-US" sz="1400" b="0" dirty="0"/>
                        <a:t>&gt;1500</a:t>
                      </a:r>
                    </a:p>
                  </a:txBody>
                  <a:tcPr marL="91439" marR="91439" marT="45723" marB="45723" anchor="ctr"/>
                </a:tc>
                <a:extLst>
                  <a:ext uri="{0D108BD9-81ED-4DB2-BD59-A6C34878D82A}">
                    <a16:rowId xmlns:a16="http://schemas.microsoft.com/office/drawing/2014/main" val="1042519935"/>
                  </a:ext>
                </a:extLst>
              </a:tr>
              <a:tr h="304823">
                <a:tc>
                  <a:txBody>
                    <a:bodyPr/>
                    <a:lstStyle/>
                    <a:p>
                      <a:r>
                        <a:rPr lang="en-US" sz="1400" b="1" dirty="0"/>
                        <a:t>Nickel Cadmium PBE</a:t>
                      </a:r>
                    </a:p>
                  </a:txBody>
                  <a:tcPr marL="91439" marR="91439" marT="45723" marB="45723" anchor="ctr"/>
                </a:tc>
                <a:tc>
                  <a:txBody>
                    <a:bodyPr/>
                    <a:lstStyle/>
                    <a:p>
                      <a:pPr marL="0" indent="0" algn="ctr">
                        <a:buClr>
                          <a:srgbClr val="C00000"/>
                        </a:buClr>
                        <a:buFont typeface="Wingdings" panose="05000000000000000000" pitchFamily="2" charset="2"/>
                        <a:buNone/>
                      </a:pPr>
                      <a:r>
                        <a:rPr lang="en-US" sz="1400" b="1" dirty="0">
                          <a:latin typeface="+mn-lt"/>
                        </a:rPr>
                        <a:t>1.2</a:t>
                      </a:r>
                    </a:p>
                  </a:txBody>
                  <a:tcPr marL="91439" marR="91439" marT="45723" marB="45723" anchor="ctr"/>
                </a:tc>
                <a:tc>
                  <a:txBody>
                    <a:bodyPr/>
                    <a:lstStyle/>
                    <a:p>
                      <a:pPr marL="0" indent="0" algn="ctr">
                        <a:buClr>
                          <a:srgbClr val="C00000"/>
                        </a:buClr>
                        <a:buFont typeface="Wingdings" panose="05000000000000000000" pitchFamily="2" charset="2"/>
                        <a:buNone/>
                      </a:pPr>
                      <a:r>
                        <a:rPr lang="en-US" sz="1400" b="1" dirty="0">
                          <a:latin typeface="+mn-lt"/>
                        </a:rPr>
                        <a:t>60</a:t>
                      </a:r>
                    </a:p>
                  </a:txBody>
                  <a:tcPr marL="91439" marR="91439" marT="45723" marB="45723"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-20C to 50C  (-4</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9" marR="91439" marT="45723" marB="45723" anchor="ctr"/>
                </a:tc>
                <a:tc>
                  <a:txBody>
                    <a:bodyPr/>
                    <a:lstStyle/>
                    <a:p>
                      <a:pPr marL="0" indent="0" algn="r">
                        <a:buClr>
                          <a:srgbClr val="C00000"/>
                        </a:buClr>
                        <a:buFont typeface="Arial" panose="020B0604020202020204" pitchFamily="34" charset="0"/>
                        <a:buNone/>
                      </a:pPr>
                      <a:r>
                        <a:rPr lang="en-US" sz="1400" b="0" dirty="0"/>
                        <a:t>&gt;2000</a:t>
                      </a:r>
                    </a:p>
                  </a:txBody>
                  <a:tcPr marL="91439" marR="91439" marT="45723" marB="45723" anchor="ctr"/>
                </a:tc>
                <a:extLst>
                  <a:ext uri="{0D108BD9-81ED-4DB2-BD59-A6C34878D82A}">
                    <a16:rowId xmlns:a16="http://schemas.microsoft.com/office/drawing/2014/main" val="3812856743"/>
                  </a:ext>
                </a:extLst>
              </a:tr>
              <a:tr h="410234">
                <a:tc>
                  <a:txBody>
                    <a:bodyPr/>
                    <a:lstStyle/>
                    <a:p>
                      <a:pPr marL="0" indent="0">
                        <a:buClr>
                          <a:srgbClr val="C00000"/>
                        </a:buClr>
                        <a:buFont typeface="Wingdings" panose="05000000000000000000" pitchFamily="2" charset="2"/>
                        <a:buNone/>
                      </a:pPr>
                      <a:r>
                        <a:rPr lang="en-US" altLang="en-US" sz="1400" b="1" dirty="0">
                          <a:latin typeface="Tahoma" panose="020B0604030504040204" pitchFamily="34" charset="0"/>
                        </a:rPr>
                        <a:t>VR Lead Acid </a:t>
                      </a:r>
                      <a:r>
                        <a:rPr lang="en-US" altLang="en-US" sz="1400" b="0" dirty="0">
                          <a:latin typeface="Tahoma" panose="020B0604030504040204" pitchFamily="34" charset="0"/>
                        </a:rPr>
                        <a:t>(Pure lead grid)</a:t>
                      </a:r>
                    </a:p>
                  </a:txBody>
                  <a:tcPr marL="91439" marR="91439" marT="45723" marB="45723" anchor="ctr"/>
                </a:tc>
                <a:tc>
                  <a:txBody>
                    <a:bodyPr/>
                    <a:lstStyle/>
                    <a:p>
                      <a:pPr marL="0" indent="0" algn="ctr">
                        <a:buClr>
                          <a:srgbClr val="C00000"/>
                        </a:buClr>
                        <a:buFont typeface="Wingdings" panose="05000000000000000000" pitchFamily="2" charset="2"/>
                        <a:buNone/>
                      </a:pPr>
                      <a:r>
                        <a:rPr lang="en-US" altLang="en-US" sz="1400" b="1" dirty="0">
                          <a:latin typeface="+mn-lt"/>
                        </a:rPr>
                        <a:t>2.0</a:t>
                      </a:r>
                    </a:p>
                  </a:txBody>
                  <a:tcPr marL="91439" marR="91439" marT="45723" marB="45723" anchor="ctr"/>
                </a:tc>
                <a:tc>
                  <a:txBody>
                    <a:bodyPr/>
                    <a:lstStyle/>
                    <a:p>
                      <a:pPr marL="0" indent="0" algn="ctr">
                        <a:buClr>
                          <a:srgbClr val="C00000"/>
                        </a:buClr>
                        <a:buFont typeface="Wingdings" panose="05000000000000000000" pitchFamily="2" charset="2"/>
                        <a:buNone/>
                      </a:pPr>
                      <a:r>
                        <a:rPr lang="en-US" altLang="en-US" sz="1400" b="1" dirty="0">
                          <a:latin typeface="+mn-lt"/>
                        </a:rPr>
                        <a:t>30-50</a:t>
                      </a:r>
                    </a:p>
                  </a:txBody>
                  <a:tcPr marL="91439" marR="91439" marT="45723" marB="45723"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-40C to 50C  (-40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9" marR="91439" marT="45723" marB="45723" anchor="ctr"/>
                </a:tc>
                <a:tc>
                  <a:txBody>
                    <a:bodyPr/>
                    <a:lstStyle/>
                    <a:p>
                      <a:pPr marL="0" indent="0" algn="r">
                        <a:buClr>
                          <a:srgbClr val="C00000"/>
                        </a:buClr>
                        <a:buFont typeface="Arial" panose="020B0604020202020204" pitchFamily="34" charset="0"/>
                        <a:buNone/>
                      </a:pPr>
                      <a:r>
                        <a:rPr lang="en-US" altLang="en-US" sz="1400" b="0" dirty="0">
                          <a:latin typeface="Tahoma" panose="020B0604030504040204" pitchFamily="34" charset="0"/>
                        </a:rPr>
                        <a:t>&gt;500</a:t>
                      </a:r>
                    </a:p>
                  </a:txBody>
                  <a:tcPr marL="91439" marR="91439" marT="45723" marB="45723" anchor="ctr"/>
                </a:tc>
                <a:extLst>
                  <a:ext uri="{0D108BD9-81ED-4DB2-BD59-A6C34878D82A}">
                    <a16:rowId xmlns:a16="http://schemas.microsoft.com/office/drawing/2014/main" val="3238115896"/>
                  </a:ext>
                </a:extLst>
              </a:tr>
              <a:tr h="304823">
                <a:tc>
                  <a:txBody>
                    <a:bodyPr/>
                    <a:lstStyle/>
                    <a:p>
                      <a:pPr marL="0" indent="0">
                        <a:buClr>
                          <a:srgbClr val="C00000"/>
                        </a:buClr>
                        <a:buFont typeface="Wingdings" panose="05000000000000000000" pitchFamily="2" charset="2"/>
                        <a:buNone/>
                      </a:pPr>
                      <a:r>
                        <a:rPr lang="en-US" altLang="en-US" sz="1400" b="1" dirty="0">
                          <a:latin typeface="Tahoma" panose="020B0604030504040204" pitchFamily="34" charset="0"/>
                        </a:rPr>
                        <a:t>VR Lead Acid (Ca)</a:t>
                      </a:r>
                    </a:p>
                  </a:txBody>
                  <a:tcPr marL="91439" marR="91439" marT="45723" marB="45723" anchor="ctr"/>
                </a:tc>
                <a:tc>
                  <a:txBody>
                    <a:bodyPr/>
                    <a:lstStyle/>
                    <a:p>
                      <a:pPr marL="0" indent="0" algn="ctr">
                        <a:buClr>
                          <a:srgbClr val="C00000"/>
                        </a:buClr>
                        <a:buFont typeface="Wingdings" panose="05000000000000000000" pitchFamily="2" charset="2"/>
                        <a:buNone/>
                      </a:pPr>
                      <a:r>
                        <a:rPr lang="en-US" altLang="en-US" sz="1400" b="1" dirty="0">
                          <a:latin typeface="+mn-lt"/>
                        </a:rPr>
                        <a:t>2.0</a:t>
                      </a:r>
                    </a:p>
                  </a:txBody>
                  <a:tcPr marL="91439" marR="91439" marT="45723" marB="45723" anchor="ctr"/>
                </a:tc>
                <a:tc>
                  <a:txBody>
                    <a:bodyPr/>
                    <a:lstStyle/>
                    <a:p>
                      <a:pPr marL="0" indent="0" algn="ctr">
                        <a:buClr>
                          <a:srgbClr val="C00000"/>
                        </a:buClr>
                        <a:buFont typeface="Wingdings" panose="05000000000000000000" pitchFamily="2" charset="2"/>
                        <a:buNone/>
                      </a:pPr>
                      <a:r>
                        <a:rPr lang="en-US" altLang="en-US" sz="1400" b="1" dirty="0">
                          <a:latin typeface="+mn-lt"/>
                        </a:rPr>
                        <a:t>30-50</a:t>
                      </a:r>
                    </a:p>
                  </a:txBody>
                  <a:tcPr marL="91439" marR="91439" marT="45723" marB="45723"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30C to 50C*  (-22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9" marR="91439" marT="45723" marB="45723" anchor="ctr"/>
                </a:tc>
                <a:tc>
                  <a:txBody>
                    <a:bodyPr/>
                    <a:lstStyle/>
                    <a:p>
                      <a:pPr marL="0" indent="0" algn="r">
                        <a:buClr>
                          <a:srgbClr val="C00000"/>
                        </a:buClr>
                        <a:buFont typeface="Arial" panose="020B0604020202020204" pitchFamily="34" charset="0"/>
                        <a:buNone/>
                      </a:pPr>
                      <a:r>
                        <a:rPr lang="en-US" altLang="en-US" sz="1400" b="0" dirty="0">
                          <a:latin typeface="Tahoma" panose="020B0604030504040204" pitchFamily="34" charset="0"/>
                        </a:rPr>
                        <a:t>&gt;300</a:t>
                      </a:r>
                    </a:p>
                  </a:txBody>
                  <a:tcPr marL="91439" marR="91439" marT="45723" marB="45723" anchor="ctr"/>
                </a:tc>
                <a:extLst>
                  <a:ext uri="{0D108BD9-81ED-4DB2-BD59-A6C34878D82A}">
                    <a16:rowId xmlns:a16="http://schemas.microsoft.com/office/drawing/2014/main" val="3115587931"/>
                  </a:ext>
                </a:extLst>
              </a:tr>
              <a:tr h="321471">
                <a:tc>
                  <a:txBody>
                    <a:bodyPr/>
                    <a:lstStyle/>
                    <a:p>
                      <a:pPr marL="0" indent="0">
                        <a:buClr>
                          <a:srgbClr val="C00000"/>
                        </a:buClr>
                        <a:buFont typeface="Wingdings" panose="05000000000000000000" pitchFamily="2" charset="2"/>
                        <a:buNone/>
                      </a:pPr>
                      <a:r>
                        <a:rPr lang="en-US" altLang="en-US" sz="1400" b="1" dirty="0">
                          <a:latin typeface="Tahoma" panose="020B0604030504040204" pitchFamily="34" charset="0"/>
                        </a:rPr>
                        <a:t>Flooded Lead Acid (Ca)</a:t>
                      </a:r>
                    </a:p>
                  </a:txBody>
                  <a:tcPr marL="91439" marR="91439" marT="45723" marB="45723" anchor="ctr"/>
                </a:tc>
                <a:tc>
                  <a:txBody>
                    <a:bodyPr/>
                    <a:lstStyle/>
                    <a:p>
                      <a:pPr marL="0" indent="0" algn="ctr">
                        <a:buClr>
                          <a:srgbClr val="C00000"/>
                        </a:buClr>
                        <a:buFont typeface="Wingdings" panose="05000000000000000000" pitchFamily="2" charset="2"/>
                        <a:buNone/>
                      </a:pPr>
                      <a:r>
                        <a:rPr lang="en-US" altLang="en-US" sz="1400" b="1" dirty="0">
                          <a:latin typeface="+mn-lt"/>
                        </a:rPr>
                        <a:t>2.0</a:t>
                      </a:r>
                    </a:p>
                  </a:txBody>
                  <a:tcPr marL="91439" marR="91439" marT="45723" marB="45723" anchor="ctr"/>
                </a:tc>
                <a:tc>
                  <a:txBody>
                    <a:bodyPr/>
                    <a:lstStyle/>
                    <a:p>
                      <a:pPr marL="0" indent="0" algn="ctr">
                        <a:buClr>
                          <a:srgbClr val="C00000"/>
                        </a:buClr>
                        <a:buFont typeface="Wingdings" panose="05000000000000000000" pitchFamily="2" charset="2"/>
                        <a:buNone/>
                      </a:pPr>
                      <a:r>
                        <a:rPr lang="en-US" altLang="en-US" sz="1400" b="1" dirty="0">
                          <a:latin typeface="+mn-lt"/>
                        </a:rPr>
                        <a:t>30-50</a:t>
                      </a:r>
                    </a:p>
                  </a:txBody>
                  <a:tcPr marL="91439" marR="91439" marT="45723" marB="45723"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0C to 49C  (32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9" marR="91439" marT="45723" marB="45723" anchor="ctr"/>
                </a:tc>
                <a:tc>
                  <a:txBody>
                    <a:bodyPr/>
                    <a:lstStyle/>
                    <a:p>
                      <a:pPr marL="0" indent="0" algn="r">
                        <a:buClr>
                          <a:srgbClr val="C00000"/>
                        </a:buClr>
                        <a:buFont typeface="Arial" panose="020B0604020202020204" pitchFamily="34" charset="0"/>
                        <a:buNone/>
                      </a:pPr>
                      <a:r>
                        <a:rPr lang="en-US" altLang="en-US" sz="1400" b="0" dirty="0">
                          <a:latin typeface="Tahoma" panose="020B0604030504040204" pitchFamily="34" charset="0"/>
                        </a:rPr>
                        <a:t>&lt;100</a:t>
                      </a:r>
                    </a:p>
                  </a:txBody>
                  <a:tcPr marL="91439" marR="91439" marT="45723" marB="45723" anchor="ctr"/>
                </a:tc>
                <a:extLst>
                  <a:ext uri="{0D108BD9-81ED-4DB2-BD59-A6C34878D82A}">
                    <a16:rowId xmlns:a16="http://schemas.microsoft.com/office/drawing/2014/main" val="3704815150"/>
                  </a:ext>
                </a:extLst>
              </a:tr>
              <a:tr h="410234">
                <a:tc>
                  <a:txBody>
                    <a:bodyPr/>
                    <a:lstStyle/>
                    <a:p>
                      <a:pPr marL="0" indent="0">
                        <a:buClr>
                          <a:srgbClr val="C00000"/>
                        </a:buClr>
                        <a:buFont typeface="Wingdings" panose="05000000000000000000" pitchFamily="2" charset="2"/>
                        <a:buNone/>
                      </a:pPr>
                      <a:r>
                        <a:rPr lang="en-US" sz="1400" b="1" dirty="0"/>
                        <a:t>Flooded Lead Selenium</a:t>
                      </a:r>
                    </a:p>
                  </a:txBody>
                  <a:tcPr marL="91439" marR="91439" marT="45723" marB="45723" anchor="ctr"/>
                </a:tc>
                <a:tc>
                  <a:txBody>
                    <a:bodyPr/>
                    <a:lstStyle/>
                    <a:p>
                      <a:pPr marL="0" indent="0" algn="ctr">
                        <a:buClr>
                          <a:srgbClr val="C00000"/>
                        </a:buClr>
                        <a:buFont typeface="Wingdings" panose="05000000000000000000" pitchFamily="2" charset="2"/>
                        <a:buNone/>
                      </a:pPr>
                      <a:r>
                        <a:rPr lang="en-US" sz="1400" b="1" dirty="0">
                          <a:latin typeface="+mn-lt"/>
                        </a:rPr>
                        <a:t>2.0</a:t>
                      </a:r>
                    </a:p>
                  </a:txBody>
                  <a:tcPr marL="91439" marR="91439" marT="45723" marB="45723" anchor="ctr"/>
                </a:tc>
                <a:tc>
                  <a:txBody>
                    <a:bodyPr/>
                    <a:lstStyle/>
                    <a:p>
                      <a:pPr marL="0" indent="0" algn="ctr">
                        <a:buClr>
                          <a:srgbClr val="C00000"/>
                        </a:buClr>
                        <a:buFont typeface="Wingdings" panose="05000000000000000000" pitchFamily="2" charset="2"/>
                        <a:buNone/>
                      </a:pPr>
                      <a:r>
                        <a:rPr lang="en-US" sz="1400" b="1" dirty="0">
                          <a:latin typeface="+mn-lt"/>
                        </a:rPr>
                        <a:t>33 - 42</a:t>
                      </a:r>
                    </a:p>
                  </a:txBody>
                  <a:tcPr marL="91439" marR="91439" marT="45723" marB="45723"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-20C to 55C  (-4</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131</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9" marR="91439" marT="45723" marB="45723" anchor="ctr"/>
                </a:tc>
                <a:tc>
                  <a:txBody>
                    <a:bodyPr/>
                    <a:lstStyle/>
                    <a:p>
                      <a:pPr marL="0" indent="0" algn="r">
                        <a:buClr>
                          <a:srgbClr val="C00000"/>
                        </a:buClr>
                        <a:buFont typeface="Arial" panose="020B0604020202020204" pitchFamily="34" charset="0"/>
                        <a:buNone/>
                      </a:pPr>
                      <a:r>
                        <a:rPr lang="en-US" sz="1400" b="0" dirty="0"/>
                        <a:t>800 - 1000</a:t>
                      </a:r>
                    </a:p>
                  </a:txBody>
                  <a:tcPr marL="91439" marR="91439" marT="45723" marB="45723" anchor="ctr"/>
                </a:tc>
                <a:extLst>
                  <a:ext uri="{0D108BD9-81ED-4DB2-BD59-A6C34878D82A}">
                    <a16:rowId xmlns:a16="http://schemas.microsoft.com/office/drawing/2014/main" val="2737204001"/>
                  </a:ext>
                </a:extLst>
              </a:tr>
              <a:tr h="611971">
                <a:tc>
                  <a:txBody>
                    <a:bodyPr/>
                    <a:lstStyle/>
                    <a:p>
                      <a:pPr marL="0" indent="0">
                        <a:buClr>
                          <a:srgbClr val="C00000"/>
                        </a:buClr>
                        <a:buFont typeface="Wingdings" panose="05000000000000000000" pitchFamily="2" charset="2"/>
                        <a:buNone/>
                      </a:pPr>
                      <a:r>
                        <a:rPr lang="en-US" sz="1400" b="1" dirty="0"/>
                        <a:t>LTIO (NMC cathode, </a:t>
                      </a:r>
                      <a:r>
                        <a:rPr lang="en-US" sz="1400" b="1" dirty="0" err="1"/>
                        <a:t>LiTO</a:t>
                      </a:r>
                      <a:r>
                        <a:rPr lang="en-US" sz="1400" b="1" dirty="0"/>
                        <a:t> anode)</a:t>
                      </a:r>
                    </a:p>
                  </a:txBody>
                  <a:tcPr marL="91439" marR="91439" marT="45723" marB="45723" anchor="ctr"/>
                </a:tc>
                <a:tc>
                  <a:txBody>
                    <a:bodyPr/>
                    <a:lstStyle/>
                    <a:p>
                      <a:pPr marL="0" indent="0" algn="ctr">
                        <a:buClr>
                          <a:srgbClr val="C00000"/>
                        </a:buClr>
                        <a:buFont typeface="Wingdings" panose="05000000000000000000" pitchFamily="2" charset="2"/>
                        <a:buNone/>
                      </a:pPr>
                      <a:r>
                        <a:rPr lang="en-US" sz="1400" b="1" dirty="0">
                          <a:latin typeface="+mn-lt"/>
                        </a:rPr>
                        <a:t>2.3</a:t>
                      </a:r>
                    </a:p>
                  </a:txBody>
                  <a:tcPr marL="91439" marR="91439" marT="45723" marB="45723" anchor="ctr"/>
                </a:tc>
                <a:tc>
                  <a:txBody>
                    <a:bodyPr/>
                    <a:lstStyle/>
                    <a:p>
                      <a:pPr marL="0" indent="0" algn="ctr">
                        <a:buClr>
                          <a:srgbClr val="C00000"/>
                        </a:buClr>
                        <a:buFont typeface="Wingdings" panose="05000000000000000000" pitchFamily="2" charset="2"/>
                        <a:buNone/>
                      </a:pPr>
                      <a:r>
                        <a:rPr lang="en-US" sz="1400" b="1" dirty="0">
                          <a:latin typeface="+mn-lt"/>
                        </a:rPr>
                        <a:t>60 - 110</a:t>
                      </a:r>
                    </a:p>
                  </a:txBody>
                  <a:tcPr marL="91439" marR="91439" marT="45723" marB="45723"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0C to 40C  (32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104</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(average over 24hr period 41-95</a:t>
                      </a: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000" b="0" i="0" u="none" strike="noStrike" kern="1200" cap="none" spc="0" normalizeH="0" baseline="0" noProof="0" dirty="0">
                          <a:ln>
                            <a:noFill/>
                          </a:ln>
                          <a:solidFill>
                            <a:srgbClr val="000000"/>
                          </a:solidFill>
                          <a:effectLst/>
                          <a:uLnTx/>
                          <a:uFillTx/>
                          <a:latin typeface="+mn-lt"/>
                          <a:ea typeface="+mn-ea"/>
                          <a:cs typeface="+mn-cs"/>
                        </a:rPr>
                        <a:t>F)</a:t>
                      </a:r>
                    </a:p>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91439" marR="91439" marT="45723" marB="45723" anchor="ctr"/>
                </a:tc>
                <a:tc>
                  <a:txBody>
                    <a:bodyPr/>
                    <a:lstStyle/>
                    <a:p>
                      <a:pPr marL="0" indent="0" algn="r">
                        <a:buClr>
                          <a:srgbClr val="C00000"/>
                        </a:buClr>
                        <a:buFont typeface="Arial" panose="020B0604020202020204" pitchFamily="34" charset="0"/>
                        <a:buNone/>
                      </a:pPr>
                      <a:r>
                        <a:rPr lang="en-US" sz="1400" b="0" dirty="0"/>
                        <a:t>&gt;10000</a:t>
                      </a:r>
                    </a:p>
                  </a:txBody>
                  <a:tcPr marL="91439" marR="91439" marT="45723" marB="45723" anchor="ctr"/>
                </a:tc>
                <a:extLst>
                  <a:ext uri="{0D108BD9-81ED-4DB2-BD59-A6C34878D82A}">
                    <a16:rowId xmlns:a16="http://schemas.microsoft.com/office/drawing/2014/main" val="1163754538"/>
                  </a:ext>
                </a:extLst>
              </a:tr>
              <a:tr h="518198">
                <a:tc>
                  <a:txBody>
                    <a:bodyPr/>
                    <a:lstStyle/>
                    <a:p>
                      <a:pPr marL="0" indent="0">
                        <a:buClr>
                          <a:srgbClr val="C00000"/>
                        </a:buClr>
                        <a:buFont typeface="Wingdings" panose="05000000000000000000" pitchFamily="2" charset="2"/>
                        <a:buNone/>
                      </a:pPr>
                      <a:r>
                        <a:rPr lang="en-US" sz="1400" b="1" dirty="0"/>
                        <a:t>Super Lithium Iron Phosphate (LFP / LiFePO4 +NCA)</a:t>
                      </a:r>
                    </a:p>
                  </a:txBody>
                  <a:tcPr marL="91439" marR="91439" marT="45723" marB="45723" anchor="ctr"/>
                </a:tc>
                <a:tc>
                  <a:txBody>
                    <a:bodyPr/>
                    <a:lstStyle/>
                    <a:p>
                      <a:pPr marL="0" indent="0" algn="ctr">
                        <a:buClr>
                          <a:srgbClr val="C00000"/>
                        </a:buClr>
                        <a:buFont typeface="Wingdings" panose="05000000000000000000" pitchFamily="2" charset="2"/>
                        <a:buNone/>
                      </a:pPr>
                      <a:r>
                        <a:rPr lang="en-US" sz="1400" b="1" dirty="0">
                          <a:latin typeface="+mn-lt"/>
                        </a:rPr>
                        <a:t>3.7</a:t>
                      </a:r>
                    </a:p>
                  </a:txBody>
                  <a:tcPr marL="91439" marR="91439" marT="45723" marB="45723" anchor="ctr"/>
                </a:tc>
                <a:tc>
                  <a:txBody>
                    <a:bodyPr/>
                    <a:lstStyle/>
                    <a:p>
                      <a:pPr marL="0" indent="0" algn="ctr">
                        <a:buClr>
                          <a:srgbClr val="C00000"/>
                        </a:buClr>
                        <a:buFont typeface="Wingdings" panose="05000000000000000000" pitchFamily="2" charset="2"/>
                        <a:buNone/>
                      </a:pPr>
                      <a:r>
                        <a:rPr lang="en-US" sz="1400" b="1" dirty="0">
                          <a:latin typeface="+mn-lt"/>
                        </a:rPr>
                        <a:t>90-120</a:t>
                      </a:r>
                    </a:p>
                  </a:txBody>
                  <a:tcPr marL="91439" marR="91439" marT="45723" marB="45723"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-40C to 50C  (-40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9" marR="91439" marT="45723" marB="45723" anchor="ctr"/>
                </a:tc>
                <a:tc>
                  <a:txBody>
                    <a:bodyPr/>
                    <a:lstStyle/>
                    <a:p>
                      <a:pPr marL="0" indent="0" algn="r">
                        <a:buClr>
                          <a:srgbClr val="C00000"/>
                        </a:buClr>
                        <a:buFont typeface="Arial" panose="020B0604020202020204" pitchFamily="34" charset="0"/>
                        <a:buNone/>
                      </a:pPr>
                      <a:r>
                        <a:rPr lang="en-US" sz="1400" b="0" dirty="0"/>
                        <a:t>7000</a:t>
                      </a:r>
                    </a:p>
                  </a:txBody>
                  <a:tcPr marL="91439" marR="91439" marT="45723" marB="45723" anchor="ctr"/>
                </a:tc>
                <a:extLst>
                  <a:ext uri="{0D108BD9-81ED-4DB2-BD59-A6C34878D82A}">
                    <a16:rowId xmlns:a16="http://schemas.microsoft.com/office/drawing/2014/main" val="1555780634"/>
                  </a:ext>
                </a:extLst>
              </a:tr>
              <a:tr h="518159">
                <a:tc>
                  <a:txBody>
                    <a:bodyPr/>
                    <a:lstStyle/>
                    <a:p>
                      <a:pPr marL="0" indent="0">
                        <a:buClr>
                          <a:srgbClr val="C00000"/>
                        </a:buClr>
                        <a:buFontTx/>
                        <a:buNone/>
                      </a:pPr>
                      <a:r>
                        <a:rPr lang="en-US" sz="1400" b="1" dirty="0"/>
                        <a:t>LFP   Lithium Iron </a:t>
                      </a:r>
                      <a:r>
                        <a:rPr lang="en-US" sz="1400" b="1" dirty="0" err="1"/>
                        <a:t>Phospate</a:t>
                      </a:r>
                      <a:r>
                        <a:rPr lang="en-US" sz="1400" b="1" dirty="0"/>
                        <a:t> (LFP/LiFePO4)</a:t>
                      </a:r>
                    </a:p>
                  </a:txBody>
                  <a:tcPr marL="91439" marR="91439" marT="45723" marB="45723" anchor="ctr"/>
                </a:tc>
                <a:tc>
                  <a:txBody>
                    <a:bodyPr/>
                    <a:lstStyle/>
                    <a:p>
                      <a:pPr marL="0" indent="0" algn="ctr">
                        <a:buClr>
                          <a:srgbClr val="C00000"/>
                        </a:buClr>
                        <a:buFont typeface="Wingdings" panose="05000000000000000000" pitchFamily="2" charset="2"/>
                        <a:buNone/>
                      </a:pPr>
                      <a:r>
                        <a:rPr lang="en-US" sz="1400" b="1" dirty="0">
                          <a:latin typeface="+mn-lt"/>
                        </a:rPr>
                        <a:t>3.2</a:t>
                      </a:r>
                    </a:p>
                  </a:txBody>
                  <a:tcPr marL="91439" marR="91439" marT="45723" marB="45723" anchor="ctr"/>
                </a:tc>
                <a:tc>
                  <a:txBody>
                    <a:bodyPr/>
                    <a:lstStyle/>
                    <a:p>
                      <a:pPr marL="0" indent="0" algn="ctr">
                        <a:buClr>
                          <a:srgbClr val="C00000"/>
                        </a:buClr>
                        <a:buFont typeface="Wingdings" panose="05000000000000000000" pitchFamily="2" charset="2"/>
                        <a:buNone/>
                      </a:pPr>
                      <a:r>
                        <a:rPr lang="en-US" sz="1400" b="1" dirty="0">
                          <a:latin typeface="+mn-lt"/>
                        </a:rPr>
                        <a:t>90 - 110</a:t>
                      </a:r>
                    </a:p>
                  </a:txBody>
                  <a:tcPr marL="91439" marR="91439" marT="45723" marB="45723"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-20C to 60C  (-4</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mn-lt"/>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mn-lt"/>
                          <a:ea typeface="+mn-ea"/>
                          <a:cs typeface="+mn-cs"/>
                        </a:rPr>
                        <a:t>F)</a:t>
                      </a:r>
                    </a:p>
                  </a:txBody>
                  <a:tcPr marL="91439" marR="91439" marT="45723" marB="45723" anchor="ctr"/>
                </a:tc>
                <a:tc>
                  <a:txBody>
                    <a:bodyPr/>
                    <a:lstStyle/>
                    <a:p>
                      <a:pPr marL="0" marR="0" lvl="0" indent="0" algn="r" defTabSz="914400" rtl="0" eaLnBrk="1" fontAlgn="auto" latinLnBrk="0" hangingPunct="1">
                        <a:lnSpc>
                          <a:spcPct val="100000"/>
                        </a:lnSpc>
                        <a:spcBef>
                          <a:spcPts val="0"/>
                        </a:spcBef>
                        <a:spcAft>
                          <a:spcPts val="0"/>
                        </a:spcAft>
                        <a:buClr>
                          <a:srgbClr val="C00000"/>
                        </a:buClr>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&gt;2000</a:t>
                      </a:r>
                    </a:p>
                  </a:txBody>
                  <a:tcPr marL="91439" marR="91439" marT="45723" marB="45723" anchor="ctr"/>
                </a:tc>
                <a:extLst>
                  <a:ext uri="{0D108BD9-81ED-4DB2-BD59-A6C34878D82A}">
                    <a16:rowId xmlns:a16="http://schemas.microsoft.com/office/drawing/2014/main" val="179059960"/>
                  </a:ext>
                </a:extLst>
              </a:tr>
              <a:tr h="518198">
                <a:tc>
                  <a:txBody>
                    <a:bodyPr/>
                    <a:lstStyle/>
                    <a:p>
                      <a:pPr marL="0" indent="0">
                        <a:buClr>
                          <a:srgbClr val="C00000"/>
                        </a:buClr>
                        <a:buFontTx/>
                        <a:buNone/>
                      </a:pPr>
                      <a:r>
                        <a:rPr lang="en-US" sz="1400" b="1" dirty="0"/>
                        <a:t>Lithium Nickel Cobalt Al (LiNiCoAlO2/NCA)</a:t>
                      </a:r>
                    </a:p>
                  </a:txBody>
                  <a:tcPr marL="91439" marR="91439" marT="45723" marB="45723" anchor="ctr"/>
                </a:tc>
                <a:tc>
                  <a:txBody>
                    <a:bodyPr/>
                    <a:lstStyle/>
                    <a:p>
                      <a:pPr marL="0" indent="0" algn="ctr">
                        <a:buClr>
                          <a:srgbClr val="C00000"/>
                        </a:buClr>
                        <a:buFont typeface="Wingdings" panose="05000000000000000000" pitchFamily="2" charset="2"/>
                        <a:buNone/>
                      </a:pPr>
                      <a:r>
                        <a:rPr lang="en-US" sz="1400" b="1" dirty="0">
                          <a:latin typeface="+mn-lt"/>
                        </a:rPr>
                        <a:t>3.6</a:t>
                      </a:r>
                    </a:p>
                  </a:txBody>
                  <a:tcPr marL="91439" marR="91439" marT="45723" marB="45723" anchor="ctr"/>
                </a:tc>
                <a:tc>
                  <a:txBody>
                    <a:bodyPr/>
                    <a:lstStyle/>
                    <a:p>
                      <a:pPr marL="0" indent="0" algn="ctr">
                        <a:buClr>
                          <a:srgbClr val="C00000"/>
                        </a:buClr>
                        <a:buFont typeface="Wingdings" panose="05000000000000000000" pitchFamily="2" charset="2"/>
                        <a:buNone/>
                      </a:pPr>
                      <a:r>
                        <a:rPr lang="en-US" sz="1400" b="1" dirty="0">
                          <a:latin typeface="+mn-lt"/>
                        </a:rPr>
                        <a:t>200-260 </a:t>
                      </a:r>
                    </a:p>
                  </a:txBody>
                  <a:tcPr marL="91439" marR="91439" marT="45723" marB="45723"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-40C to 75C  (-40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mn-lt"/>
                          <a:ea typeface="+mn-ea"/>
                          <a:cs typeface="+mn-cs"/>
                        </a:rPr>
                        <a:t>F to 167</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mn-lt"/>
                          <a:ea typeface="+mn-ea"/>
                          <a:cs typeface="+mn-cs"/>
                        </a:rPr>
                        <a:t>F)</a:t>
                      </a:r>
                    </a:p>
                  </a:txBody>
                  <a:tcPr marL="91439" marR="91439" marT="45723" marB="45723" anchor="ctr"/>
                </a:tc>
                <a:tc>
                  <a:txBody>
                    <a:bodyPr/>
                    <a:lstStyle/>
                    <a:p>
                      <a:pPr marL="0" marR="0" lvl="0" indent="0" algn="r" defTabSz="914400" rtl="0" eaLnBrk="1" fontAlgn="auto" latinLnBrk="0" hangingPunct="1">
                        <a:lnSpc>
                          <a:spcPct val="100000"/>
                        </a:lnSpc>
                        <a:spcBef>
                          <a:spcPts val="0"/>
                        </a:spcBef>
                        <a:spcAft>
                          <a:spcPts val="0"/>
                        </a:spcAft>
                        <a:buClr>
                          <a:srgbClr val="C00000"/>
                        </a:buClr>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4300</a:t>
                      </a:r>
                    </a:p>
                  </a:txBody>
                  <a:tcPr marL="91439" marR="91439" marT="45723" marB="45723" anchor="ctr"/>
                </a:tc>
                <a:extLst>
                  <a:ext uri="{0D108BD9-81ED-4DB2-BD59-A6C34878D82A}">
                    <a16:rowId xmlns:a16="http://schemas.microsoft.com/office/drawing/2014/main" val="2913535887"/>
                  </a:ext>
                </a:extLst>
              </a:tr>
            </a:tbl>
          </a:graphicData>
        </a:graphic>
      </p:graphicFrame>
      <p:sp>
        <p:nvSpPr>
          <p:cNvPr id="55374" name="Oval 1">
            <a:extLst>
              <a:ext uri="{FF2B5EF4-FFF2-40B4-BE49-F238E27FC236}">
                <a16:creationId xmlns:a16="http://schemas.microsoft.com/office/drawing/2014/main" id="{29F13338-A0EA-4E66-9D81-3F7969135702}"/>
              </a:ext>
            </a:extLst>
          </p:cNvPr>
          <p:cNvSpPr>
            <a:spLocks noChangeArrowheads="1"/>
          </p:cNvSpPr>
          <p:nvPr/>
        </p:nvSpPr>
        <p:spPr bwMode="auto">
          <a:xfrm>
            <a:off x="4038600" y="808038"/>
            <a:ext cx="1744663" cy="5670550"/>
          </a:xfrm>
          <a:prstGeom prst="ellipse">
            <a:avLst/>
          </a:prstGeom>
          <a:noFill/>
          <a:ln w="317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lgn="ctr">
              <a:spcBef>
                <a:spcPct val="0"/>
              </a:spcBef>
              <a:buClrTx/>
              <a:buSzTx/>
              <a:buFontTx/>
              <a:buNone/>
            </a:pPr>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F13669AD-1C15-4448-A0FB-D4C8F753D9DC}"/>
              </a:ext>
            </a:extLst>
          </p:cNvPr>
          <p:cNvSpPr>
            <a:spLocks noGrp="1" noChangeArrowheads="1"/>
          </p:cNvSpPr>
          <p:nvPr>
            <p:ph type="title"/>
          </p:nvPr>
        </p:nvSpPr>
        <p:spPr>
          <a:xfrm>
            <a:off x="-10635" y="0"/>
            <a:ext cx="9144000" cy="436274"/>
          </a:xfrm>
        </p:spPr>
        <p:txBody>
          <a:bodyPr/>
          <a:lstStyle/>
          <a:p>
            <a:pPr>
              <a:buClr>
                <a:schemeClr val="accent2"/>
              </a:buClr>
            </a:pPr>
            <a:r>
              <a:rPr lang="en-US" altLang="en-US" sz="2800" dirty="0"/>
              <a:t>Lithium Ion Battery-                     </a:t>
            </a:r>
            <a:r>
              <a:rPr lang="en-US" altLang="en-US" sz="2800" i="1" dirty="0">
                <a:latin typeface="Arial Black" panose="020B0A04020102020204" pitchFamily="34" charset="0"/>
              </a:rPr>
              <a:t>Cycle Life</a:t>
            </a:r>
            <a:r>
              <a:rPr lang="en-US" altLang="en-US" sz="2000" b="1" i="1" dirty="0"/>
              <a:t> Comparison</a:t>
            </a:r>
          </a:p>
        </p:txBody>
      </p:sp>
      <p:sp>
        <p:nvSpPr>
          <p:cNvPr id="45061" name="TextBox 1">
            <a:extLst>
              <a:ext uri="{FF2B5EF4-FFF2-40B4-BE49-F238E27FC236}">
                <a16:creationId xmlns:a16="http://schemas.microsoft.com/office/drawing/2014/main" id="{E9DA2FF7-0A12-40BF-8FDB-CEF71CA8DA6A}"/>
              </a:ext>
            </a:extLst>
          </p:cNvPr>
          <p:cNvSpPr txBox="1">
            <a:spLocks noChangeArrowheads="1"/>
          </p:cNvSpPr>
          <p:nvPr/>
        </p:nvSpPr>
        <p:spPr bwMode="auto">
          <a:xfrm>
            <a:off x="17463" y="6005513"/>
            <a:ext cx="9144000" cy="954087"/>
          </a:xfrm>
          <a:prstGeom prst="rect">
            <a:avLst/>
          </a:prstGeom>
          <a:solidFill>
            <a:srgbClr val="FFFF00"/>
          </a:solidFill>
          <a:ln>
            <a:noFill/>
          </a:ln>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defRPr/>
            </a:pPr>
            <a:r>
              <a:rPr lang="en-US" altLang="en-US" sz="1400" dirty="0"/>
              <a:t>We took the same chart from the previous slide, but reproduced it based on the stationary power applications.</a:t>
            </a:r>
          </a:p>
          <a:p>
            <a:pPr>
              <a:defRPr/>
            </a:pPr>
            <a:r>
              <a:rPr lang="en-US" altLang="en-US" sz="1400" dirty="0"/>
              <a:t>Again, the source used were averages from OEM manuals.</a:t>
            </a:r>
          </a:p>
          <a:p>
            <a:pPr marL="285750" indent="-285750">
              <a:buFont typeface="Arial" panose="020B0604020202020204" pitchFamily="34" charset="0"/>
              <a:buChar char="•"/>
              <a:defRPr/>
            </a:pPr>
            <a:r>
              <a:rPr lang="en-US" altLang="en-US" sz="1400" dirty="0"/>
              <a:t>VRLA Batteries must not be charged above 90 deg F, or below 32 deg F.</a:t>
            </a:r>
          </a:p>
          <a:p>
            <a:pPr marL="285750" indent="-285750">
              <a:buFont typeface="Arial" panose="020B0604020202020204" pitchFamily="34" charset="0"/>
              <a:buChar char="•"/>
              <a:defRPr/>
            </a:pPr>
            <a:endParaRPr lang="en-US" altLang="en-US" sz="1400" dirty="0"/>
          </a:p>
        </p:txBody>
      </p:sp>
      <p:graphicFrame>
        <p:nvGraphicFramePr>
          <p:cNvPr id="5" name="Table 4">
            <a:extLst>
              <a:ext uri="{FF2B5EF4-FFF2-40B4-BE49-F238E27FC236}">
                <a16:creationId xmlns:a16="http://schemas.microsoft.com/office/drawing/2014/main" id="{CE2B7C35-93DB-45E4-AC55-33BF2C79EA87}"/>
              </a:ext>
            </a:extLst>
          </p:cNvPr>
          <p:cNvGraphicFramePr>
            <a:graphicFrameLocks noGrp="1"/>
          </p:cNvGraphicFramePr>
          <p:nvPr/>
        </p:nvGraphicFramePr>
        <p:xfrm>
          <a:off x="26988" y="938213"/>
          <a:ext cx="9090025" cy="5057776"/>
        </p:xfrm>
        <a:graphic>
          <a:graphicData uri="http://schemas.openxmlformats.org/drawingml/2006/table">
            <a:tbl>
              <a:tblPr firstRow="1" bandRow="1">
                <a:tableStyleId>{00A15C55-8517-42AA-B614-E9B94910E393}</a:tableStyleId>
              </a:tblPr>
              <a:tblGrid>
                <a:gridCol w="3042659">
                  <a:extLst>
                    <a:ext uri="{9D8B030D-6E8A-4147-A177-3AD203B41FA5}">
                      <a16:colId xmlns:a16="http://schemas.microsoft.com/office/drawing/2014/main" val="851301055"/>
                    </a:ext>
                  </a:extLst>
                </a:gridCol>
                <a:gridCol w="1152601">
                  <a:extLst>
                    <a:ext uri="{9D8B030D-6E8A-4147-A177-3AD203B41FA5}">
                      <a16:colId xmlns:a16="http://schemas.microsoft.com/office/drawing/2014/main" val="822291290"/>
                    </a:ext>
                  </a:extLst>
                </a:gridCol>
                <a:gridCol w="1178472">
                  <a:extLst>
                    <a:ext uri="{9D8B030D-6E8A-4147-A177-3AD203B41FA5}">
                      <a16:colId xmlns:a16="http://schemas.microsoft.com/office/drawing/2014/main" val="3869789350"/>
                    </a:ext>
                  </a:extLst>
                </a:gridCol>
                <a:gridCol w="2527079">
                  <a:extLst>
                    <a:ext uri="{9D8B030D-6E8A-4147-A177-3AD203B41FA5}">
                      <a16:colId xmlns:a16="http://schemas.microsoft.com/office/drawing/2014/main" val="2025290930"/>
                    </a:ext>
                  </a:extLst>
                </a:gridCol>
                <a:gridCol w="1189214">
                  <a:extLst>
                    <a:ext uri="{9D8B030D-6E8A-4147-A177-3AD203B41FA5}">
                      <a16:colId xmlns:a16="http://schemas.microsoft.com/office/drawing/2014/main" val="710729776"/>
                    </a:ext>
                  </a:extLst>
                </a:gridCol>
              </a:tblGrid>
              <a:tr h="811222">
                <a:tc>
                  <a:txBody>
                    <a:bodyPr/>
                    <a:lstStyle/>
                    <a:p>
                      <a:pPr algn="ctr"/>
                      <a:r>
                        <a:rPr lang="en-US" altLang="en-US" sz="1400" b="1" dirty="0">
                          <a:latin typeface="Arial Black" panose="020B0A04020102020204" pitchFamily="34" charset="0"/>
                        </a:rPr>
                        <a:t>Stationary Battery </a:t>
                      </a:r>
                      <a:r>
                        <a:rPr lang="en-US" altLang="en-US" sz="1200" b="1" dirty="0">
                          <a:latin typeface="Tahoma" panose="020B0604030504040204" pitchFamily="34" charset="0"/>
                        </a:rPr>
                        <a:t>Type:</a:t>
                      </a:r>
                      <a:endParaRPr lang="en-US" sz="1200" dirty="0"/>
                    </a:p>
                  </a:txBody>
                  <a:tcPr marL="91438" marR="91438" marT="45722" marB="45722" anchor="ctr"/>
                </a:tc>
                <a:tc>
                  <a:txBody>
                    <a:bodyPr/>
                    <a:lstStyle/>
                    <a:p>
                      <a:pPr algn="ctr"/>
                      <a:r>
                        <a:rPr lang="en-US" sz="1200" dirty="0"/>
                        <a:t>Operating Voltage (per cell)</a:t>
                      </a:r>
                    </a:p>
                  </a:txBody>
                  <a:tcPr marL="91438" marR="91438" marT="45722" marB="45722" anchor="ctr"/>
                </a:tc>
                <a:tc>
                  <a:txBody>
                    <a:bodyPr/>
                    <a:lstStyle/>
                    <a:p>
                      <a:pPr algn="ctr"/>
                      <a:r>
                        <a:rPr lang="en-US" sz="1200" dirty="0"/>
                        <a:t>Specific Energy (</a:t>
                      </a:r>
                      <a:r>
                        <a:rPr lang="en-US" sz="1200" dirty="0" err="1"/>
                        <a:t>Wh</a:t>
                      </a:r>
                      <a:r>
                        <a:rPr lang="en-US" sz="1200" dirty="0"/>
                        <a:t>/Kg)</a:t>
                      </a:r>
                    </a:p>
                  </a:txBody>
                  <a:tcPr marL="91438" marR="91438" marT="45722" marB="45722" anchor="ctr"/>
                </a:tc>
                <a:tc>
                  <a:txBody>
                    <a:bodyPr/>
                    <a:lstStyle/>
                    <a:p>
                      <a:pPr algn="ctr"/>
                      <a:r>
                        <a:rPr lang="en-US" sz="1200" dirty="0"/>
                        <a:t>Operating Temperature</a:t>
                      </a:r>
                    </a:p>
                  </a:txBody>
                  <a:tcPr marL="91438" marR="91438" marT="45722" marB="45722" anchor="ctr"/>
                </a:tc>
                <a:tc>
                  <a:txBody>
                    <a:bodyPr/>
                    <a:lstStyle/>
                    <a:p>
                      <a:r>
                        <a:rPr lang="en-US" sz="1200" dirty="0"/>
                        <a:t>Cycle Life </a:t>
                      </a:r>
                    </a:p>
                    <a:p>
                      <a:r>
                        <a:rPr lang="en-US" sz="1200" dirty="0"/>
                        <a:t>(to80% DOD)</a:t>
                      </a:r>
                    </a:p>
                  </a:txBody>
                  <a:tcPr marL="91438" marR="91438" marT="45722" marB="45722" anchor="ctr"/>
                </a:tc>
                <a:extLst>
                  <a:ext uri="{0D108BD9-81ED-4DB2-BD59-A6C34878D82A}">
                    <a16:rowId xmlns:a16="http://schemas.microsoft.com/office/drawing/2014/main" val="2317363237"/>
                  </a:ext>
                </a:extLst>
              </a:tr>
              <a:tr h="482091">
                <a:tc>
                  <a:txBody>
                    <a:bodyPr/>
                    <a:lstStyle/>
                    <a:p>
                      <a:r>
                        <a:rPr lang="en-US" sz="1400" b="1" dirty="0"/>
                        <a:t>Nickel Cadmium Pocket Plate</a:t>
                      </a:r>
                    </a:p>
                  </a:txBody>
                  <a:tcPr marL="91438" marR="91438" marT="45722" marB="45722" anchor="ctr"/>
                </a:tc>
                <a:tc>
                  <a:txBody>
                    <a:bodyPr/>
                    <a:lstStyle/>
                    <a:p>
                      <a:pPr marL="0" indent="0" algn="ctr">
                        <a:buClr>
                          <a:srgbClr val="C00000"/>
                        </a:buClr>
                        <a:buFont typeface="Wingdings" panose="05000000000000000000" pitchFamily="2" charset="2"/>
                        <a:buNone/>
                      </a:pPr>
                      <a:r>
                        <a:rPr lang="en-US" sz="1400" b="1" dirty="0">
                          <a:latin typeface="+mn-lt"/>
                        </a:rPr>
                        <a:t>1.2</a:t>
                      </a:r>
                    </a:p>
                  </a:txBody>
                  <a:tcPr marL="91438" marR="91438" marT="45722" marB="45722" anchor="ctr"/>
                </a:tc>
                <a:tc>
                  <a:txBody>
                    <a:bodyPr/>
                    <a:lstStyle/>
                    <a:p>
                      <a:pPr marL="0" indent="0" algn="ctr">
                        <a:buClr>
                          <a:srgbClr val="C00000"/>
                        </a:buClr>
                        <a:buFont typeface="Wingdings" panose="05000000000000000000" pitchFamily="2" charset="2"/>
                        <a:buNone/>
                      </a:pPr>
                      <a:r>
                        <a:rPr lang="en-US" sz="1400" b="1" dirty="0">
                          <a:latin typeface="+mn-lt"/>
                        </a:rPr>
                        <a:t>40</a:t>
                      </a:r>
                    </a:p>
                  </a:txBody>
                  <a:tcPr marL="91438" marR="91438" marT="45722" marB="45722" anchor="ctr"/>
                </a:tc>
                <a:tc>
                  <a:txBody>
                    <a:bodyPr/>
                    <a:lstStyle/>
                    <a:p>
                      <a:pPr marL="0" indent="0" algn="ctr">
                        <a:buClr>
                          <a:srgbClr val="C00000"/>
                        </a:buClr>
                        <a:buFont typeface="Wingdings" panose="05000000000000000000" pitchFamily="2" charset="2"/>
                        <a:buNone/>
                      </a:pPr>
                      <a:r>
                        <a:rPr lang="en-US" sz="1200" dirty="0"/>
                        <a:t>-40C to 50C   (-40</a:t>
                      </a:r>
                      <a:r>
                        <a:rPr lang="en-US" sz="1200" baseline="30000" dirty="0">
                          <a:latin typeface="Arial" panose="020B0604020202020204" pitchFamily="34" charset="0"/>
                          <a:cs typeface="Arial" panose="020B0604020202020204" pitchFamily="34" charset="0"/>
                        </a:rPr>
                        <a:t>0</a:t>
                      </a:r>
                      <a:r>
                        <a:rPr lang="en-US" sz="1200" dirty="0"/>
                        <a:t>F to </a:t>
                      </a:r>
                      <a:r>
                        <a:rPr lang="en-US" sz="1200" baseline="0" dirty="0"/>
                        <a:t>122</a:t>
                      </a:r>
                      <a:r>
                        <a:rPr lang="en-US" sz="1200" baseline="30000" dirty="0">
                          <a:latin typeface="Arial" panose="020B0604020202020204" pitchFamily="34" charset="0"/>
                          <a:cs typeface="Arial" panose="020B0604020202020204" pitchFamily="34" charset="0"/>
                        </a:rPr>
                        <a:t>0</a:t>
                      </a:r>
                      <a:r>
                        <a:rPr lang="en-US" sz="1200" baseline="0" dirty="0"/>
                        <a:t>F)</a:t>
                      </a:r>
                    </a:p>
                  </a:txBody>
                  <a:tcPr marL="91438" marR="91438" marT="45722" marB="45722" anchor="ctr"/>
                </a:tc>
                <a:tc>
                  <a:txBody>
                    <a:bodyPr/>
                    <a:lstStyle/>
                    <a:p>
                      <a:pPr marL="0" indent="0" algn="ctr">
                        <a:buClr>
                          <a:srgbClr val="C00000"/>
                        </a:buClr>
                        <a:buFont typeface="Arial" panose="020B0604020202020204" pitchFamily="34" charset="0"/>
                        <a:buNone/>
                      </a:pPr>
                      <a:r>
                        <a:rPr lang="en-US" sz="1400" b="0" dirty="0"/>
                        <a:t>&gt;1500</a:t>
                      </a:r>
                    </a:p>
                  </a:txBody>
                  <a:tcPr marL="91438" marR="91438" marT="45722" marB="45722" anchor="ctr"/>
                </a:tc>
                <a:extLst>
                  <a:ext uri="{0D108BD9-81ED-4DB2-BD59-A6C34878D82A}">
                    <a16:rowId xmlns:a16="http://schemas.microsoft.com/office/drawing/2014/main" val="1042519935"/>
                  </a:ext>
                </a:extLst>
              </a:tr>
              <a:tr h="342978">
                <a:tc>
                  <a:txBody>
                    <a:bodyPr/>
                    <a:lstStyle/>
                    <a:p>
                      <a:r>
                        <a:rPr lang="en-US" sz="1400" b="1" dirty="0"/>
                        <a:t>Nickel Cadmium PBE</a:t>
                      </a:r>
                    </a:p>
                  </a:txBody>
                  <a:tcPr marL="91438" marR="91438" marT="45722" marB="45722" anchor="ctr"/>
                </a:tc>
                <a:tc>
                  <a:txBody>
                    <a:bodyPr/>
                    <a:lstStyle/>
                    <a:p>
                      <a:pPr marL="0" indent="0" algn="ctr">
                        <a:buClr>
                          <a:srgbClr val="C00000"/>
                        </a:buClr>
                        <a:buFont typeface="Wingdings" panose="05000000000000000000" pitchFamily="2" charset="2"/>
                        <a:buNone/>
                      </a:pPr>
                      <a:r>
                        <a:rPr lang="en-US" sz="1400" b="1" dirty="0">
                          <a:latin typeface="+mn-lt"/>
                        </a:rPr>
                        <a:t>1.2</a:t>
                      </a:r>
                    </a:p>
                  </a:txBody>
                  <a:tcPr marL="91438" marR="91438" marT="45722" marB="45722" anchor="ctr"/>
                </a:tc>
                <a:tc>
                  <a:txBody>
                    <a:bodyPr/>
                    <a:lstStyle/>
                    <a:p>
                      <a:pPr marL="0" indent="0" algn="ctr">
                        <a:buClr>
                          <a:srgbClr val="C00000"/>
                        </a:buClr>
                        <a:buFont typeface="Wingdings" panose="05000000000000000000" pitchFamily="2" charset="2"/>
                        <a:buNone/>
                      </a:pPr>
                      <a:r>
                        <a:rPr lang="en-US" sz="1400" b="1" dirty="0">
                          <a:latin typeface="+mn-lt"/>
                        </a:rPr>
                        <a:t>60</a:t>
                      </a:r>
                    </a:p>
                  </a:txBody>
                  <a:tcPr marL="91438" marR="91438" marT="45722" marB="45722"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-20C to 50C  (-4</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8" marR="91438" marT="45722" marB="45722" anchor="ctr"/>
                </a:tc>
                <a:tc>
                  <a:txBody>
                    <a:bodyPr/>
                    <a:lstStyle/>
                    <a:p>
                      <a:pPr marL="0" indent="0" algn="ctr">
                        <a:buClr>
                          <a:srgbClr val="C00000"/>
                        </a:buClr>
                        <a:buFont typeface="Arial" panose="020B0604020202020204" pitchFamily="34" charset="0"/>
                        <a:buNone/>
                      </a:pPr>
                      <a:r>
                        <a:rPr lang="en-US" sz="1400" b="0" dirty="0"/>
                        <a:t>&gt;2000</a:t>
                      </a:r>
                    </a:p>
                  </a:txBody>
                  <a:tcPr marL="91438" marR="91438" marT="45722" marB="45722" anchor="ctr"/>
                </a:tc>
                <a:extLst>
                  <a:ext uri="{0D108BD9-81ED-4DB2-BD59-A6C34878D82A}">
                    <a16:rowId xmlns:a16="http://schemas.microsoft.com/office/drawing/2014/main" val="3812856743"/>
                  </a:ext>
                </a:extLst>
              </a:tr>
              <a:tr h="342978">
                <a:tc>
                  <a:txBody>
                    <a:bodyPr/>
                    <a:lstStyle/>
                    <a:p>
                      <a:pPr marL="0" indent="0">
                        <a:buClr>
                          <a:srgbClr val="C00000"/>
                        </a:buClr>
                        <a:buFont typeface="Wingdings" panose="05000000000000000000" pitchFamily="2" charset="2"/>
                        <a:buNone/>
                      </a:pPr>
                      <a:r>
                        <a:rPr lang="en-US" altLang="en-US" sz="1400" b="1" dirty="0">
                          <a:latin typeface="Tahoma" panose="020B0604030504040204" pitchFamily="34" charset="0"/>
                        </a:rPr>
                        <a:t>VR Lead Acid </a:t>
                      </a:r>
                      <a:r>
                        <a:rPr lang="en-US" altLang="en-US" sz="1400" b="0" dirty="0">
                          <a:latin typeface="Tahoma" panose="020B0604030504040204" pitchFamily="34" charset="0"/>
                        </a:rPr>
                        <a:t>(Pure lead grid)</a:t>
                      </a:r>
                    </a:p>
                  </a:txBody>
                  <a:tcPr marL="91438" marR="91438" marT="45722" marB="45722" anchor="ctr"/>
                </a:tc>
                <a:tc>
                  <a:txBody>
                    <a:bodyPr/>
                    <a:lstStyle/>
                    <a:p>
                      <a:pPr marL="0" indent="0" algn="ctr">
                        <a:buClr>
                          <a:srgbClr val="C00000"/>
                        </a:buClr>
                        <a:buFont typeface="Wingdings" panose="05000000000000000000" pitchFamily="2" charset="2"/>
                        <a:buNone/>
                      </a:pPr>
                      <a:r>
                        <a:rPr lang="en-US" altLang="en-US" sz="1400" b="1" dirty="0">
                          <a:latin typeface="+mn-lt"/>
                        </a:rPr>
                        <a:t>2.0</a:t>
                      </a:r>
                    </a:p>
                  </a:txBody>
                  <a:tcPr marL="91438" marR="91438" marT="45722" marB="45722" anchor="ctr"/>
                </a:tc>
                <a:tc>
                  <a:txBody>
                    <a:bodyPr/>
                    <a:lstStyle/>
                    <a:p>
                      <a:pPr marL="0" indent="0" algn="ctr">
                        <a:buClr>
                          <a:srgbClr val="C00000"/>
                        </a:buClr>
                        <a:buFont typeface="Wingdings" panose="05000000000000000000" pitchFamily="2" charset="2"/>
                        <a:buNone/>
                      </a:pPr>
                      <a:r>
                        <a:rPr lang="en-US" altLang="en-US" sz="1400" b="1" dirty="0">
                          <a:latin typeface="+mn-lt"/>
                        </a:rPr>
                        <a:t>30-50</a:t>
                      </a:r>
                    </a:p>
                  </a:txBody>
                  <a:tcPr marL="91438" marR="91438" marT="45722" marB="45722"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-40C to 50C  (-40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8" marR="91438" marT="45722" marB="45722" anchor="ctr"/>
                </a:tc>
                <a:tc>
                  <a:txBody>
                    <a:bodyPr/>
                    <a:lstStyle/>
                    <a:p>
                      <a:pPr marL="0" indent="0" algn="ctr">
                        <a:buClr>
                          <a:srgbClr val="C00000"/>
                        </a:buClr>
                        <a:buFont typeface="Arial" panose="020B0604020202020204" pitchFamily="34" charset="0"/>
                        <a:buNone/>
                      </a:pPr>
                      <a:r>
                        <a:rPr lang="en-US" altLang="en-US" sz="1400" b="0" dirty="0">
                          <a:latin typeface="Tahoma" panose="020B0604030504040204" pitchFamily="34" charset="0"/>
                        </a:rPr>
                        <a:t>&gt;500</a:t>
                      </a:r>
                    </a:p>
                  </a:txBody>
                  <a:tcPr marL="91438" marR="91438" marT="45722" marB="45722" anchor="ctr"/>
                </a:tc>
                <a:extLst>
                  <a:ext uri="{0D108BD9-81ED-4DB2-BD59-A6C34878D82A}">
                    <a16:rowId xmlns:a16="http://schemas.microsoft.com/office/drawing/2014/main" val="3238115896"/>
                  </a:ext>
                </a:extLst>
              </a:tr>
              <a:tr h="342978">
                <a:tc>
                  <a:txBody>
                    <a:bodyPr/>
                    <a:lstStyle/>
                    <a:p>
                      <a:pPr marL="0" indent="0">
                        <a:buClr>
                          <a:srgbClr val="C00000"/>
                        </a:buClr>
                        <a:buFont typeface="Wingdings" panose="05000000000000000000" pitchFamily="2" charset="2"/>
                        <a:buNone/>
                      </a:pPr>
                      <a:r>
                        <a:rPr lang="en-US" altLang="en-US" sz="1400" b="1" dirty="0">
                          <a:latin typeface="Tahoma" panose="020B0604030504040204" pitchFamily="34" charset="0"/>
                        </a:rPr>
                        <a:t>VR Lead Acid (Ca)</a:t>
                      </a:r>
                    </a:p>
                  </a:txBody>
                  <a:tcPr marL="91438" marR="91438" marT="45722" marB="45722" anchor="ctr"/>
                </a:tc>
                <a:tc>
                  <a:txBody>
                    <a:bodyPr/>
                    <a:lstStyle/>
                    <a:p>
                      <a:pPr marL="0" indent="0" algn="ctr">
                        <a:buClr>
                          <a:srgbClr val="C00000"/>
                        </a:buClr>
                        <a:buFont typeface="Wingdings" panose="05000000000000000000" pitchFamily="2" charset="2"/>
                        <a:buNone/>
                      </a:pPr>
                      <a:r>
                        <a:rPr lang="en-US" altLang="en-US" sz="1400" b="1" dirty="0">
                          <a:latin typeface="+mn-lt"/>
                        </a:rPr>
                        <a:t>2.0</a:t>
                      </a:r>
                    </a:p>
                  </a:txBody>
                  <a:tcPr marL="91438" marR="91438" marT="45722" marB="45722" anchor="ctr"/>
                </a:tc>
                <a:tc>
                  <a:txBody>
                    <a:bodyPr/>
                    <a:lstStyle/>
                    <a:p>
                      <a:pPr marL="0" indent="0" algn="ctr">
                        <a:buClr>
                          <a:srgbClr val="C00000"/>
                        </a:buClr>
                        <a:buFont typeface="Wingdings" panose="05000000000000000000" pitchFamily="2" charset="2"/>
                        <a:buNone/>
                      </a:pPr>
                      <a:r>
                        <a:rPr lang="en-US" altLang="en-US" sz="1400" b="1" dirty="0">
                          <a:latin typeface="+mn-lt"/>
                        </a:rPr>
                        <a:t>30-50</a:t>
                      </a:r>
                    </a:p>
                  </a:txBody>
                  <a:tcPr marL="91438" marR="91438" marT="45722" marB="45722"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30C to 50C*  (-22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8" marR="91438" marT="45722" marB="45722" anchor="ctr"/>
                </a:tc>
                <a:tc>
                  <a:txBody>
                    <a:bodyPr/>
                    <a:lstStyle/>
                    <a:p>
                      <a:pPr marL="0" indent="0" algn="ctr">
                        <a:buClr>
                          <a:srgbClr val="C00000"/>
                        </a:buClr>
                        <a:buFont typeface="Arial" panose="020B0604020202020204" pitchFamily="34" charset="0"/>
                        <a:buNone/>
                      </a:pPr>
                      <a:r>
                        <a:rPr lang="en-US" altLang="en-US" sz="1400" b="0" dirty="0">
                          <a:latin typeface="Tahoma" panose="020B0604030504040204" pitchFamily="34" charset="0"/>
                        </a:rPr>
                        <a:t>&gt;300</a:t>
                      </a:r>
                    </a:p>
                  </a:txBody>
                  <a:tcPr marL="91438" marR="91438" marT="45722" marB="45722" anchor="ctr"/>
                </a:tc>
                <a:extLst>
                  <a:ext uri="{0D108BD9-81ED-4DB2-BD59-A6C34878D82A}">
                    <a16:rowId xmlns:a16="http://schemas.microsoft.com/office/drawing/2014/main" val="3115587931"/>
                  </a:ext>
                </a:extLst>
              </a:tr>
              <a:tr h="342978">
                <a:tc>
                  <a:txBody>
                    <a:bodyPr/>
                    <a:lstStyle/>
                    <a:p>
                      <a:pPr marL="0" indent="0">
                        <a:buClr>
                          <a:srgbClr val="C00000"/>
                        </a:buClr>
                        <a:buFont typeface="Wingdings" panose="05000000000000000000" pitchFamily="2" charset="2"/>
                        <a:buNone/>
                      </a:pPr>
                      <a:r>
                        <a:rPr lang="en-US" altLang="en-US" sz="1400" b="1" dirty="0">
                          <a:latin typeface="Tahoma" panose="020B0604030504040204" pitchFamily="34" charset="0"/>
                        </a:rPr>
                        <a:t>Flooded Lead Acid (Ca)</a:t>
                      </a:r>
                    </a:p>
                  </a:txBody>
                  <a:tcPr marL="91438" marR="91438" marT="45722" marB="45722" anchor="ctr"/>
                </a:tc>
                <a:tc>
                  <a:txBody>
                    <a:bodyPr/>
                    <a:lstStyle/>
                    <a:p>
                      <a:pPr marL="0" indent="0" algn="ctr">
                        <a:buClr>
                          <a:srgbClr val="C00000"/>
                        </a:buClr>
                        <a:buFont typeface="Wingdings" panose="05000000000000000000" pitchFamily="2" charset="2"/>
                        <a:buNone/>
                      </a:pPr>
                      <a:r>
                        <a:rPr lang="en-US" altLang="en-US" sz="1400" b="1" dirty="0">
                          <a:latin typeface="+mn-lt"/>
                        </a:rPr>
                        <a:t>2.0</a:t>
                      </a:r>
                    </a:p>
                  </a:txBody>
                  <a:tcPr marL="91438" marR="91438" marT="45722" marB="45722" anchor="ctr"/>
                </a:tc>
                <a:tc>
                  <a:txBody>
                    <a:bodyPr/>
                    <a:lstStyle/>
                    <a:p>
                      <a:pPr marL="0" indent="0" algn="ctr">
                        <a:buClr>
                          <a:srgbClr val="C00000"/>
                        </a:buClr>
                        <a:buFont typeface="Wingdings" panose="05000000000000000000" pitchFamily="2" charset="2"/>
                        <a:buNone/>
                      </a:pPr>
                      <a:r>
                        <a:rPr lang="en-US" altLang="en-US" sz="1400" b="1" dirty="0">
                          <a:latin typeface="+mn-lt"/>
                        </a:rPr>
                        <a:t>30-50</a:t>
                      </a:r>
                    </a:p>
                  </a:txBody>
                  <a:tcPr marL="91438" marR="91438" marT="45722" marB="45722"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0C to 49C  (32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8" marR="91438" marT="45722" marB="45722" anchor="ctr"/>
                </a:tc>
                <a:tc>
                  <a:txBody>
                    <a:bodyPr/>
                    <a:lstStyle/>
                    <a:p>
                      <a:pPr marL="0" indent="0" algn="ctr">
                        <a:buClr>
                          <a:srgbClr val="C00000"/>
                        </a:buClr>
                        <a:buFont typeface="Arial" panose="020B0604020202020204" pitchFamily="34" charset="0"/>
                        <a:buNone/>
                      </a:pPr>
                      <a:r>
                        <a:rPr lang="en-US" altLang="en-US" sz="1400" b="0" dirty="0">
                          <a:latin typeface="Tahoma" panose="020B0604030504040204" pitchFamily="34" charset="0"/>
                        </a:rPr>
                        <a:t>&lt;100</a:t>
                      </a:r>
                    </a:p>
                  </a:txBody>
                  <a:tcPr marL="91438" marR="91438" marT="45722" marB="45722" anchor="ctr"/>
                </a:tc>
                <a:extLst>
                  <a:ext uri="{0D108BD9-81ED-4DB2-BD59-A6C34878D82A}">
                    <a16:rowId xmlns:a16="http://schemas.microsoft.com/office/drawing/2014/main" val="3704815150"/>
                  </a:ext>
                </a:extLst>
              </a:tr>
              <a:tr h="342978">
                <a:tc>
                  <a:txBody>
                    <a:bodyPr/>
                    <a:lstStyle/>
                    <a:p>
                      <a:pPr marL="0" indent="0">
                        <a:buClr>
                          <a:srgbClr val="C00000"/>
                        </a:buClr>
                        <a:buFont typeface="Wingdings" panose="05000000000000000000" pitchFamily="2" charset="2"/>
                        <a:buNone/>
                      </a:pPr>
                      <a:r>
                        <a:rPr lang="en-US" sz="1400" b="1" dirty="0"/>
                        <a:t>Flooded Lead Selenium</a:t>
                      </a:r>
                    </a:p>
                  </a:txBody>
                  <a:tcPr marL="91438" marR="91438" marT="45722" marB="45722" anchor="ctr"/>
                </a:tc>
                <a:tc>
                  <a:txBody>
                    <a:bodyPr/>
                    <a:lstStyle/>
                    <a:p>
                      <a:pPr marL="0" indent="0" algn="ctr">
                        <a:buClr>
                          <a:srgbClr val="C00000"/>
                        </a:buClr>
                        <a:buFont typeface="Wingdings" panose="05000000000000000000" pitchFamily="2" charset="2"/>
                        <a:buNone/>
                      </a:pPr>
                      <a:r>
                        <a:rPr lang="en-US" sz="1400" b="1" dirty="0">
                          <a:latin typeface="+mn-lt"/>
                        </a:rPr>
                        <a:t>2.0</a:t>
                      </a:r>
                    </a:p>
                  </a:txBody>
                  <a:tcPr marL="91438" marR="91438" marT="45722" marB="45722" anchor="ctr"/>
                </a:tc>
                <a:tc>
                  <a:txBody>
                    <a:bodyPr/>
                    <a:lstStyle/>
                    <a:p>
                      <a:pPr marL="0" indent="0" algn="ctr">
                        <a:buClr>
                          <a:srgbClr val="C00000"/>
                        </a:buClr>
                        <a:buFont typeface="Wingdings" panose="05000000000000000000" pitchFamily="2" charset="2"/>
                        <a:buNone/>
                      </a:pPr>
                      <a:r>
                        <a:rPr lang="en-US" sz="1400" b="1" dirty="0">
                          <a:latin typeface="+mn-lt"/>
                        </a:rPr>
                        <a:t>33 - 42</a:t>
                      </a:r>
                    </a:p>
                  </a:txBody>
                  <a:tcPr marL="91438" marR="91438" marT="45722" marB="45722"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-20C to 55C  (-4</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131</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8" marR="91438" marT="45722" marB="45722" anchor="ctr"/>
                </a:tc>
                <a:tc>
                  <a:txBody>
                    <a:bodyPr/>
                    <a:lstStyle/>
                    <a:p>
                      <a:pPr marL="0" indent="0" algn="ctr">
                        <a:buClr>
                          <a:srgbClr val="C00000"/>
                        </a:buClr>
                        <a:buFont typeface="Arial" panose="020B0604020202020204" pitchFamily="34" charset="0"/>
                        <a:buNone/>
                      </a:pPr>
                      <a:r>
                        <a:rPr lang="en-US" sz="1400" b="0" dirty="0"/>
                        <a:t>800 - 1000</a:t>
                      </a:r>
                    </a:p>
                  </a:txBody>
                  <a:tcPr marL="91438" marR="91438" marT="45722" marB="45722" anchor="ctr"/>
                </a:tc>
                <a:extLst>
                  <a:ext uri="{0D108BD9-81ED-4DB2-BD59-A6C34878D82A}">
                    <a16:rowId xmlns:a16="http://schemas.microsoft.com/office/drawing/2014/main" val="2737204001"/>
                  </a:ext>
                </a:extLst>
              </a:tr>
              <a:tr h="616301">
                <a:tc>
                  <a:txBody>
                    <a:bodyPr/>
                    <a:lstStyle/>
                    <a:p>
                      <a:pPr marL="0" indent="0">
                        <a:buClr>
                          <a:srgbClr val="C00000"/>
                        </a:buClr>
                        <a:buFont typeface="Wingdings" panose="05000000000000000000" pitchFamily="2" charset="2"/>
                        <a:buNone/>
                      </a:pPr>
                      <a:r>
                        <a:rPr lang="en-US" sz="1400" b="1" dirty="0"/>
                        <a:t>LTIO (NMC cathode, </a:t>
                      </a:r>
                      <a:r>
                        <a:rPr lang="en-US" sz="1400" b="1" dirty="0" err="1"/>
                        <a:t>LiTO</a:t>
                      </a:r>
                      <a:r>
                        <a:rPr lang="en-US" sz="1400" b="1" dirty="0"/>
                        <a:t> anode)</a:t>
                      </a:r>
                    </a:p>
                  </a:txBody>
                  <a:tcPr marL="91438" marR="91438" marT="45722" marB="45722" anchor="ctr"/>
                </a:tc>
                <a:tc>
                  <a:txBody>
                    <a:bodyPr/>
                    <a:lstStyle/>
                    <a:p>
                      <a:pPr marL="0" indent="0" algn="ctr">
                        <a:buClr>
                          <a:srgbClr val="C00000"/>
                        </a:buClr>
                        <a:buFont typeface="Wingdings" panose="05000000000000000000" pitchFamily="2" charset="2"/>
                        <a:buNone/>
                      </a:pPr>
                      <a:r>
                        <a:rPr lang="en-US" sz="1400" b="1" dirty="0">
                          <a:latin typeface="+mn-lt"/>
                        </a:rPr>
                        <a:t>2.3</a:t>
                      </a:r>
                    </a:p>
                  </a:txBody>
                  <a:tcPr marL="91438" marR="91438" marT="45722" marB="45722" anchor="ctr"/>
                </a:tc>
                <a:tc>
                  <a:txBody>
                    <a:bodyPr/>
                    <a:lstStyle/>
                    <a:p>
                      <a:pPr marL="0" indent="0" algn="ctr">
                        <a:buClr>
                          <a:srgbClr val="C00000"/>
                        </a:buClr>
                        <a:buFont typeface="Wingdings" panose="05000000000000000000" pitchFamily="2" charset="2"/>
                        <a:buNone/>
                      </a:pPr>
                      <a:r>
                        <a:rPr lang="en-US" sz="1400" b="1" dirty="0">
                          <a:latin typeface="+mn-lt"/>
                        </a:rPr>
                        <a:t>60 - 110</a:t>
                      </a:r>
                    </a:p>
                  </a:txBody>
                  <a:tcPr marL="91438" marR="91438" marT="45722" marB="45722"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0C to 40C  (32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104</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(average over 24hr period 41-95</a:t>
                      </a: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000" b="0" i="0" u="none" strike="noStrike" kern="1200" cap="none" spc="0" normalizeH="0" baseline="0" noProof="0" dirty="0">
                          <a:ln>
                            <a:noFill/>
                          </a:ln>
                          <a:solidFill>
                            <a:srgbClr val="000000"/>
                          </a:solidFill>
                          <a:effectLst/>
                          <a:uLnTx/>
                          <a:uFillTx/>
                          <a:latin typeface="+mn-lt"/>
                          <a:ea typeface="+mn-ea"/>
                          <a:cs typeface="+mn-cs"/>
                        </a:rPr>
                        <a:t>F)</a:t>
                      </a:r>
                    </a:p>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91438" marR="91438" marT="45722" marB="45722" anchor="ctr"/>
                </a:tc>
                <a:tc>
                  <a:txBody>
                    <a:bodyPr/>
                    <a:lstStyle/>
                    <a:p>
                      <a:pPr marL="0" indent="0" algn="ctr">
                        <a:buClr>
                          <a:srgbClr val="C00000"/>
                        </a:buClr>
                        <a:buFont typeface="Arial" panose="020B0604020202020204" pitchFamily="34" charset="0"/>
                        <a:buNone/>
                      </a:pPr>
                      <a:r>
                        <a:rPr lang="en-US" sz="1400" b="0" dirty="0"/>
                        <a:t>&gt;10000</a:t>
                      </a:r>
                    </a:p>
                  </a:txBody>
                  <a:tcPr marL="91438" marR="91438" marT="45722" marB="45722" anchor="ctr"/>
                </a:tc>
                <a:extLst>
                  <a:ext uri="{0D108BD9-81ED-4DB2-BD59-A6C34878D82A}">
                    <a16:rowId xmlns:a16="http://schemas.microsoft.com/office/drawing/2014/main" val="1163754538"/>
                  </a:ext>
                </a:extLst>
              </a:tr>
              <a:tr h="523856">
                <a:tc>
                  <a:txBody>
                    <a:bodyPr/>
                    <a:lstStyle/>
                    <a:p>
                      <a:pPr marL="0" indent="0">
                        <a:buClr>
                          <a:srgbClr val="C00000"/>
                        </a:buClr>
                        <a:buFont typeface="Wingdings" panose="05000000000000000000" pitchFamily="2" charset="2"/>
                        <a:buNone/>
                      </a:pPr>
                      <a:r>
                        <a:rPr lang="en-US" sz="1400" b="1" dirty="0"/>
                        <a:t>Super Lithium Iron Phosphate (SLFP / LiFePO4 +NCA)</a:t>
                      </a:r>
                    </a:p>
                  </a:txBody>
                  <a:tcPr marL="91438" marR="91438" marT="45722" marB="45722" anchor="ctr"/>
                </a:tc>
                <a:tc>
                  <a:txBody>
                    <a:bodyPr/>
                    <a:lstStyle/>
                    <a:p>
                      <a:pPr marL="0" indent="0" algn="ctr">
                        <a:buClr>
                          <a:srgbClr val="C00000"/>
                        </a:buClr>
                        <a:buFont typeface="Wingdings" panose="05000000000000000000" pitchFamily="2" charset="2"/>
                        <a:buNone/>
                      </a:pPr>
                      <a:r>
                        <a:rPr lang="en-US" sz="1400" b="1" dirty="0">
                          <a:latin typeface="+mn-lt"/>
                        </a:rPr>
                        <a:t>3.7</a:t>
                      </a:r>
                    </a:p>
                  </a:txBody>
                  <a:tcPr marL="91438" marR="91438" marT="45722" marB="45722" anchor="ctr"/>
                </a:tc>
                <a:tc>
                  <a:txBody>
                    <a:bodyPr/>
                    <a:lstStyle/>
                    <a:p>
                      <a:pPr marL="0" indent="0" algn="ctr">
                        <a:buClr>
                          <a:srgbClr val="C00000"/>
                        </a:buClr>
                        <a:buFont typeface="Wingdings" panose="05000000000000000000" pitchFamily="2" charset="2"/>
                        <a:buNone/>
                      </a:pPr>
                      <a:r>
                        <a:rPr lang="en-US" sz="1400" b="1" dirty="0">
                          <a:latin typeface="+mn-lt"/>
                        </a:rPr>
                        <a:t>90-120</a:t>
                      </a:r>
                    </a:p>
                  </a:txBody>
                  <a:tcPr marL="91438" marR="91438" marT="45722" marB="45722"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-40C to 50C  (-40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38" marR="91438" marT="45722" marB="45722" anchor="ctr"/>
                </a:tc>
                <a:tc>
                  <a:txBody>
                    <a:bodyPr/>
                    <a:lstStyle/>
                    <a:p>
                      <a:pPr marL="0" indent="0" algn="ctr">
                        <a:buClr>
                          <a:srgbClr val="C00000"/>
                        </a:buClr>
                        <a:buFont typeface="Arial" panose="020B0604020202020204" pitchFamily="34" charset="0"/>
                        <a:buNone/>
                      </a:pPr>
                      <a:r>
                        <a:rPr lang="en-US" sz="1400" b="0" dirty="0"/>
                        <a:t>7000</a:t>
                      </a:r>
                    </a:p>
                  </a:txBody>
                  <a:tcPr marL="91438" marR="91438" marT="45722" marB="45722" anchor="ctr"/>
                </a:tc>
                <a:extLst>
                  <a:ext uri="{0D108BD9-81ED-4DB2-BD59-A6C34878D82A}">
                    <a16:rowId xmlns:a16="http://schemas.microsoft.com/office/drawing/2014/main" val="1555780634"/>
                  </a:ext>
                </a:extLst>
              </a:tr>
              <a:tr h="523856">
                <a:tc>
                  <a:txBody>
                    <a:bodyPr/>
                    <a:lstStyle/>
                    <a:p>
                      <a:pPr marL="0" indent="0">
                        <a:buClr>
                          <a:srgbClr val="C00000"/>
                        </a:buClr>
                        <a:buFontTx/>
                        <a:buNone/>
                      </a:pPr>
                      <a:r>
                        <a:rPr lang="en-US" sz="1400" b="1" dirty="0"/>
                        <a:t>Lithium Iron </a:t>
                      </a:r>
                      <a:r>
                        <a:rPr lang="en-US" sz="1400" b="1" dirty="0" err="1"/>
                        <a:t>Phoshpate</a:t>
                      </a:r>
                      <a:r>
                        <a:rPr lang="en-US" sz="1400" b="1" dirty="0"/>
                        <a:t> (LFP/LiFePO4)</a:t>
                      </a:r>
                    </a:p>
                  </a:txBody>
                  <a:tcPr marL="91438" marR="91438" marT="45722" marB="45722" anchor="ctr"/>
                </a:tc>
                <a:tc>
                  <a:txBody>
                    <a:bodyPr/>
                    <a:lstStyle/>
                    <a:p>
                      <a:pPr marL="0" indent="0" algn="ctr">
                        <a:buClr>
                          <a:srgbClr val="C00000"/>
                        </a:buClr>
                        <a:buFont typeface="Wingdings" panose="05000000000000000000" pitchFamily="2" charset="2"/>
                        <a:buNone/>
                      </a:pPr>
                      <a:r>
                        <a:rPr lang="en-US" sz="1400" b="1" dirty="0">
                          <a:latin typeface="+mn-lt"/>
                        </a:rPr>
                        <a:t>3.2</a:t>
                      </a:r>
                    </a:p>
                  </a:txBody>
                  <a:tcPr marL="91438" marR="91438" marT="45722" marB="45722" anchor="ctr"/>
                </a:tc>
                <a:tc>
                  <a:txBody>
                    <a:bodyPr/>
                    <a:lstStyle/>
                    <a:p>
                      <a:pPr marL="0" indent="0" algn="ctr">
                        <a:buClr>
                          <a:srgbClr val="C00000"/>
                        </a:buClr>
                        <a:buFont typeface="Wingdings" panose="05000000000000000000" pitchFamily="2" charset="2"/>
                        <a:buNone/>
                      </a:pPr>
                      <a:r>
                        <a:rPr lang="en-US" sz="1400" b="1" dirty="0">
                          <a:latin typeface="+mn-lt"/>
                        </a:rPr>
                        <a:t>90 - 110</a:t>
                      </a:r>
                    </a:p>
                  </a:txBody>
                  <a:tcPr marL="91438" marR="91438" marT="45722" marB="45722"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-20C to 60C  (-4</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mn-lt"/>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mn-lt"/>
                          <a:ea typeface="+mn-ea"/>
                          <a:cs typeface="+mn-cs"/>
                        </a:rPr>
                        <a:t>F)</a:t>
                      </a:r>
                    </a:p>
                  </a:txBody>
                  <a:tcPr marL="91438" marR="91438" marT="45722" marB="45722"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&gt;2000</a:t>
                      </a:r>
                    </a:p>
                  </a:txBody>
                  <a:tcPr marL="91438" marR="91438" marT="45722" marB="45722" anchor="ctr"/>
                </a:tc>
                <a:extLst>
                  <a:ext uri="{0D108BD9-81ED-4DB2-BD59-A6C34878D82A}">
                    <a16:rowId xmlns:a16="http://schemas.microsoft.com/office/drawing/2014/main" val="179059960"/>
                  </a:ext>
                </a:extLst>
              </a:tr>
              <a:tr h="385560">
                <a:tc>
                  <a:txBody>
                    <a:bodyPr/>
                    <a:lstStyle/>
                    <a:p>
                      <a:pPr marL="0" indent="0">
                        <a:buClr>
                          <a:srgbClr val="C00000"/>
                        </a:buClr>
                        <a:buFontTx/>
                        <a:buNone/>
                      </a:pPr>
                      <a:r>
                        <a:rPr lang="en-US" sz="1400" b="1" dirty="0"/>
                        <a:t>Lithium Nickel Cobalt Al (NCA)</a:t>
                      </a:r>
                    </a:p>
                  </a:txBody>
                  <a:tcPr marL="91438" marR="91438" marT="45722" marB="45722" anchor="ctr"/>
                </a:tc>
                <a:tc>
                  <a:txBody>
                    <a:bodyPr/>
                    <a:lstStyle/>
                    <a:p>
                      <a:pPr marL="0" indent="0" algn="ctr">
                        <a:buClr>
                          <a:srgbClr val="C00000"/>
                        </a:buClr>
                        <a:buFont typeface="Wingdings" panose="05000000000000000000" pitchFamily="2" charset="2"/>
                        <a:buNone/>
                      </a:pPr>
                      <a:r>
                        <a:rPr lang="en-US" sz="1400" b="1" dirty="0">
                          <a:latin typeface="+mn-lt"/>
                        </a:rPr>
                        <a:t>3.6</a:t>
                      </a:r>
                    </a:p>
                  </a:txBody>
                  <a:tcPr marL="91438" marR="91438" marT="45722" marB="45722" anchor="ctr"/>
                </a:tc>
                <a:tc>
                  <a:txBody>
                    <a:bodyPr/>
                    <a:lstStyle/>
                    <a:p>
                      <a:pPr marL="0" indent="0" algn="ctr">
                        <a:buClr>
                          <a:srgbClr val="C00000"/>
                        </a:buClr>
                        <a:buFont typeface="Wingdings" panose="05000000000000000000" pitchFamily="2" charset="2"/>
                        <a:buNone/>
                      </a:pPr>
                      <a:r>
                        <a:rPr lang="en-US" sz="1200" b="1" dirty="0">
                          <a:latin typeface="+mn-lt"/>
                        </a:rPr>
                        <a:t>2.1 </a:t>
                      </a:r>
                      <a:r>
                        <a:rPr lang="en-US" sz="1200" b="1" dirty="0" err="1">
                          <a:latin typeface="+mn-lt"/>
                        </a:rPr>
                        <a:t>kWhr</a:t>
                      </a:r>
                      <a:endParaRPr lang="en-US" sz="1200" b="1" dirty="0">
                        <a:latin typeface="+mn-lt"/>
                      </a:endParaRPr>
                    </a:p>
                  </a:txBody>
                  <a:tcPr marL="91438" marR="91438" marT="45722" marB="45722"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-40C to 75C  (-40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mn-lt"/>
                          <a:ea typeface="+mn-ea"/>
                          <a:cs typeface="+mn-cs"/>
                        </a:rPr>
                        <a:t>F to 167</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mn-lt"/>
                          <a:ea typeface="+mn-ea"/>
                          <a:cs typeface="+mn-cs"/>
                        </a:rPr>
                        <a:t>F)</a:t>
                      </a:r>
                    </a:p>
                  </a:txBody>
                  <a:tcPr marL="91438" marR="91438" marT="45722" marB="45722"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4300</a:t>
                      </a:r>
                    </a:p>
                  </a:txBody>
                  <a:tcPr marL="91438" marR="91438" marT="45722" marB="45722" anchor="ctr"/>
                </a:tc>
                <a:extLst>
                  <a:ext uri="{0D108BD9-81ED-4DB2-BD59-A6C34878D82A}">
                    <a16:rowId xmlns:a16="http://schemas.microsoft.com/office/drawing/2014/main" val="2913535887"/>
                  </a:ext>
                </a:extLst>
              </a:tr>
            </a:tbl>
          </a:graphicData>
        </a:graphic>
      </p:graphicFrame>
      <p:sp>
        <p:nvSpPr>
          <p:cNvPr id="57422" name="Oval 1">
            <a:extLst>
              <a:ext uri="{FF2B5EF4-FFF2-40B4-BE49-F238E27FC236}">
                <a16:creationId xmlns:a16="http://schemas.microsoft.com/office/drawing/2014/main" id="{0C61633A-9D2C-46A0-AAC7-BA032EC36E0F}"/>
              </a:ext>
            </a:extLst>
          </p:cNvPr>
          <p:cNvSpPr>
            <a:spLocks noChangeArrowheads="1"/>
          </p:cNvSpPr>
          <p:nvPr/>
        </p:nvSpPr>
        <p:spPr bwMode="auto">
          <a:xfrm>
            <a:off x="7480300" y="950913"/>
            <a:ext cx="1865313" cy="5153025"/>
          </a:xfrm>
          <a:prstGeom prst="ellipse">
            <a:avLst/>
          </a:prstGeom>
          <a:noFill/>
          <a:ln w="254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lgn="ctr">
              <a:spcBef>
                <a:spcPct val="0"/>
              </a:spcBef>
              <a:buClrTx/>
              <a:buSzTx/>
              <a:buFontTx/>
              <a:buNone/>
            </a:pPr>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899AABED-9EE7-4694-8B2E-76755C6F9265}"/>
              </a:ext>
            </a:extLst>
          </p:cNvPr>
          <p:cNvSpPr>
            <a:spLocks noGrp="1" noChangeArrowheads="1"/>
          </p:cNvSpPr>
          <p:nvPr>
            <p:ph type="title"/>
          </p:nvPr>
        </p:nvSpPr>
        <p:spPr>
          <a:xfrm>
            <a:off x="-38101" y="3236"/>
            <a:ext cx="9191626" cy="452376"/>
          </a:xfrm>
        </p:spPr>
        <p:txBody>
          <a:bodyPr/>
          <a:lstStyle/>
          <a:p>
            <a:pPr>
              <a:buClr>
                <a:schemeClr val="accent2"/>
              </a:buClr>
            </a:pPr>
            <a:r>
              <a:rPr lang="en-US" altLang="en-US" sz="2800" dirty="0"/>
              <a:t>Lithium Ion Battery-                       </a:t>
            </a:r>
            <a:r>
              <a:rPr lang="en-US" altLang="en-US" sz="2400" b="1" i="1" dirty="0"/>
              <a:t>Storage Comparison</a:t>
            </a:r>
          </a:p>
        </p:txBody>
      </p:sp>
      <p:sp>
        <p:nvSpPr>
          <p:cNvPr id="59395" name="TextBox 1">
            <a:extLst>
              <a:ext uri="{FF2B5EF4-FFF2-40B4-BE49-F238E27FC236}">
                <a16:creationId xmlns:a16="http://schemas.microsoft.com/office/drawing/2014/main" id="{C7ADBBE4-0718-483F-8F55-F79DCA76C04A}"/>
              </a:ext>
            </a:extLst>
          </p:cNvPr>
          <p:cNvSpPr txBox="1">
            <a:spLocks noChangeArrowheads="1"/>
          </p:cNvSpPr>
          <p:nvPr/>
        </p:nvSpPr>
        <p:spPr bwMode="auto">
          <a:xfrm>
            <a:off x="9525" y="6094413"/>
            <a:ext cx="9144000"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 typeface="Arial" panose="020B0604020202020204" pitchFamily="34" charset="0"/>
              <a:buChar char="•"/>
            </a:pPr>
            <a:endParaRPr lang="en-US" altLang="en-US" sz="1400"/>
          </a:p>
        </p:txBody>
      </p:sp>
      <p:graphicFrame>
        <p:nvGraphicFramePr>
          <p:cNvPr id="5" name="Table 4">
            <a:extLst>
              <a:ext uri="{FF2B5EF4-FFF2-40B4-BE49-F238E27FC236}">
                <a16:creationId xmlns:a16="http://schemas.microsoft.com/office/drawing/2014/main" id="{CE2B7C35-93DB-45E4-AC55-33BF2C79EA87}"/>
              </a:ext>
            </a:extLst>
          </p:cNvPr>
          <p:cNvGraphicFramePr>
            <a:graphicFrameLocks noGrp="1"/>
          </p:cNvGraphicFramePr>
          <p:nvPr>
            <p:extLst>
              <p:ext uri="{D42A27DB-BD31-4B8C-83A1-F6EECF244321}">
                <p14:modId xmlns:p14="http://schemas.microsoft.com/office/powerpoint/2010/main" val="2320320972"/>
              </p:ext>
            </p:extLst>
          </p:nvPr>
        </p:nvGraphicFramePr>
        <p:xfrm>
          <a:off x="9525" y="941388"/>
          <a:ext cx="9124950" cy="6026150"/>
        </p:xfrm>
        <a:graphic>
          <a:graphicData uri="http://schemas.openxmlformats.org/drawingml/2006/table">
            <a:tbl>
              <a:tblPr firstRow="1" bandRow="1">
                <a:tableStyleId>{00A15C55-8517-42AA-B614-E9B94910E393}</a:tableStyleId>
              </a:tblPr>
              <a:tblGrid>
                <a:gridCol w="2812064">
                  <a:extLst>
                    <a:ext uri="{9D8B030D-6E8A-4147-A177-3AD203B41FA5}">
                      <a16:colId xmlns:a16="http://schemas.microsoft.com/office/drawing/2014/main" val="851301055"/>
                    </a:ext>
                  </a:extLst>
                </a:gridCol>
                <a:gridCol w="1020174">
                  <a:extLst>
                    <a:ext uri="{9D8B030D-6E8A-4147-A177-3AD203B41FA5}">
                      <a16:colId xmlns:a16="http://schemas.microsoft.com/office/drawing/2014/main" val="822291290"/>
                    </a:ext>
                  </a:extLst>
                </a:gridCol>
                <a:gridCol w="1020174">
                  <a:extLst>
                    <a:ext uri="{9D8B030D-6E8A-4147-A177-3AD203B41FA5}">
                      <a16:colId xmlns:a16="http://schemas.microsoft.com/office/drawing/2014/main" val="82687339"/>
                    </a:ext>
                  </a:extLst>
                </a:gridCol>
                <a:gridCol w="1326227">
                  <a:extLst>
                    <a:ext uri="{9D8B030D-6E8A-4147-A177-3AD203B41FA5}">
                      <a16:colId xmlns:a16="http://schemas.microsoft.com/office/drawing/2014/main" val="3869789350"/>
                    </a:ext>
                  </a:extLst>
                </a:gridCol>
                <a:gridCol w="2946311">
                  <a:extLst>
                    <a:ext uri="{9D8B030D-6E8A-4147-A177-3AD203B41FA5}">
                      <a16:colId xmlns:a16="http://schemas.microsoft.com/office/drawing/2014/main" val="2025290930"/>
                    </a:ext>
                  </a:extLst>
                </a:gridCol>
              </a:tblGrid>
              <a:tr h="805072">
                <a:tc>
                  <a:txBody>
                    <a:bodyPr/>
                    <a:lstStyle/>
                    <a:p>
                      <a:pPr algn="ctr"/>
                      <a:r>
                        <a:rPr lang="en-US" altLang="en-US" sz="1400" b="1" dirty="0">
                          <a:latin typeface="Arial Black" panose="020B0A04020102020204" pitchFamily="34" charset="0"/>
                        </a:rPr>
                        <a:t>Stationary Battery </a:t>
                      </a:r>
                    </a:p>
                    <a:p>
                      <a:pPr algn="ctr"/>
                      <a:r>
                        <a:rPr lang="en-US" altLang="en-US" sz="1200" b="1" dirty="0">
                          <a:latin typeface="Tahoma" panose="020B0604030504040204" pitchFamily="34" charset="0"/>
                        </a:rPr>
                        <a:t>Type:</a:t>
                      </a:r>
                      <a:endParaRPr lang="en-US" sz="1200" dirty="0"/>
                    </a:p>
                  </a:txBody>
                  <a:tcPr marL="91452" marR="91452" marT="45721" marB="45721" anchor="ctr"/>
                </a:tc>
                <a:tc>
                  <a:txBody>
                    <a:bodyPr/>
                    <a:lstStyle/>
                    <a:p>
                      <a:pPr algn="ctr"/>
                      <a:r>
                        <a:rPr lang="en-US" sz="1200" dirty="0"/>
                        <a:t>Self Discharge Rate</a:t>
                      </a:r>
                    </a:p>
                  </a:txBody>
                  <a:tcPr marL="91452" marR="91452" marT="45721" marB="45721" anchor="ctr"/>
                </a:tc>
                <a:tc>
                  <a:txBody>
                    <a:bodyPr/>
                    <a:lstStyle/>
                    <a:p>
                      <a:pPr algn="ctr"/>
                      <a:r>
                        <a:rPr lang="en-US" sz="1200" dirty="0"/>
                        <a:t>Shelf Life</a:t>
                      </a:r>
                    </a:p>
                  </a:txBody>
                  <a:tcPr marL="91452" marR="91452" marT="45721" marB="45721" anchor="ctr"/>
                </a:tc>
                <a:tc>
                  <a:txBody>
                    <a:bodyPr/>
                    <a:lstStyle/>
                    <a:p>
                      <a:pPr algn="ctr"/>
                      <a:r>
                        <a:rPr lang="en-US" sz="1200" dirty="0"/>
                        <a:t>Relative Humidity</a:t>
                      </a:r>
                    </a:p>
                  </a:txBody>
                  <a:tcPr marL="91452" marR="91452" marT="45721" marB="45721" anchor="ctr"/>
                </a:tc>
                <a:tc>
                  <a:txBody>
                    <a:bodyPr/>
                    <a:lstStyle/>
                    <a:p>
                      <a:pPr algn="ctr"/>
                      <a:r>
                        <a:rPr lang="en-US" sz="1400" dirty="0"/>
                        <a:t>Storage Temperature</a:t>
                      </a:r>
                    </a:p>
                  </a:txBody>
                  <a:tcPr marL="91452" marR="91452" marT="45721" marB="45721" anchor="ctr"/>
                </a:tc>
                <a:extLst>
                  <a:ext uri="{0D108BD9-81ED-4DB2-BD59-A6C34878D82A}">
                    <a16:rowId xmlns:a16="http://schemas.microsoft.com/office/drawing/2014/main" val="2317363237"/>
                  </a:ext>
                </a:extLst>
              </a:tr>
              <a:tr h="481171">
                <a:tc>
                  <a:txBody>
                    <a:bodyPr/>
                    <a:lstStyle/>
                    <a:p>
                      <a:r>
                        <a:rPr lang="en-US" sz="1400" b="1" dirty="0"/>
                        <a:t>Nickel Cadmium Pocket Plate</a:t>
                      </a:r>
                    </a:p>
                  </a:txBody>
                  <a:tcPr marL="91452" marR="91452" marT="45721" marB="45721" anchor="ctr"/>
                </a:tc>
                <a:tc>
                  <a:txBody>
                    <a:bodyPr/>
                    <a:lstStyle/>
                    <a:p>
                      <a:pPr marL="0" indent="0" algn="ctr">
                        <a:buClr>
                          <a:srgbClr val="C00000"/>
                        </a:buClr>
                        <a:buFont typeface="Wingdings" panose="05000000000000000000" pitchFamily="2" charset="2"/>
                        <a:buNone/>
                      </a:pPr>
                      <a:r>
                        <a:rPr lang="en-US" sz="1400" b="1" dirty="0">
                          <a:latin typeface="+mn-lt"/>
                        </a:rPr>
                        <a:t>1.2</a:t>
                      </a:r>
                    </a:p>
                  </a:txBody>
                  <a:tcPr marL="91452" marR="91452" marT="45721" marB="45721" anchor="ctr"/>
                </a:tc>
                <a:tc>
                  <a:txBody>
                    <a:bodyPr/>
                    <a:lstStyle/>
                    <a:p>
                      <a:pPr marL="0" indent="0" algn="ctr">
                        <a:buClr>
                          <a:srgbClr val="C00000"/>
                        </a:buClr>
                        <a:buFont typeface="Wingdings" panose="05000000000000000000" pitchFamily="2" charset="2"/>
                        <a:buNone/>
                      </a:pPr>
                      <a:r>
                        <a:rPr lang="en-US" sz="1400" b="1" dirty="0">
                          <a:latin typeface="+mn-lt"/>
                        </a:rPr>
                        <a:t>5 Years</a:t>
                      </a:r>
                    </a:p>
                  </a:txBody>
                  <a:tcPr marL="91452" marR="91452" marT="45721" marB="45721" anchor="ctr"/>
                </a:tc>
                <a:tc>
                  <a:txBody>
                    <a:bodyPr/>
                    <a:lstStyle/>
                    <a:p>
                      <a:pPr marL="0" indent="0" algn="ctr">
                        <a:buClr>
                          <a:srgbClr val="C00000"/>
                        </a:buClr>
                        <a:buFont typeface="Wingdings" panose="05000000000000000000" pitchFamily="2" charset="2"/>
                        <a:buNone/>
                      </a:pPr>
                      <a:endParaRPr lang="en-US" sz="1200" b="1" dirty="0">
                        <a:latin typeface="+mn-lt"/>
                      </a:endParaRPr>
                    </a:p>
                  </a:txBody>
                  <a:tcPr marL="91452" marR="91452" marT="45721" marB="45721" anchor="ctr"/>
                </a:tc>
                <a:tc>
                  <a:txBody>
                    <a:bodyPr/>
                    <a:lstStyle/>
                    <a:p>
                      <a:pPr marL="0" indent="0" algn="ctr">
                        <a:buClr>
                          <a:srgbClr val="C00000"/>
                        </a:buClr>
                        <a:buFont typeface="Wingdings" panose="05000000000000000000" pitchFamily="2" charset="2"/>
                        <a:buNone/>
                      </a:pPr>
                      <a:r>
                        <a:rPr lang="en-US" sz="1200" dirty="0"/>
                        <a:t>-40C to 50C   (-40</a:t>
                      </a:r>
                      <a:r>
                        <a:rPr lang="en-US" sz="1200" baseline="30000" dirty="0">
                          <a:latin typeface="Arial" panose="020B0604020202020204" pitchFamily="34" charset="0"/>
                          <a:cs typeface="Arial" panose="020B0604020202020204" pitchFamily="34" charset="0"/>
                        </a:rPr>
                        <a:t>0</a:t>
                      </a:r>
                      <a:r>
                        <a:rPr lang="en-US" sz="1200" dirty="0"/>
                        <a:t>F to </a:t>
                      </a:r>
                      <a:r>
                        <a:rPr lang="en-US" sz="1200" baseline="0" dirty="0"/>
                        <a:t>122</a:t>
                      </a:r>
                      <a:r>
                        <a:rPr lang="en-US" sz="1200" baseline="30000" dirty="0">
                          <a:latin typeface="Arial" panose="020B0604020202020204" pitchFamily="34" charset="0"/>
                          <a:cs typeface="Arial" panose="020B0604020202020204" pitchFamily="34" charset="0"/>
                        </a:rPr>
                        <a:t>0</a:t>
                      </a:r>
                      <a:r>
                        <a:rPr lang="en-US" sz="1200" baseline="0" dirty="0"/>
                        <a:t>F)</a:t>
                      </a:r>
                    </a:p>
                  </a:txBody>
                  <a:tcPr marL="91452" marR="91452" marT="45721" marB="45721" anchor="ctr"/>
                </a:tc>
                <a:extLst>
                  <a:ext uri="{0D108BD9-81ED-4DB2-BD59-A6C34878D82A}">
                    <a16:rowId xmlns:a16="http://schemas.microsoft.com/office/drawing/2014/main" val="1042519935"/>
                  </a:ext>
                </a:extLst>
              </a:tr>
              <a:tr h="507576">
                <a:tc>
                  <a:txBody>
                    <a:bodyPr/>
                    <a:lstStyle/>
                    <a:p>
                      <a:r>
                        <a:rPr lang="en-US" sz="1400" b="1" dirty="0"/>
                        <a:t>Nickel Cadmium PBE</a:t>
                      </a:r>
                    </a:p>
                  </a:txBody>
                  <a:tcPr marL="91452" marR="91452" marT="45721" marB="45721" anchor="ctr"/>
                </a:tc>
                <a:tc>
                  <a:txBody>
                    <a:bodyPr/>
                    <a:lstStyle/>
                    <a:p>
                      <a:pPr marL="0" indent="0" algn="ctr">
                        <a:buClr>
                          <a:srgbClr val="C00000"/>
                        </a:buClr>
                        <a:buFont typeface="Wingdings" panose="05000000000000000000" pitchFamily="2" charset="2"/>
                        <a:buNone/>
                      </a:pPr>
                      <a:r>
                        <a:rPr lang="en-US" sz="1400" b="1" dirty="0">
                          <a:latin typeface="+mn-lt"/>
                        </a:rPr>
                        <a:t>1.2</a:t>
                      </a:r>
                    </a:p>
                  </a:txBody>
                  <a:tcPr marL="91452" marR="91452" marT="45721" marB="45721" anchor="ctr"/>
                </a:tc>
                <a:tc>
                  <a:txBody>
                    <a:bodyPr/>
                    <a:lstStyle/>
                    <a:p>
                      <a:pPr marL="0" indent="0" algn="ctr">
                        <a:buClr>
                          <a:srgbClr val="C00000"/>
                        </a:buClr>
                        <a:buFont typeface="Wingdings" panose="05000000000000000000" pitchFamily="2" charset="2"/>
                        <a:buNone/>
                      </a:pPr>
                      <a:r>
                        <a:rPr lang="en-US" sz="1400" b="1" dirty="0">
                          <a:latin typeface="+mn-lt"/>
                        </a:rPr>
                        <a:t>2 Years</a:t>
                      </a:r>
                    </a:p>
                  </a:txBody>
                  <a:tcPr marL="91452" marR="91452" marT="45721" marB="45721" anchor="ctr"/>
                </a:tc>
                <a:tc>
                  <a:txBody>
                    <a:bodyPr/>
                    <a:lstStyle/>
                    <a:p>
                      <a:pPr marL="0" indent="0" algn="ctr">
                        <a:buClr>
                          <a:srgbClr val="C00000"/>
                        </a:buClr>
                        <a:buFont typeface="Wingdings" panose="05000000000000000000" pitchFamily="2" charset="2"/>
                        <a:buNone/>
                      </a:pPr>
                      <a:endParaRPr lang="en-US" sz="1200" b="1" dirty="0">
                        <a:latin typeface="+mn-lt"/>
                      </a:endParaRPr>
                    </a:p>
                  </a:txBody>
                  <a:tcPr marL="91452" marR="91452" marT="45721" marB="45721"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-20C to 50C  (-4</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52" marR="91452" marT="45721" marB="45721" anchor="ctr"/>
                </a:tc>
                <a:extLst>
                  <a:ext uri="{0D108BD9-81ED-4DB2-BD59-A6C34878D82A}">
                    <a16:rowId xmlns:a16="http://schemas.microsoft.com/office/drawing/2014/main" val="3812856743"/>
                  </a:ext>
                </a:extLst>
              </a:tr>
              <a:tr h="507576">
                <a:tc>
                  <a:txBody>
                    <a:bodyPr/>
                    <a:lstStyle/>
                    <a:p>
                      <a:pPr marL="0" indent="0">
                        <a:buClr>
                          <a:srgbClr val="C00000"/>
                        </a:buClr>
                        <a:buFont typeface="Wingdings" panose="05000000000000000000" pitchFamily="2" charset="2"/>
                        <a:buNone/>
                      </a:pPr>
                      <a:r>
                        <a:rPr lang="en-US" altLang="en-US" sz="1400" b="1" dirty="0">
                          <a:latin typeface="Tahoma" panose="020B0604030504040204" pitchFamily="34" charset="0"/>
                        </a:rPr>
                        <a:t>VR Lead Acid (Pure lead)</a:t>
                      </a:r>
                    </a:p>
                  </a:txBody>
                  <a:tcPr marL="91452" marR="91452" marT="45721" marB="45721" anchor="ctr"/>
                </a:tc>
                <a:tc>
                  <a:txBody>
                    <a:bodyPr/>
                    <a:lstStyle/>
                    <a:p>
                      <a:pPr marL="0" indent="0" algn="ctr">
                        <a:buClr>
                          <a:srgbClr val="C00000"/>
                        </a:buClr>
                        <a:buFont typeface="Wingdings" panose="05000000000000000000" pitchFamily="2" charset="2"/>
                        <a:buNone/>
                      </a:pPr>
                      <a:r>
                        <a:rPr lang="en-US" altLang="en-US" sz="1400" b="1" dirty="0">
                          <a:latin typeface="+mn-lt"/>
                        </a:rPr>
                        <a:t>2.0</a:t>
                      </a:r>
                    </a:p>
                  </a:txBody>
                  <a:tcPr marL="91452" marR="91452" marT="45721" marB="45721" anchor="ctr"/>
                </a:tc>
                <a:tc>
                  <a:txBody>
                    <a:bodyPr/>
                    <a:lstStyle/>
                    <a:p>
                      <a:pPr marL="0" indent="0" algn="ctr">
                        <a:buClr>
                          <a:srgbClr val="C00000"/>
                        </a:buClr>
                        <a:buFont typeface="Wingdings" panose="05000000000000000000" pitchFamily="2" charset="2"/>
                        <a:buNone/>
                      </a:pPr>
                      <a:r>
                        <a:rPr lang="en-US" altLang="en-US" sz="1400" b="1" dirty="0">
                          <a:latin typeface="+mn-lt"/>
                        </a:rPr>
                        <a:t>2 Years</a:t>
                      </a:r>
                    </a:p>
                  </a:txBody>
                  <a:tcPr marL="91452" marR="91452" marT="45721" marB="45721" anchor="ctr"/>
                </a:tc>
                <a:tc>
                  <a:txBody>
                    <a:bodyPr/>
                    <a:lstStyle/>
                    <a:p>
                      <a:pPr marL="0" indent="0" algn="ctr">
                        <a:buClr>
                          <a:srgbClr val="C00000"/>
                        </a:buClr>
                        <a:buFont typeface="Wingdings" panose="05000000000000000000" pitchFamily="2" charset="2"/>
                        <a:buNone/>
                      </a:pPr>
                      <a:endParaRPr lang="en-US" altLang="en-US" sz="1200" b="1" dirty="0">
                        <a:latin typeface="+mn-lt"/>
                      </a:endParaRPr>
                    </a:p>
                  </a:txBody>
                  <a:tcPr marL="91452" marR="91452" marT="45721" marB="45721"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-40C to 50C  (-40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52" marR="91452" marT="45721" marB="45721" anchor="ctr"/>
                </a:tc>
                <a:extLst>
                  <a:ext uri="{0D108BD9-81ED-4DB2-BD59-A6C34878D82A}">
                    <a16:rowId xmlns:a16="http://schemas.microsoft.com/office/drawing/2014/main" val="3238115896"/>
                  </a:ext>
                </a:extLst>
              </a:tr>
              <a:tr h="507576">
                <a:tc>
                  <a:txBody>
                    <a:bodyPr/>
                    <a:lstStyle/>
                    <a:p>
                      <a:pPr marL="0" indent="0">
                        <a:buClr>
                          <a:srgbClr val="C00000"/>
                        </a:buClr>
                        <a:buFont typeface="Wingdings" panose="05000000000000000000" pitchFamily="2" charset="2"/>
                        <a:buNone/>
                      </a:pPr>
                      <a:r>
                        <a:rPr lang="en-US" altLang="en-US" sz="1400" b="1" dirty="0">
                          <a:latin typeface="Tahoma" panose="020B0604030504040204" pitchFamily="34" charset="0"/>
                        </a:rPr>
                        <a:t>VR Lead Acid (Ca)*</a:t>
                      </a:r>
                    </a:p>
                  </a:txBody>
                  <a:tcPr marL="91452" marR="91452" marT="45721" marB="45721" anchor="ctr"/>
                </a:tc>
                <a:tc>
                  <a:txBody>
                    <a:bodyPr/>
                    <a:lstStyle/>
                    <a:p>
                      <a:pPr marL="0" indent="0" algn="ctr">
                        <a:buClr>
                          <a:srgbClr val="C00000"/>
                        </a:buClr>
                        <a:buFont typeface="Wingdings" panose="05000000000000000000" pitchFamily="2" charset="2"/>
                        <a:buNone/>
                      </a:pPr>
                      <a:r>
                        <a:rPr lang="en-US" altLang="en-US" sz="1400" b="1" dirty="0">
                          <a:latin typeface="+mn-lt"/>
                        </a:rPr>
                        <a:t>2.0</a:t>
                      </a:r>
                    </a:p>
                  </a:txBody>
                  <a:tcPr marL="91452" marR="91452" marT="45721" marB="45721" anchor="ctr"/>
                </a:tc>
                <a:tc>
                  <a:txBody>
                    <a:bodyPr/>
                    <a:lstStyle/>
                    <a:p>
                      <a:pPr marL="0" indent="0" algn="ctr">
                        <a:buClr>
                          <a:srgbClr val="C00000"/>
                        </a:buClr>
                        <a:buFont typeface="Wingdings" panose="05000000000000000000" pitchFamily="2" charset="2"/>
                        <a:buNone/>
                      </a:pPr>
                      <a:r>
                        <a:rPr lang="en-US" altLang="en-US" sz="1400" b="1" dirty="0">
                          <a:latin typeface="+mn-lt"/>
                        </a:rPr>
                        <a:t>6-Mo*</a:t>
                      </a:r>
                    </a:p>
                  </a:txBody>
                  <a:tcPr marL="91452" marR="91452" marT="45721" marB="45721" anchor="ctr"/>
                </a:tc>
                <a:tc>
                  <a:txBody>
                    <a:bodyPr/>
                    <a:lstStyle/>
                    <a:p>
                      <a:pPr marL="0" indent="0" algn="ctr">
                        <a:buClr>
                          <a:srgbClr val="C00000"/>
                        </a:buClr>
                        <a:buFont typeface="Wingdings" panose="05000000000000000000" pitchFamily="2" charset="2"/>
                        <a:buNone/>
                      </a:pPr>
                      <a:endParaRPr lang="en-US" altLang="en-US" sz="1200" b="1" dirty="0">
                        <a:latin typeface="+mn-lt"/>
                      </a:endParaRPr>
                    </a:p>
                  </a:txBody>
                  <a:tcPr marL="91452" marR="91452" marT="45721" marB="45721"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30C to 50C*  (-22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52" marR="91452" marT="45721" marB="45721" anchor="ctr"/>
                </a:tc>
                <a:extLst>
                  <a:ext uri="{0D108BD9-81ED-4DB2-BD59-A6C34878D82A}">
                    <a16:rowId xmlns:a16="http://schemas.microsoft.com/office/drawing/2014/main" val="3115587931"/>
                  </a:ext>
                </a:extLst>
              </a:tr>
              <a:tr h="558333">
                <a:tc>
                  <a:txBody>
                    <a:bodyPr/>
                    <a:lstStyle/>
                    <a:p>
                      <a:pPr marL="0" indent="0">
                        <a:buClr>
                          <a:srgbClr val="C00000"/>
                        </a:buClr>
                        <a:buFont typeface="Wingdings" panose="05000000000000000000" pitchFamily="2" charset="2"/>
                        <a:buNone/>
                      </a:pPr>
                      <a:r>
                        <a:rPr lang="en-US" altLang="en-US" sz="1400" b="1" dirty="0">
                          <a:latin typeface="Tahoma" panose="020B0604030504040204" pitchFamily="34" charset="0"/>
                        </a:rPr>
                        <a:t>Flooded Lead Acid (Ca)</a:t>
                      </a:r>
                    </a:p>
                  </a:txBody>
                  <a:tcPr marL="91452" marR="91452" marT="45721" marB="45721" anchor="ctr"/>
                </a:tc>
                <a:tc>
                  <a:txBody>
                    <a:bodyPr/>
                    <a:lstStyle/>
                    <a:p>
                      <a:pPr marL="0" indent="0" algn="ctr">
                        <a:buClr>
                          <a:srgbClr val="C00000"/>
                        </a:buClr>
                        <a:buFont typeface="Wingdings" panose="05000000000000000000" pitchFamily="2" charset="2"/>
                        <a:buNone/>
                      </a:pPr>
                      <a:r>
                        <a:rPr lang="en-US" altLang="en-US" sz="1400" b="1" dirty="0">
                          <a:latin typeface="+mn-lt"/>
                        </a:rPr>
                        <a:t>2.0</a:t>
                      </a:r>
                    </a:p>
                  </a:txBody>
                  <a:tcPr marL="91452" marR="91452" marT="45721" marB="45721" anchor="ctr"/>
                </a:tc>
                <a:tc>
                  <a:txBody>
                    <a:bodyPr/>
                    <a:lstStyle/>
                    <a:p>
                      <a:pPr marL="0" indent="0" algn="ctr">
                        <a:buClr>
                          <a:srgbClr val="C00000"/>
                        </a:buClr>
                        <a:buFont typeface="Wingdings" panose="05000000000000000000" pitchFamily="2" charset="2"/>
                        <a:buNone/>
                      </a:pPr>
                      <a:r>
                        <a:rPr lang="en-US" altLang="en-US" sz="1400" b="1" dirty="0">
                          <a:latin typeface="+mn-lt"/>
                        </a:rPr>
                        <a:t>1 Year</a:t>
                      </a:r>
                    </a:p>
                  </a:txBody>
                  <a:tcPr marL="91452" marR="91452" marT="45721" marB="45721" anchor="ctr"/>
                </a:tc>
                <a:tc>
                  <a:txBody>
                    <a:bodyPr/>
                    <a:lstStyle/>
                    <a:p>
                      <a:pPr marL="0" indent="0" algn="ctr">
                        <a:buClr>
                          <a:srgbClr val="C00000"/>
                        </a:buClr>
                        <a:buFont typeface="Wingdings" panose="05000000000000000000" pitchFamily="2" charset="2"/>
                        <a:buNone/>
                      </a:pPr>
                      <a:endParaRPr lang="en-US" altLang="en-US" sz="1200" b="1" dirty="0">
                        <a:latin typeface="+mn-lt"/>
                      </a:endParaRPr>
                    </a:p>
                  </a:txBody>
                  <a:tcPr marL="91452" marR="91452" marT="45721" marB="45721"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0C to 49C  (32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52" marR="91452" marT="45721" marB="45721" anchor="ctr"/>
                </a:tc>
                <a:extLst>
                  <a:ext uri="{0D108BD9-81ED-4DB2-BD59-A6C34878D82A}">
                    <a16:rowId xmlns:a16="http://schemas.microsoft.com/office/drawing/2014/main" val="3704815150"/>
                  </a:ext>
                </a:extLst>
              </a:tr>
              <a:tr h="507576">
                <a:tc>
                  <a:txBody>
                    <a:bodyPr/>
                    <a:lstStyle/>
                    <a:p>
                      <a:pPr marL="0" indent="0">
                        <a:buClr>
                          <a:srgbClr val="C00000"/>
                        </a:buClr>
                        <a:buFont typeface="Wingdings" panose="05000000000000000000" pitchFamily="2" charset="2"/>
                        <a:buNone/>
                      </a:pPr>
                      <a:r>
                        <a:rPr lang="en-US" sz="1400" b="1" dirty="0"/>
                        <a:t>Flooded Lead Selenium</a:t>
                      </a:r>
                    </a:p>
                  </a:txBody>
                  <a:tcPr marL="91452" marR="91452" marT="45721" marB="45721" anchor="ctr"/>
                </a:tc>
                <a:tc>
                  <a:txBody>
                    <a:bodyPr/>
                    <a:lstStyle/>
                    <a:p>
                      <a:pPr marL="0" indent="0" algn="ctr">
                        <a:buClr>
                          <a:srgbClr val="C00000"/>
                        </a:buClr>
                        <a:buFont typeface="Wingdings" panose="05000000000000000000" pitchFamily="2" charset="2"/>
                        <a:buNone/>
                      </a:pPr>
                      <a:r>
                        <a:rPr lang="en-US" sz="1400" b="1" dirty="0">
                          <a:latin typeface="+mn-lt"/>
                        </a:rPr>
                        <a:t>2.0</a:t>
                      </a:r>
                    </a:p>
                  </a:txBody>
                  <a:tcPr marL="91452" marR="91452" marT="45721" marB="45721" anchor="ctr"/>
                </a:tc>
                <a:tc>
                  <a:txBody>
                    <a:bodyPr/>
                    <a:lstStyle/>
                    <a:p>
                      <a:pPr marL="0" indent="0" algn="ctr">
                        <a:buClr>
                          <a:srgbClr val="C00000"/>
                        </a:buClr>
                        <a:buFont typeface="Wingdings" panose="05000000000000000000" pitchFamily="2" charset="2"/>
                        <a:buNone/>
                      </a:pPr>
                      <a:r>
                        <a:rPr lang="en-US" sz="1400" b="1" dirty="0">
                          <a:latin typeface="+mn-lt"/>
                        </a:rPr>
                        <a:t>1 Year</a:t>
                      </a:r>
                    </a:p>
                  </a:txBody>
                  <a:tcPr marL="91452" marR="91452" marT="45721" marB="45721" anchor="ctr"/>
                </a:tc>
                <a:tc>
                  <a:txBody>
                    <a:bodyPr/>
                    <a:lstStyle/>
                    <a:p>
                      <a:pPr marL="0" indent="0" algn="ctr">
                        <a:buClr>
                          <a:srgbClr val="C00000"/>
                        </a:buClr>
                        <a:buFont typeface="Wingdings" panose="05000000000000000000" pitchFamily="2" charset="2"/>
                        <a:buNone/>
                      </a:pPr>
                      <a:endParaRPr lang="en-US" sz="1200" b="1" dirty="0">
                        <a:latin typeface="+mn-lt"/>
                      </a:endParaRPr>
                    </a:p>
                  </a:txBody>
                  <a:tcPr marL="91452" marR="91452" marT="45721" marB="45721"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-20C to 55C  (-4</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131</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52" marR="91452" marT="45721" marB="45721" anchor="ctr"/>
                </a:tc>
                <a:extLst>
                  <a:ext uri="{0D108BD9-81ED-4DB2-BD59-A6C34878D82A}">
                    <a16:rowId xmlns:a16="http://schemas.microsoft.com/office/drawing/2014/main" val="2737204001"/>
                  </a:ext>
                </a:extLst>
              </a:tr>
              <a:tr h="542681">
                <a:tc>
                  <a:txBody>
                    <a:bodyPr/>
                    <a:lstStyle/>
                    <a:p>
                      <a:pPr marL="0" indent="0">
                        <a:buClr>
                          <a:srgbClr val="C00000"/>
                        </a:buClr>
                        <a:buFont typeface="Wingdings" panose="05000000000000000000" pitchFamily="2" charset="2"/>
                        <a:buNone/>
                      </a:pPr>
                      <a:r>
                        <a:rPr lang="en-US" sz="1400" b="1" dirty="0"/>
                        <a:t>LTIO (NMC cathode, </a:t>
                      </a:r>
                      <a:r>
                        <a:rPr lang="en-US" sz="1400" b="1" dirty="0" err="1"/>
                        <a:t>LiTO</a:t>
                      </a:r>
                      <a:r>
                        <a:rPr lang="en-US" sz="1400" b="1" dirty="0"/>
                        <a:t> anode)</a:t>
                      </a:r>
                    </a:p>
                  </a:txBody>
                  <a:tcPr marL="91452" marR="91452" marT="45721" marB="45721" anchor="ctr"/>
                </a:tc>
                <a:tc>
                  <a:txBody>
                    <a:bodyPr/>
                    <a:lstStyle/>
                    <a:p>
                      <a:pPr marL="0" indent="0" algn="ctr">
                        <a:buClr>
                          <a:srgbClr val="C00000"/>
                        </a:buClr>
                        <a:buFont typeface="Wingdings" panose="05000000000000000000" pitchFamily="2" charset="2"/>
                        <a:buNone/>
                      </a:pPr>
                      <a:r>
                        <a:rPr lang="en-US" sz="1400" b="1" dirty="0">
                          <a:latin typeface="+mn-lt"/>
                        </a:rPr>
                        <a:t>2.3</a:t>
                      </a:r>
                    </a:p>
                  </a:txBody>
                  <a:tcPr marL="91452" marR="91452" marT="45721" marB="45721" anchor="ctr"/>
                </a:tc>
                <a:tc>
                  <a:txBody>
                    <a:bodyPr/>
                    <a:lstStyle/>
                    <a:p>
                      <a:pPr marL="0" indent="0" algn="ctr">
                        <a:buClr>
                          <a:srgbClr val="C00000"/>
                        </a:buClr>
                        <a:buFont typeface="Wingdings" panose="05000000000000000000" pitchFamily="2" charset="2"/>
                        <a:buNone/>
                      </a:pPr>
                      <a:r>
                        <a:rPr lang="en-US" sz="1400" b="1" dirty="0">
                          <a:latin typeface="+mn-lt"/>
                        </a:rPr>
                        <a:t>15 Year</a:t>
                      </a:r>
                    </a:p>
                  </a:txBody>
                  <a:tcPr marL="91452" marR="91452" marT="45721" marB="45721" anchor="ctr"/>
                </a:tc>
                <a:tc>
                  <a:txBody>
                    <a:bodyPr/>
                    <a:lstStyle/>
                    <a:p>
                      <a:pPr marL="0" indent="0" algn="ctr">
                        <a:buClr>
                          <a:srgbClr val="C00000"/>
                        </a:buClr>
                        <a:buFont typeface="Wingdings" panose="05000000000000000000" pitchFamily="2" charset="2"/>
                        <a:buNone/>
                      </a:pPr>
                      <a:r>
                        <a:rPr lang="en-US" sz="1200" b="1" dirty="0">
                          <a:latin typeface="+mn-lt"/>
                        </a:rPr>
                        <a:t>30 – 90% (non-condensing)</a:t>
                      </a:r>
                    </a:p>
                  </a:txBody>
                  <a:tcPr marL="91452" marR="91452" marT="45721" marB="45721"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0C to 40C  (32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104</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(average over 24hr period 41-95</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mn-lt"/>
                          <a:ea typeface="+mn-ea"/>
                          <a:cs typeface="+mn-cs"/>
                        </a:rPr>
                        <a:t>F</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a:txBody>
                  <a:tcPr marL="91452" marR="91452" marT="45721" marB="45721" anchor="ctr"/>
                </a:tc>
                <a:extLst>
                  <a:ext uri="{0D108BD9-81ED-4DB2-BD59-A6C34878D82A}">
                    <a16:rowId xmlns:a16="http://schemas.microsoft.com/office/drawing/2014/main" val="1163754538"/>
                  </a:ext>
                </a:extLst>
              </a:tr>
              <a:tr h="523227">
                <a:tc>
                  <a:txBody>
                    <a:bodyPr/>
                    <a:lstStyle/>
                    <a:p>
                      <a:pPr marL="0" indent="0">
                        <a:buClr>
                          <a:srgbClr val="C00000"/>
                        </a:buClr>
                        <a:buFont typeface="Wingdings" panose="05000000000000000000" pitchFamily="2" charset="2"/>
                        <a:buNone/>
                      </a:pPr>
                      <a:r>
                        <a:rPr lang="en-US" sz="1400" b="1" dirty="0"/>
                        <a:t>LFP+NCA</a:t>
                      </a:r>
                    </a:p>
                  </a:txBody>
                  <a:tcPr marL="91452" marR="91452" marT="45721" marB="45721" anchor="ctr"/>
                </a:tc>
                <a:tc>
                  <a:txBody>
                    <a:bodyPr/>
                    <a:lstStyle/>
                    <a:p>
                      <a:pPr marL="0" indent="0" algn="ctr">
                        <a:buClr>
                          <a:srgbClr val="C00000"/>
                        </a:buClr>
                        <a:buFont typeface="Wingdings" panose="05000000000000000000" pitchFamily="2" charset="2"/>
                        <a:buNone/>
                      </a:pPr>
                      <a:r>
                        <a:rPr lang="en-US" sz="1400" b="1" dirty="0">
                          <a:latin typeface="+mn-lt"/>
                        </a:rPr>
                        <a:t>3.7</a:t>
                      </a:r>
                    </a:p>
                  </a:txBody>
                  <a:tcPr marL="91452" marR="91452" marT="45721" marB="45721" anchor="ctr"/>
                </a:tc>
                <a:tc>
                  <a:txBody>
                    <a:bodyPr/>
                    <a:lstStyle/>
                    <a:p>
                      <a:pPr marL="0" indent="0" algn="ctr">
                        <a:buClr>
                          <a:srgbClr val="C00000"/>
                        </a:buClr>
                        <a:buFont typeface="Wingdings" panose="05000000000000000000" pitchFamily="2" charset="2"/>
                        <a:buNone/>
                      </a:pPr>
                      <a:r>
                        <a:rPr lang="en-US" sz="1400" b="1" dirty="0">
                          <a:latin typeface="+mn-lt"/>
                        </a:rPr>
                        <a:t>12-15</a:t>
                      </a:r>
                    </a:p>
                  </a:txBody>
                  <a:tcPr marL="91452" marR="91452" marT="45721" marB="45721" anchor="ctr"/>
                </a:tc>
                <a:tc>
                  <a:txBody>
                    <a:bodyPr/>
                    <a:lstStyle/>
                    <a:p>
                      <a:pPr marL="0" indent="0" algn="ctr">
                        <a:buClr>
                          <a:srgbClr val="C00000"/>
                        </a:buClr>
                        <a:buFont typeface="Wingdings" panose="05000000000000000000" pitchFamily="2" charset="2"/>
                        <a:buNone/>
                      </a:pPr>
                      <a:endParaRPr lang="en-US" sz="1200" b="1" dirty="0">
                        <a:latin typeface="+mn-lt"/>
                      </a:endParaRPr>
                    </a:p>
                  </a:txBody>
                  <a:tcPr marL="91452" marR="91452" marT="45721" marB="45721"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-40C to 50C  (-40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Arial"/>
                          <a:ea typeface="+mn-ea"/>
                          <a:cs typeface="+mn-cs"/>
                        </a:rPr>
                        <a:t>F)</a:t>
                      </a:r>
                    </a:p>
                  </a:txBody>
                  <a:tcPr marL="91452" marR="91452" marT="45721" marB="45721" anchor="ctr"/>
                </a:tc>
                <a:extLst>
                  <a:ext uri="{0D108BD9-81ED-4DB2-BD59-A6C34878D82A}">
                    <a16:rowId xmlns:a16="http://schemas.microsoft.com/office/drawing/2014/main" val="1555780634"/>
                  </a:ext>
                </a:extLst>
              </a:tr>
              <a:tr h="542681">
                <a:tc>
                  <a:txBody>
                    <a:bodyPr/>
                    <a:lstStyle/>
                    <a:p>
                      <a:pPr marL="0" indent="0">
                        <a:buClr>
                          <a:srgbClr val="C00000"/>
                        </a:buClr>
                        <a:buFontTx/>
                        <a:buNone/>
                      </a:pPr>
                      <a:r>
                        <a:rPr lang="en-US" sz="1400" b="1" dirty="0"/>
                        <a:t>Lithium Iron </a:t>
                      </a:r>
                      <a:r>
                        <a:rPr lang="en-US" sz="1400" b="1" dirty="0" err="1"/>
                        <a:t>Phoshpate</a:t>
                      </a:r>
                      <a:r>
                        <a:rPr lang="en-US" sz="1400" b="1" dirty="0"/>
                        <a:t> (LFP/LiFePO4)</a:t>
                      </a:r>
                    </a:p>
                  </a:txBody>
                  <a:tcPr marL="91452" marR="91452" marT="45721" marB="45721" anchor="ctr"/>
                </a:tc>
                <a:tc>
                  <a:txBody>
                    <a:bodyPr/>
                    <a:lstStyle/>
                    <a:p>
                      <a:pPr marL="0" indent="0" algn="ctr">
                        <a:buClr>
                          <a:srgbClr val="C00000"/>
                        </a:buClr>
                        <a:buFont typeface="Wingdings" panose="05000000000000000000" pitchFamily="2" charset="2"/>
                        <a:buNone/>
                      </a:pPr>
                      <a:r>
                        <a:rPr lang="en-US" sz="1400" b="1" dirty="0">
                          <a:latin typeface="+mn-lt"/>
                        </a:rPr>
                        <a:t>3.2</a:t>
                      </a:r>
                    </a:p>
                  </a:txBody>
                  <a:tcPr marL="91452" marR="91452" marT="45721" marB="45721" anchor="ctr"/>
                </a:tc>
                <a:tc>
                  <a:txBody>
                    <a:bodyPr/>
                    <a:lstStyle/>
                    <a:p>
                      <a:pPr marL="0" indent="0" algn="ctr">
                        <a:buClr>
                          <a:srgbClr val="C00000"/>
                        </a:buClr>
                        <a:buFont typeface="Wingdings" panose="05000000000000000000" pitchFamily="2" charset="2"/>
                        <a:buNone/>
                      </a:pPr>
                      <a:r>
                        <a:rPr lang="en-US" sz="1400" b="1" dirty="0">
                          <a:latin typeface="+mn-lt"/>
                        </a:rPr>
                        <a:t>N/A</a:t>
                      </a:r>
                    </a:p>
                  </a:txBody>
                  <a:tcPr marL="91452" marR="91452" marT="45721" marB="45721" anchor="ctr"/>
                </a:tc>
                <a:tc>
                  <a:txBody>
                    <a:bodyPr/>
                    <a:lstStyle/>
                    <a:p>
                      <a:pPr marL="0" indent="0" algn="ctr">
                        <a:buClr>
                          <a:srgbClr val="C00000"/>
                        </a:buClr>
                        <a:buFont typeface="Wingdings" panose="05000000000000000000" pitchFamily="2" charset="2"/>
                        <a:buNone/>
                      </a:pPr>
                      <a:endParaRPr lang="en-US" sz="1200" b="1" dirty="0">
                        <a:latin typeface="+mn-lt"/>
                      </a:endParaRPr>
                    </a:p>
                  </a:txBody>
                  <a:tcPr marL="91452" marR="91452" marT="45721" marB="45721"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-20C to 60C  (-4</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mn-lt"/>
                          <a:ea typeface="+mn-ea"/>
                          <a:cs typeface="+mn-cs"/>
                        </a:rPr>
                        <a:t>F to 122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mn-lt"/>
                          <a:ea typeface="+mn-ea"/>
                          <a:cs typeface="+mn-cs"/>
                        </a:rPr>
                        <a:t>F)</a:t>
                      </a:r>
                    </a:p>
                  </a:txBody>
                  <a:tcPr marL="91452" marR="91452" marT="45721" marB="45721" anchor="ctr"/>
                </a:tc>
                <a:extLst>
                  <a:ext uri="{0D108BD9-81ED-4DB2-BD59-A6C34878D82A}">
                    <a16:rowId xmlns:a16="http://schemas.microsoft.com/office/drawing/2014/main" val="179059960"/>
                  </a:ext>
                </a:extLst>
              </a:tr>
              <a:tr h="542681">
                <a:tc>
                  <a:txBody>
                    <a:bodyPr/>
                    <a:lstStyle/>
                    <a:p>
                      <a:pPr marL="0" indent="0">
                        <a:buClr>
                          <a:srgbClr val="C00000"/>
                        </a:buClr>
                        <a:buFontTx/>
                        <a:buNone/>
                      </a:pPr>
                      <a:r>
                        <a:rPr lang="en-US" sz="1400" b="1" dirty="0"/>
                        <a:t>Lithium Nickel Cobalt Al(NCA) (LiNiCoAlO2/NCA)</a:t>
                      </a:r>
                    </a:p>
                  </a:txBody>
                  <a:tcPr marL="91452" marR="91452" marT="45721" marB="45721" anchor="ctr"/>
                </a:tc>
                <a:tc>
                  <a:txBody>
                    <a:bodyPr/>
                    <a:lstStyle/>
                    <a:p>
                      <a:pPr marL="0" indent="0" algn="ctr">
                        <a:buClr>
                          <a:srgbClr val="C00000"/>
                        </a:buClr>
                        <a:buFont typeface="Wingdings" panose="05000000000000000000" pitchFamily="2" charset="2"/>
                        <a:buNone/>
                      </a:pPr>
                      <a:r>
                        <a:rPr lang="en-US" sz="1200" b="1" dirty="0">
                          <a:latin typeface="+mn-lt"/>
                        </a:rPr>
                        <a:t>3.4</a:t>
                      </a:r>
                    </a:p>
                  </a:txBody>
                  <a:tcPr marL="91452" marR="91452" marT="45721" marB="45721" anchor="ctr"/>
                </a:tc>
                <a:tc>
                  <a:txBody>
                    <a:bodyPr/>
                    <a:lstStyle/>
                    <a:p>
                      <a:pPr marL="0" indent="0" algn="ctr">
                        <a:buClr>
                          <a:srgbClr val="C00000"/>
                        </a:buClr>
                        <a:buFont typeface="Wingdings" panose="05000000000000000000" pitchFamily="2" charset="2"/>
                        <a:buNone/>
                      </a:pPr>
                      <a:r>
                        <a:rPr lang="en-US" sz="1200" b="1" dirty="0">
                          <a:latin typeface="+mn-lt"/>
                        </a:rPr>
                        <a:t>10 -20</a:t>
                      </a:r>
                    </a:p>
                  </a:txBody>
                  <a:tcPr marL="91452" marR="91452" marT="45721" marB="45721" anchor="ctr"/>
                </a:tc>
                <a:tc>
                  <a:txBody>
                    <a:bodyPr/>
                    <a:lstStyle/>
                    <a:p>
                      <a:pPr marL="0" indent="0" algn="ctr">
                        <a:buClr>
                          <a:srgbClr val="C00000"/>
                        </a:buClr>
                        <a:buFont typeface="Wingdings" panose="05000000000000000000" pitchFamily="2" charset="2"/>
                        <a:buNone/>
                      </a:pPr>
                      <a:endParaRPr lang="en-US" sz="1200" b="1" dirty="0">
                        <a:latin typeface="+mn-lt"/>
                      </a:endParaRPr>
                    </a:p>
                  </a:txBody>
                  <a:tcPr marL="91452" marR="91452" marT="45721" marB="45721"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-40C to 75C  (-40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mn-lt"/>
                          <a:ea typeface="+mn-ea"/>
                          <a:cs typeface="+mn-cs"/>
                        </a:rPr>
                        <a:t>F to 167</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srgbClr val="000000"/>
                          </a:solidFill>
                          <a:effectLst/>
                          <a:uLnTx/>
                          <a:uFillTx/>
                          <a:latin typeface="+mn-lt"/>
                          <a:ea typeface="+mn-ea"/>
                          <a:cs typeface="+mn-cs"/>
                        </a:rPr>
                        <a:t>F)</a:t>
                      </a:r>
                    </a:p>
                  </a:txBody>
                  <a:tcPr marL="91452" marR="91452" marT="45721" marB="45721" anchor="ctr"/>
                </a:tc>
                <a:extLst>
                  <a:ext uri="{0D108BD9-81ED-4DB2-BD59-A6C34878D82A}">
                    <a16:rowId xmlns:a16="http://schemas.microsoft.com/office/drawing/2014/main" val="2913535887"/>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47568BAA-537E-4799-AE70-0A53B73AA0D5}"/>
              </a:ext>
            </a:extLst>
          </p:cNvPr>
          <p:cNvSpPr>
            <a:spLocks noGrp="1" noChangeArrowheads="1"/>
          </p:cNvSpPr>
          <p:nvPr>
            <p:ph type="title"/>
          </p:nvPr>
        </p:nvSpPr>
        <p:spPr>
          <a:xfrm>
            <a:off x="0" y="0"/>
            <a:ext cx="9144000" cy="521160"/>
          </a:xfrm>
        </p:spPr>
        <p:txBody>
          <a:bodyPr/>
          <a:lstStyle/>
          <a:p>
            <a:pPr>
              <a:buSzPct val="85000"/>
            </a:pPr>
            <a:r>
              <a:rPr lang="en-US" altLang="en-US" sz="2400" b="1"/>
              <a:t>Lithium ION Battery Technology-                          </a:t>
            </a:r>
            <a:r>
              <a:rPr lang="en-US" altLang="en-US" sz="2400" b="1" i="1"/>
              <a:t>Limitations</a:t>
            </a:r>
          </a:p>
        </p:txBody>
      </p:sp>
      <p:graphicFrame>
        <p:nvGraphicFramePr>
          <p:cNvPr id="2" name="Table 1">
            <a:extLst>
              <a:ext uri="{FF2B5EF4-FFF2-40B4-BE49-F238E27FC236}">
                <a16:creationId xmlns:a16="http://schemas.microsoft.com/office/drawing/2014/main" id="{EA7BFC07-F75D-48A2-8C59-CD7FFF93DAEA}"/>
              </a:ext>
            </a:extLst>
          </p:cNvPr>
          <p:cNvGraphicFramePr>
            <a:graphicFrameLocks noGrp="1"/>
          </p:cNvGraphicFramePr>
          <p:nvPr/>
        </p:nvGraphicFramePr>
        <p:xfrm>
          <a:off x="1114425" y="1006475"/>
          <a:ext cx="6881813" cy="4201047"/>
        </p:xfrm>
        <a:graphic>
          <a:graphicData uri="http://schemas.openxmlformats.org/drawingml/2006/table">
            <a:tbl>
              <a:tblPr firstRow="1" bandRow="1">
                <a:tableStyleId>{00A15C55-8517-42AA-B614-E9B94910E393}</a:tableStyleId>
              </a:tblPr>
              <a:tblGrid>
                <a:gridCol w="6881813">
                  <a:extLst>
                    <a:ext uri="{9D8B030D-6E8A-4147-A177-3AD203B41FA5}">
                      <a16:colId xmlns:a16="http://schemas.microsoft.com/office/drawing/2014/main" val="851301055"/>
                    </a:ext>
                  </a:extLst>
                </a:gridCol>
              </a:tblGrid>
              <a:tr h="543575">
                <a:tc>
                  <a:txBody>
                    <a:bodyPr/>
                    <a:lstStyle/>
                    <a:p>
                      <a:r>
                        <a:rPr lang="en-US" altLang="en-US" sz="2400" b="1" dirty="0">
                          <a:latin typeface="Tahoma" panose="020B0604030504040204" pitchFamily="34" charset="0"/>
                        </a:rPr>
                        <a:t>Special Considerations:</a:t>
                      </a:r>
                      <a:endParaRPr lang="en-US" sz="2400" dirty="0"/>
                    </a:p>
                  </a:txBody>
                  <a:tcPr marL="91439" marR="91439" marT="45712" marB="45712"/>
                </a:tc>
                <a:extLst>
                  <a:ext uri="{0D108BD9-81ED-4DB2-BD59-A6C34878D82A}">
                    <a16:rowId xmlns:a16="http://schemas.microsoft.com/office/drawing/2014/main" val="2317363237"/>
                  </a:ext>
                </a:extLst>
              </a:tr>
              <a:tr h="457119">
                <a:tc>
                  <a:txBody>
                    <a:bodyPr/>
                    <a:lstStyle/>
                    <a:p>
                      <a:pPr marL="285750" indent="-285750">
                        <a:buClr>
                          <a:srgbClr val="C00000"/>
                        </a:buClr>
                        <a:buFont typeface="Wingdings" panose="05000000000000000000" pitchFamily="2" charset="2"/>
                        <a:buChar char="§"/>
                      </a:pPr>
                      <a:r>
                        <a:rPr lang="en-US" altLang="en-US" sz="2400" b="1" dirty="0">
                          <a:latin typeface="Tahoma" panose="020B0604030504040204" pitchFamily="34" charset="0"/>
                        </a:rPr>
                        <a:t>Humidity (Operational and Storage)</a:t>
                      </a:r>
                      <a:endParaRPr lang="en-US" sz="2400" dirty="0"/>
                    </a:p>
                  </a:txBody>
                  <a:tcPr marL="91439" marR="91439" marT="45712" marB="45712"/>
                </a:tc>
                <a:extLst>
                  <a:ext uri="{0D108BD9-81ED-4DB2-BD59-A6C34878D82A}">
                    <a16:rowId xmlns:a16="http://schemas.microsoft.com/office/drawing/2014/main" val="1042519935"/>
                  </a:ext>
                </a:extLst>
              </a:tr>
              <a:tr h="457119">
                <a:tc>
                  <a:txBody>
                    <a:bodyPr/>
                    <a:lstStyle/>
                    <a:p>
                      <a:pPr marL="285750" indent="-285750">
                        <a:buClr>
                          <a:srgbClr val="C00000"/>
                        </a:buClr>
                        <a:buFont typeface="Wingdings" panose="05000000000000000000" pitchFamily="2" charset="2"/>
                        <a:buChar char="§"/>
                      </a:pPr>
                      <a:r>
                        <a:rPr lang="en-US" sz="2400" b="1" dirty="0">
                          <a:latin typeface="Tahoma" panose="020B0604030504040204" pitchFamily="34" charset="0"/>
                        </a:rPr>
                        <a:t>Storage Limitations</a:t>
                      </a:r>
                      <a:endParaRPr lang="en-US" sz="2400" dirty="0"/>
                    </a:p>
                  </a:txBody>
                  <a:tcPr marL="91439" marR="91439" marT="45712" marB="45712"/>
                </a:tc>
                <a:extLst>
                  <a:ext uri="{0D108BD9-81ED-4DB2-BD59-A6C34878D82A}">
                    <a16:rowId xmlns:a16="http://schemas.microsoft.com/office/drawing/2014/main" val="3812856743"/>
                  </a:ext>
                </a:extLst>
              </a:tr>
              <a:tr h="457119">
                <a:tc>
                  <a:txBody>
                    <a:bodyPr/>
                    <a:lstStyle/>
                    <a:p>
                      <a:pPr marL="285750" indent="-285750">
                        <a:buClr>
                          <a:srgbClr val="C00000"/>
                        </a:buClr>
                        <a:buFont typeface="Wingdings" panose="05000000000000000000" pitchFamily="2" charset="2"/>
                        <a:buChar char="§"/>
                      </a:pPr>
                      <a:r>
                        <a:rPr lang="en-US" altLang="en-US" sz="2400" b="1" dirty="0">
                          <a:latin typeface="Tahoma" panose="020B0604030504040204" pitchFamily="34" charset="0"/>
                        </a:rPr>
                        <a:t>Code Enforced Allowable Quantities</a:t>
                      </a:r>
                    </a:p>
                  </a:txBody>
                  <a:tcPr marL="91439" marR="91439" marT="45712" marB="45712"/>
                </a:tc>
                <a:extLst>
                  <a:ext uri="{0D108BD9-81ED-4DB2-BD59-A6C34878D82A}">
                    <a16:rowId xmlns:a16="http://schemas.microsoft.com/office/drawing/2014/main" val="2964038649"/>
                  </a:ext>
                </a:extLst>
              </a:tr>
              <a:tr h="457119">
                <a:tc>
                  <a:txBody>
                    <a:bodyPr/>
                    <a:lstStyle/>
                    <a:p>
                      <a:pPr marL="285750" indent="-285750">
                        <a:buClr>
                          <a:srgbClr val="C00000"/>
                        </a:buClr>
                        <a:buFont typeface="Wingdings" panose="05000000000000000000" pitchFamily="2" charset="2"/>
                        <a:buChar char="§"/>
                      </a:pPr>
                      <a:r>
                        <a:rPr lang="en-US" altLang="en-US" sz="2400" b="1" dirty="0">
                          <a:latin typeface="Tahoma" panose="020B0604030504040204" pitchFamily="34" charset="0"/>
                        </a:rPr>
                        <a:t>Clearance for Fire Code Requirement</a:t>
                      </a:r>
                    </a:p>
                  </a:txBody>
                  <a:tcPr marL="91439" marR="91439" marT="45712" marB="45712"/>
                </a:tc>
                <a:extLst>
                  <a:ext uri="{0D108BD9-81ED-4DB2-BD59-A6C34878D82A}">
                    <a16:rowId xmlns:a16="http://schemas.microsoft.com/office/drawing/2014/main" val="3115587931"/>
                  </a:ext>
                </a:extLst>
              </a:tr>
              <a:tr h="457119">
                <a:tc>
                  <a:txBody>
                    <a:bodyPr/>
                    <a:lstStyle/>
                    <a:p>
                      <a:pPr marL="285750" indent="-285750">
                        <a:buClr>
                          <a:srgbClr val="C00000"/>
                        </a:buClr>
                        <a:buFont typeface="Wingdings" panose="05000000000000000000" pitchFamily="2" charset="2"/>
                        <a:buChar char="§"/>
                      </a:pPr>
                      <a:r>
                        <a:rPr lang="en-US" altLang="en-US" sz="2400" b="1" dirty="0">
                          <a:latin typeface="Tahoma" panose="020B0604030504040204" pitchFamily="34" charset="0"/>
                        </a:rPr>
                        <a:t>Shipping </a:t>
                      </a:r>
                    </a:p>
                  </a:txBody>
                  <a:tcPr marL="91439" marR="91439" marT="45712" marB="45712"/>
                </a:tc>
                <a:extLst>
                  <a:ext uri="{0D108BD9-81ED-4DB2-BD59-A6C34878D82A}">
                    <a16:rowId xmlns:a16="http://schemas.microsoft.com/office/drawing/2014/main" val="3704815150"/>
                  </a:ext>
                </a:extLst>
              </a:tr>
              <a:tr h="457119">
                <a:tc>
                  <a:txBody>
                    <a:bodyPr/>
                    <a:lstStyle/>
                    <a:p>
                      <a:pPr marL="285750" indent="-285750">
                        <a:buClr>
                          <a:srgbClr val="C00000"/>
                        </a:buClr>
                        <a:buFont typeface="Wingdings" panose="05000000000000000000" pitchFamily="2" charset="2"/>
                        <a:buChar char="§"/>
                      </a:pPr>
                      <a:r>
                        <a:rPr lang="en-US" altLang="en-US" sz="2400" b="1" dirty="0">
                          <a:latin typeface="Tahoma" panose="020B0604030504040204" pitchFamily="34" charset="0"/>
                        </a:rPr>
                        <a:t>Proprietary Software for BMS</a:t>
                      </a:r>
                      <a:endParaRPr lang="en-US" sz="2400" dirty="0"/>
                    </a:p>
                  </a:txBody>
                  <a:tcPr marL="91439" marR="91439" marT="45712" marB="45712"/>
                </a:tc>
                <a:extLst>
                  <a:ext uri="{0D108BD9-81ED-4DB2-BD59-A6C34878D82A}">
                    <a16:rowId xmlns:a16="http://schemas.microsoft.com/office/drawing/2014/main" val="2737204001"/>
                  </a:ext>
                </a:extLst>
              </a:tr>
              <a:tr h="457119">
                <a:tc>
                  <a:txBody>
                    <a:bodyPr/>
                    <a:lstStyle/>
                    <a:p>
                      <a:pPr marL="285750" indent="-285750">
                        <a:buClr>
                          <a:srgbClr val="C00000"/>
                        </a:buClr>
                        <a:buFont typeface="Wingdings" panose="05000000000000000000" pitchFamily="2" charset="2"/>
                        <a:buChar char="§"/>
                      </a:pPr>
                      <a:r>
                        <a:rPr lang="en-US" sz="2400" b="1" dirty="0">
                          <a:latin typeface="Tahoma" panose="020B0604030504040204" pitchFamily="34" charset="0"/>
                        </a:rPr>
                        <a:t>Cost</a:t>
                      </a:r>
                      <a:endParaRPr lang="en-US" sz="2400" dirty="0"/>
                    </a:p>
                  </a:txBody>
                  <a:tcPr marL="91439" marR="91439" marT="45712" marB="45712"/>
                </a:tc>
                <a:extLst>
                  <a:ext uri="{0D108BD9-81ED-4DB2-BD59-A6C34878D82A}">
                    <a16:rowId xmlns:a16="http://schemas.microsoft.com/office/drawing/2014/main" val="1163754538"/>
                  </a:ext>
                </a:extLst>
              </a:tr>
              <a:tr h="457119">
                <a:tc>
                  <a:txBody>
                    <a:bodyPr/>
                    <a:lstStyle/>
                    <a:p>
                      <a:pPr marL="285750" indent="-285750">
                        <a:buClr>
                          <a:srgbClr val="C00000"/>
                        </a:buClr>
                        <a:buFont typeface="Wingdings" panose="05000000000000000000" pitchFamily="2" charset="2"/>
                        <a:buChar char="§"/>
                      </a:pPr>
                      <a:r>
                        <a:rPr lang="en-US" sz="2400" b="1" dirty="0"/>
                        <a:t>Best value for short duration discharges</a:t>
                      </a:r>
                    </a:p>
                  </a:txBody>
                  <a:tcPr marL="91439" marR="91439" marT="45712" marB="45712"/>
                </a:tc>
                <a:extLst>
                  <a:ext uri="{0D108BD9-81ED-4DB2-BD59-A6C34878D82A}">
                    <a16:rowId xmlns:a16="http://schemas.microsoft.com/office/drawing/2014/main" val="1555780634"/>
                  </a:ext>
                </a:extLst>
              </a:tr>
            </a:tbl>
          </a:graphicData>
        </a:graphic>
      </p:graphicFrame>
      <p:pic>
        <p:nvPicPr>
          <p:cNvPr id="61465" name="Picture 10" descr="Photograph of the Navajo power plant, which is a coalfired, electric-power-generation&#10;    plant near Page, Arizona">
            <a:extLst>
              <a:ext uri="{FF2B5EF4-FFF2-40B4-BE49-F238E27FC236}">
                <a16:creationId xmlns:a16="http://schemas.microsoft.com/office/drawing/2014/main" id="{6741806E-CEAF-476C-87DA-CA420F343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888" y="5580063"/>
            <a:ext cx="11874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6" name="Picture 9" descr="NMR photo">
            <a:extLst>
              <a:ext uri="{FF2B5EF4-FFF2-40B4-BE49-F238E27FC236}">
                <a16:creationId xmlns:a16="http://schemas.microsoft.com/office/drawing/2014/main" id="{6DCE124B-67B1-4863-B6F2-3C6C04A5E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5581650"/>
            <a:ext cx="1143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7" name="Picture 8" descr="visa ashburn data center">
            <a:extLst>
              <a:ext uri="{FF2B5EF4-FFF2-40B4-BE49-F238E27FC236}">
                <a16:creationId xmlns:a16="http://schemas.microsoft.com/office/drawing/2014/main" id="{9D0845DF-6D3C-40CB-ACA2-9F739FCC1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054"/>
          <a:stretch>
            <a:fillRect/>
          </a:stretch>
        </p:blipFill>
        <p:spPr bwMode="auto">
          <a:xfrm>
            <a:off x="7418388" y="5581650"/>
            <a:ext cx="17335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8" name="Picture 7" descr="boston heavy rail">
            <a:extLst>
              <a:ext uri="{FF2B5EF4-FFF2-40B4-BE49-F238E27FC236}">
                <a16:creationId xmlns:a16="http://schemas.microsoft.com/office/drawing/2014/main" id="{DD7823A2-E00A-43AC-89D8-E1B5B9C44B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948"/>
          <a:stretch>
            <a:fillRect/>
          </a:stretch>
        </p:blipFill>
        <p:spPr bwMode="auto">
          <a:xfrm>
            <a:off x="6365875" y="5580063"/>
            <a:ext cx="105251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9" name="Picture 15" descr="industrial plant photo">
            <a:extLst>
              <a:ext uri="{FF2B5EF4-FFF2-40B4-BE49-F238E27FC236}">
                <a16:creationId xmlns:a16="http://schemas.microsoft.com/office/drawing/2014/main" id="{503C3186-7D6A-4214-8D81-9B3BC5091A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4840" t="26230"/>
          <a:stretch>
            <a:fillRect/>
          </a:stretch>
        </p:blipFill>
        <p:spPr bwMode="auto">
          <a:xfrm>
            <a:off x="2319338" y="5580063"/>
            <a:ext cx="19764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0" name="Picture 26">
            <a:extLst>
              <a:ext uri="{FF2B5EF4-FFF2-40B4-BE49-F238E27FC236}">
                <a16:creationId xmlns:a16="http://schemas.microsoft.com/office/drawing/2014/main" id="{CC38D4CE-B1DB-4B6D-8D11-2C38E379CD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1140"/>
          <a:stretch>
            <a:fillRect/>
          </a:stretch>
        </p:blipFill>
        <p:spPr bwMode="auto">
          <a:xfrm>
            <a:off x="4216400" y="5580063"/>
            <a:ext cx="223043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4E101C68-E17C-4885-AEE6-B7A6D8E3CF8B}"/>
              </a:ext>
            </a:extLst>
          </p:cNvPr>
          <p:cNvSpPr>
            <a:spLocks noGrp="1" noChangeArrowheads="1"/>
          </p:cNvSpPr>
          <p:nvPr>
            <p:ph type="title"/>
          </p:nvPr>
        </p:nvSpPr>
        <p:spPr>
          <a:xfrm>
            <a:off x="0" y="0"/>
            <a:ext cx="9144000" cy="494152"/>
          </a:xfrm>
        </p:spPr>
        <p:txBody>
          <a:bodyPr/>
          <a:lstStyle/>
          <a:p>
            <a:pPr>
              <a:buSzPct val="85000"/>
            </a:pPr>
            <a:r>
              <a:rPr lang="en-US" altLang="en-US" sz="2400" b="1"/>
              <a:t>Lithium ION Battery Technology-                        </a:t>
            </a:r>
            <a:r>
              <a:rPr lang="en-US" altLang="en-US" sz="2400" b="1" i="1"/>
              <a:t>Maintenance</a:t>
            </a:r>
          </a:p>
        </p:txBody>
      </p:sp>
      <p:graphicFrame>
        <p:nvGraphicFramePr>
          <p:cNvPr id="2" name="Table 1">
            <a:extLst>
              <a:ext uri="{FF2B5EF4-FFF2-40B4-BE49-F238E27FC236}">
                <a16:creationId xmlns:a16="http://schemas.microsoft.com/office/drawing/2014/main" id="{EA7BFC07-F75D-48A2-8C59-CD7FFF93DAEA}"/>
              </a:ext>
            </a:extLst>
          </p:cNvPr>
          <p:cNvGraphicFramePr>
            <a:graphicFrameLocks noGrp="1"/>
          </p:cNvGraphicFramePr>
          <p:nvPr>
            <p:extLst>
              <p:ext uri="{D42A27DB-BD31-4B8C-83A1-F6EECF244321}">
                <p14:modId xmlns:p14="http://schemas.microsoft.com/office/powerpoint/2010/main" val="944888634"/>
              </p:ext>
            </p:extLst>
          </p:nvPr>
        </p:nvGraphicFramePr>
        <p:xfrm>
          <a:off x="355633" y="553291"/>
          <a:ext cx="8432736" cy="2883811"/>
        </p:xfrm>
        <a:graphic>
          <a:graphicData uri="http://schemas.openxmlformats.org/drawingml/2006/table">
            <a:tbl>
              <a:tblPr firstRow="1" bandRow="1">
                <a:tableStyleId>{00A15C55-8517-42AA-B614-E9B94910E393}</a:tableStyleId>
              </a:tblPr>
              <a:tblGrid>
                <a:gridCol w="8432736">
                  <a:extLst>
                    <a:ext uri="{9D8B030D-6E8A-4147-A177-3AD203B41FA5}">
                      <a16:colId xmlns:a16="http://schemas.microsoft.com/office/drawing/2014/main" val="851301055"/>
                    </a:ext>
                  </a:extLst>
                </a:gridCol>
              </a:tblGrid>
              <a:tr h="5979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400" b="1" dirty="0">
                          <a:latin typeface="Tahoma" panose="020B0604030504040204" pitchFamily="34" charset="0"/>
                        </a:rPr>
                        <a:t>Maintenance Requirements: </a:t>
                      </a:r>
                      <a:r>
                        <a:rPr kumimoji="0" lang="en-US" sz="2400" b="1" i="0" u="none" strike="noStrike" cap="none" normalizeH="0" baseline="0" dirty="0">
                          <a:ln>
                            <a:noFill/>
                          </a:ln>
                          <a:solidFill>
                            <a:schemeClr val="bg1"/>
                          </a:solidFill>
                          <a:effectLst/>
                          <a:latin typeface="Arial" pitchFamily="34" charset="0"/>
                        </a:rPr>
                        <a:t>IEEE 2030.2.1 (BESS)</a:t>
                      </a:r>
                    </a:p>
                  </a:txBody>
                  <a:tcPr marL="91450" marR="91450" marT="45711" marB="45711" anchor="ctr"/>
                </a:tc>
                <a:extLst>
                  <a:ext uri="{0D108BD9-81ED-4DB2-BD59-A6C34878D82A}">
                    <a16:rowId xmlns:a16="http://schemas.microsoft.com/office/drawing/2014/main" val="2317363237"/>
                  </a:ext>
                </a:extLst>
              </a:tr>
              <a:tr h="457107">
                <a:tc>
                  <a:txBody>
                    <a:bodyPr/>
                    <a:lstStyle/>
                    <a:p>
                      <a:pPr marL="285750" indent="-285750">
                        <a:buClr>
                          <a:srgbClr val="C00000"/>
                        </a:buClr>
                        <a:buFont typeface="Wingdings" panose="05000000000000000000" pitchFamily="2" charset="2"/>
                        <a:buChar char="§"/>
                      </a:pPr>
                      <a:r>
                        <a:rPr lang="en-US" altLang="en-US" sz="2400" b="1" dirty="0">
                          <a:latin typeface="Tahoma" panose="020B0604030504040204" pitchFamily="34" charset="0"/>
                        </a:rPr>
                        <a:t>Vacuum/ Clean cells/cabinet</a:t>
                      </a:r>
                      <a:endParaRPr lang="en-US" sz="2400" dirty="0"/>
                    </a:p>
                  </a:txBody>
                  <a:tcPr marL="91450" marR="91450" marT="45711" marB="45711"/>
                </a:tc>
                <a:extLst>
                  <a:ext uri="{0D108BD9-81ED-4DB2-BD59-A6C34878D82A}">
                    <a16:rowId xmlns:a16="http://schemas.microsoft.com/office/drawing/2014/main" val="1042519935"/>
                  </a:ext>
                </a:extLst>
              </a:tr>
              <a:tr h="457107">
                <a:tc>
                  <a:txBody>
                    <a:bodyPr/>
                    <a:lstStyle/>
                    <a:p>
                      <a:pPr marL="285750" indent="-285750">
                        <a:buClr>
                          <a:srgbClr val="C00000"/>
                        </a:buClr>
                        <a:buFont typeface="Wingdings" panose="05000000000000000000" pitchFamily="2" charset="2"/>
                        <a:buChar char="§"/>
                      </a:pPr>
                      <a:r>
                        <a:rPr lang="en-US" sz="2400" b="1" dirty="0">
                          <a:latin typeface="Tahoma" panose="020B0604030504040204" pitchFamily="34" charset="0"/>
                        </a:rPr>
                        <a:t>Check/Adjust torque</a:t>
                      </a:r>
                      <a:endParaRPr lang="en-US" sz="2400" dirty="0"/>
                    </a:p>
                  </a:txBody>
                  <a:tcPr marL="91450" marR="91450" marT="45711" marB="45711"/>
                </a:tc>
                <a:extLst>
                  <a:ext uri="{0D108BD9-81ED-4DB2-BD59-A6C34878D82A}">
                    <a16:rowId xmlns:a16="http://schemas.microsoft.com/office/drawing/2014/main" val="3812856743"/>
                  </a:ext>
                </a:extLst>
              </a:tr>
              <a:tr h="457107">
                <a:tc>
                  <a:txBody>
                    <a:bodyPr/>
                    <a:lstStyle/>
                    <a:p>
                      <a:pPr marL="285750" indent="-285750">
                        <a:buClr>
                          <a:srgbClr val="C00000"/>
                        </a:buClr>
                        <a:buFont typeface="Wingdings" panose="05000000000000000000" pitchFamily="2" charset="2"/>
                        <a:buChar char="§"/>
                      </a:pPr>
                      <a:r>
                        <a:rPr lang="en-US" altLang="en-US" sz="2400" b="1" dirty="0">
                          <a:latin typeface="Tahoma" panose="020B0604030504040204" pitchFamily="34" charset="0"/>
                        </a:rPr>
                        <a:t>Download data from BMS</a:t>
                      </a:r>
                    </a:p>
                  </a:txBody>
                  <a:tcPr marL="91450" marR="91450" marT="45711" marB="45711"/>
                </a:tc>
                <a:extLst>
                  <a:ext uri="{0D108BD9-81ED-4DB2-BD59-A6C34878D82A}">
                    <a16:rowId xmlns:a16="http://schemas.microsoft.com/office/drawing/2014/main" val="3115587931"/>
                  </a:ext>
                </a:extLst>
              </a:tr>
              <a:tr h="457107">
                <a:tc>
                  <a:txBody>
                    <a:bodyPr/>
                    <a:lstStyle/>
                    <a:p>
                      <a:pPr marL="285750" indent="-285750">
                        <a:buClr>
                          <a:srgbClr val="C00000"/>
                        </a:buClr>
                        <a:buFont typeface="Wingdings" panose="05000000000000000000" pitchFamily="2" charset="2"/>
                        <a:buChar char="§"/>
                      </a:pPr>
                      <a:r>
                        <a:rPr lang="en-US" altLang="en-US" sz="2400" b="1" dirty="0">
                          <a:latin typeface="Tahoma" panose="020B0604030504040204" pitchFamily="34" charset="0"/>
                        </a:rPr>
                        <a:t>Thermal scan connections and cells</a:t>
                      </a:r>
                    </a:p>
                  </a:txBody>
                  <a:tcPr marL="91450" marR="91450" marT="45711" marB="45711"/>
                </a:tc>
                <a:extLst>
                  <a:ext uri="{0D108BD9-81ED-4DB2-BD59-A6C34878D82A}">
                    <a16:rowId xmlns:a16="http://schemas.microsoft.com/office/drawing/2014/main" val="3704815150"/>
                  </a:ext>
                </a:extLst>
              </a:tr>
              <a:tr h="457107">
                <a:tc>
                  <a:txBody>
                    <a:bodyPr/>
                    <a:lstStyle/>
                    <a:p>
                      <a:pPr marL="285750" indent="-285750">
                        <a:buClr>
                          <a:srgbClr val="C00000"/>
                        </a:buClr>
                        <a:buFont typeface="Wingdings" panose="05000000000000000000" pitchFamily="2" charset="2"/>
                        <a:buChar char="§"/>
                      </a:pPr>
                      <a:r>
                        <a:rPr lang="en-US" altLang="en-US" sz="2400" b="1" dirty="0">
                          <a:latin typeface="Tahoma" panose="020B0604030504040204" pitchFamily="34" charset="0"/>
                        </a:rPr>
                        <a:t>Flash calibration/firmware  if required</a:t>
                      </a:r>
                      <a:endParaRPr lang="en-US" sz="2400" dirty="0"/>
                    </a:p>
                  </a:txBody>
                  <a:tcPr marL="91450" marR="91450" marT="45711" marB="45711"/>
                </a:tc>
                <a:extLst>
                  <a:ext uri="{0D108BD9-81ED-4DB2-BD59-A6C34878D82A}">
                    <a16:rowId xmlns:a16="http://schemas.microsoft.com/office/drawing/2014/main" val="2737204001"/>
                  </a:ext>
                </a:extLst>
              </a:tr>
            </a:tbl>
          </a:graphicData>
        </a:graphic>
      </p:graphicFrame>
      <p:pic>
        <p:nvPicPr>
          <p:cNvPr id="63507" name="Picture 2" descr="Image result for lithium ion battery cabinet maintenance">
            <a:extLst>
              <a:ext uri="{FF2B5EF4-FFF2-40B4-BE49-F238E27FC236}">
                <a16:creationId xmlns:a16="http://schemas.microsoft.com/office/drawing/2014/main" id="{BFC22841-6D64-4FED-B455-B952C2B88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2721"/>
          <a:stretch>
            <a:fillRect/>
          </a:stretch>
        </p:blipFill>
        <p:spPr bwMode="auto">
          <a:xfrm>
            <a:off x="1938590" y="3717480"/>
            <a:ext cx="2969167" cy="2184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8" name="TextBox 2">
            <a:extLst>
              <a:ext uri="{FF2B5EF4-FFF2-40B4-BE49-F238E27FC236}">
                <a16:creationId xmlns:a16="http://schemas.microsoft.com/office/drawing/2014/main" id="{95E3616F-8559-4CDA-B0B1-8660652A252E}"/>
              </a:ext>
            </a:extLst>
          </p:cNvPr>
          <p:cNvSpPr txBox="1">
            <a:spLocks noChangeArrowheads="1"/>
          </p:cNvSpPr>
          <p:nvPr/>
        </p:nvSpPr>
        <p:spPr bwMode="auto">
          <a:xfrm>
            <a:off x="6849808" y="6550025"/>
            <a:ext cx="3054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400" dirty="0"/>
              <a:t>Source:</a:t>
            </a:r>
            <a:r>
              <a:rPr lang="en-US" altLang="en-US" sz="1400" dirty="0">
                <a:solidFill>
                  <a:schemeClr val="tx2"/>
                </a:solidFill>
                <a:latin typeface="Arial Black" panose="020B0A04020102020204" pitchFamily="34" charset="0"/>
              </a:rPr>
              <a:t> IEEE 2030.2.1 </a:t>
            </a:r>
            <a:endParaRPr lang="en-US" altLang="en-US" sz="1400" dirty="0"/>
          </a:p>
        </p:txBody>
      </p:sp>
      <p:pic>
        <p:nvPicPr>
          <p:cNvPr id="63512" name="Picture 24" descr="Image result for thermal scan image of battery cabinet connections">
            <a:extLst>
              <a:ext uri="{FF2B5EF4-FFF2-40B4-BE49-F238E27FC236}">
                <a16:creationId xmlns:a16="http://schemas.microsoft.com/office/drawing/2014/main" id="{723545D1-435E-4695-8768-C1ADA85FF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992" y="3717480"/>
            <a:ext cx="2592230" cy="21845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4160CB-2702-47B5-9485-8960F06F6AA8}"/>
              </a:ext>
            </a:extLst>
          </p:cNvPr>
          <p:cNvSpPr txBox="1"/>
          <p:nvPr/>
        </p:nvSpPr>
        <p:spPr>
          <a:xfrm>
            <a:off x="1751166" y="5858052"/>
            <a:ext cx="3156591" cy="461665"/>
          </a:xfrm>
          <a:prstGeom prst="rect">
            <a:avLst/>
          </a:prstGeom>
          <a:noFill/>
        </p:spPr>
        <p:txBody>
          <a:bodyPr wrap="square" rtlCol="0">
            <a:spAutoFit/>
          </a:bodyPr>
          <a:lstStyle/>
          <a:p>
            <a:pPr algn="ctr"/>
            <a:r>
              <a:rPr lang="en-US" sz="1200" b="1" dirty="0">
                <a:solidFill>
                  <a:srgbClr val="C00000"/>
                </a:solidFill>
              </a:rPr>
              <a:t>Must meet UL 1642.5 for technician replaceable modules.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5E57303C-0331-4992-86FA-FAE40AD175C0}"/>
              </a:ext>
            </a:extLst>
          </p:cNvPr>
          <p:cNvSpPr>
            <a:spLocks noGrp="1" noChangeArrowheads="1"/>
          </p:cNvSpPr>
          <p:nvPr>
            <p:ph type="title"/>
          </p:nvPr>
        </p:nvSpPr>
        <p:spPr>
          <a:xfrm>
            <a:off x="0" y="0"/>
            <a:ext cx="9144000" cy="472696"/>
          </a:xfrm>
        </p:spPr>
        <p:txBody>
          <a:bodyPr/>
          <a:lstStyle/>
          <a:p>
            <a:pPr>
              <a:buSzPct val="85000"/>
            </a:pPr>
            <a:r>
              <a:rPr lang="en-US" altLang="en-US" sz="2400" b="1" dirty="0"/>
              <a:t>Lithium ION Battery Technology-                                 </a:t>
            </a:r>
            <a:r>
              <a:rPr lang="en-US" altLang="en-US" sz="2400" b="1" i="1" dirty="0"/>
              <a:t>Safety</a:t>
            </a:r>
          </a:p>
        </p:txBody>
      </p:sp>
      <p:graphicFrame>
        <p:nvGraphicFramePr>
          <p:cNvPr id="2" name="Table 1">
            <a:extLst>
              <a:ext uri="{FF2B5EF4-FFF2-40B4-BE49-F238E27FC236}">
                <a16:creationId xmlns:a16="http://schemas.microsoft.com/office/drawing/2014/main" id="{EA7BFC07-F75D-48A2-8C59-CD7FFF93DAEA}"/>
              </a:ext>
            </a:extLst>
          </p:cNvPr>
          <p:cNvGraphicFramePr>
            <a:graphicFrameLocks noGrp="1"/>
          </p:cNvGraphicFramePr>
          <p:nvPr/>
        </p:nvGraphicFramePr>
        <p:xfrm>
          <a:off x="19050" y="838200"/>
          <a:ext cx="9144000" cy="6331092"/>
        </p:xfrm>
        <a:graphic>
          <a:graphicData uri="http://schemas.openxmlformats.org/drawingml/2006/table">
            <a:tbl>
              <a:tblPr firstRow="1" bandRow="1">
                <a:tableStyleId>{00A15C55-8517-42AA-B614-E9B94910E393}</a:tableStyleId>
              </a:tblPr>
              <a:tblGrid>
                <a:gridCol w="2271397">
                  <a:extLst>
                    <a:ext uri="{9D8B030D-6E8A-4147-A177-3AD203B41FA5}">
                      <a16:colId xmlns:a16="http://schemas.microsoft.com/office/drawing/2014/main" val="689272778"/>
                    </a:ext>
                  </a:extLst>
                </a:gridCol>
                <a:gridCol w="6872603">
                  <a:extLst>
                    <a:ext uri="{9D8B030D-6E8A-4147-A177-3AD203B41FA5}">
                      <a16:colId xmlns:a16="http://schemas.microsoft.com/office/drawing/2014/main" val="851301055"/>
                    </a:ext>
                  </a:extLst>
                </a:gridCol>
              </a:tblGrid>
              <a:tr h="457179">
                <a:tc gridSpan="2">
                  <a:txBody>
                    <a:bodyPr/>
                    <a:lstStyle/>
                    <a:p>
                      <a:r>
                        <a:rPr lang="en-US" altLang="en-US" sz="2400" b="1" dirty="0">
                          <a:latin typeface="Tahoma" panose="020B0604030504040204" pitchFamily="34" charset="0"/>
                        </a:rPr>
                        <a:t>How Safe are these LION systems:</a:t>
                      </a:r>
                      <a:endParaRPr lang="en-US" sz="2400" dirty="0"/>
                    </a:p>
                  </a:txBody>
                  <a:tcPr marL="91446" marR="91446" marT="45718" marB="45718" anchor="ctr">
                    <a:solidFill>
                      <a:schemeClr val="tx1"/>
                    </a:solidFill>
                  </a:tcPr>
                </a:tc>
                <a:tc hMerge="1">
                  <a:txBody>
                    <a:bodyPr/>
                    <a:lstStyle/>
                    <a:p>
                      <a:endParaRPr lang="en-US" sz="2400" dirty="0"/>
                    </a:p>
                  </a:txBody>
                  <a:tcPr/>
                </a:tc>
                <a:extLst>
                  <a:ext uri="{0D108BD9-81ED-4DB2-BD59-A6C34878D82A}">
                    <a16:rowId xmlns:a16="http://schemas.microsoft.com/office/drawing/2014/main" val="2317363237"/>
                  </a:ext>
                </a:extLst>
              </a:tr>
              <a:tr h="1309652">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Tahoma" panose="020B0604030504040204" pitchFamily="34" charset="0"/>
                        </a:rPr>
                        <a:t>Monitoring makes the difference.</a:t>
                      </a:r>
                      <a:endParaRPr lang="en-US" sz="2400" dirty="0"/>
                    </a:p>
                  </a:txBody>
                  <a:tcPr marL="91446" marR="91446" marT="45718" marB="45718"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85750" indent="-285750">
                        <a:buClr>
                          <a:srgbClr val="C00000"/>
                        </a:buClr>
                        <a:buFont typeface="Wingdings" panose="05000000000000000000" pitchFamily="2" charset="2"/>
                        <a:buChar char="§"/>
                      </a:pPr>
                      <a:r>
                        <a:rPr lang="en-US" sz="1800" b="1" dirty="0">
                          <a:latin typeface="Tahoma" panose="020B0604030504040204" pitchFamily="34" charset="0"/>
                        </a:rPr>
                        <a:t>Each </a:t>
                      </a:r>
                      <a:r>
                        <a:rPr lang="en-US" sz="1800" b="1" u="sng" dirty="0">
                          <a:latin typeface="Tahoma" panose="020B0604030504040204" pitchFamily="34" charset="0"/>
                        </a:rPr>
                        <a:t>cell</a:t>
                      </a:r>
                      <a:r>
                        <a:rPr lang="en-US" sz="1800" b="1" dirty="0">
                          <a:latin typeface="Tahoma" panose="020B0604030504040204" pitchFamily="34" charset="0"/>
                        </a:rPr>
                        <a:t> is </a:t>
                      </a:r>
                      <a:r>
                        <a:rPr lang="en-US" sz="1800" b="1" u="none" dirty="0">
                          <a:latin typeface="Tahoma" panose="020B0604030504040204" pitchFamily="34" charset="0"/>
                        </a:rPr>
                        <a:t>monitored </a:t>
                      </a:r>
                      <a:r>
                        <a:rPr lang="en-US" sz="1800" b="1" dirty="0">
                          <a:latin typeface="Tahoma" panose="020B0604030504040204" pitchFamily="34" charset="0"/>
                        </a:rPr>
                        <a:t>for:</a:t>
                      </a:r>
                      <a:br>
                        <a:rPr lang="en-US" sz="1800" b="1" dirty="0">
                          <a:latin typeface="Tahoma" panose="020B0604030504040204" pitchFamily="34" charset="0"/>
                        </a:rPr>
                      </a:br>
                      <a:r>
                        <a:rPr lang="en-US" sz="1800" b="1" dirty="0">
                          <a:latin typeface="Tahoma" panose="020B0604030504040204" pitchFamily="34" charset="0"/>
                        </a:rPr>
                        <a:t>    Voltage,</a:t>
                      </a:r>
                    </a:p>
                    <a:p>
                      <a:pPr marL="0" indent="0">
                        <a:buClr>
                          <a:srgbClr val="C00000"/>
                        </a:buClr>
                        <a:buFont typeface="Wingdings" panose="05000000000000000000" pitchFamily="2" charset="2"/>
                        <a:buNone/>
                      </a:pPr>
                      <a:r>
                        <a:rPr lang="en-US" sz="1800" b="1" dirty="0">
                          <a:latin typeface="Tahoma" panose="020B0604030504040204" pitchFamily="34" charset="0"/>
                        </a:rPr>
                        <a:t>        Temperature,</a:t>
                      </a:r>
                    </a:p>
                    <a:p>
                      <a:pPr marL="0" indent="0">
                        <a:buClr>
                          <a:srgbClr val="C00000"/>
                        </a:buClr>
                        <a:buFont typeface="Wingdings" panose="05000000000000000000" pitchFamily="2" charset="2"/>
                        <a:buNone/>
                      </a:pPr>
                      <a:r>
                        <a:rPr lang="en-US" sz="1800" b="1" dirty="0">
                          <a:latin typeface="Tahoma" panose="020B0604030504040204" pitchFamily="34" charset="0"/>
                        </a:rPr>
                        <a:t>        Current.</a:t>
                      </a:r>
                      <a:endParaRPr lang="en-US" sz="1800" dirty="0"/>
                    </a:p>
                  </a:txBody>
                  <a:tcPr marL="91446" marR="91446" marT="45718" marB="45718"/>
                </a:tc>
                <a:extLst>
                  <a:ext uri="{0D108BD9-81ED-4DB2-BD59-A6C34878D82A}">
                    <a16:rowId xmlns:a16="http://schemas.microsoft.com/office/drawing/2014/main" val="3812856743"/>
                  </a:ext>
                </a:extLst>
              </a:tr>
              <a:tr h="1737280">
                <a:tc vMerge="1">
                  <a:txBody>
                    <a:bodyPr/>
                    <a:lstStyle/>
                    <a:p>
                      <a:pPr marL="0" indent="0">
                        <a:buClr>
                          <a:srgbClr val="C00000"/>
                        </a:buClr>
                        <a:buFont typeface="Wingdings" panose="05000000000000000000" pitchFamily="2" charset="2"/>
                        <a:buNone/>
                      </a:pPr>
                      <a:endParaRPr lang="en-US" altLang="en-US" sz="2000" b="1" dirty="0">
                        <a:latin typeface="Tahoma" panose="020B0604030504040204" pitchFamily="34" charset="0"/>
                      </a:endParaRPr>
                    </a:p>
                  </a:txBody>
                  <a:tcPr/>
                </a:tc>
                <a:tc>
                  <a:txBody>
                    <a:bodyPr/>
                    <a:lstStyle/>
                    <a:p>
                      <a:pPr marL="285750" indent="-285750">
                        <a:buClr>
                          <a:srgbClr val="C00000"/>
                        </a:buClr>
                        <a:buFont typeface="Wingdings" panose="05000000000000000000" pitchFamily="2" charset="2"/>
                        <a:buChar char="§"/>
                      </a:pPr>
                      <a:r>
                        <a:rPr lang="en-US" altLang="en-US" sz="1800" b="1" dirty="0">
                          <a:latin typeface="Tahoma" panose="020B0604030504040204" pitchFamily="34" charset="0"/>
                        </a:rPr>
                        <a:t>Each </a:t>
                      </a:r>
                      <a:r>
                        <a:rPr lang="en-US" altLang="en-US" sz="1800" b="1" u="sng" dirty="0">
                          <a:latin typeface="Tahoma" panose="020B0604030504040204" pitchFamily="34" charset="0"/>
                        </a:rPr>
                        <a:t>string</a:t>
                      </a:r>
                      <a:r>
                        <a:rPr lang="en-US" altLang="en-US" sz="1800" b="1" dirty="0">
                          <a:latin typeface="Tahoma" panose="020B0604030504040204" pitchFamily="34" charset="0"/>
                        </a:rPr>
                        <a:t> is monitored for:</a:t>
                      </a:r>
                    </a:p>
                    <a:p>
                      <a:pPr marL="0" indent="0">
                        <a:buClr>
                          <a:srgbClr val="C00000"/>
                        </a:buClr>
                        <a:buFont typeface="Wingdings" panose="05000000000000000000" pitchFamily="2" charset="2"/>
                        <a:buNone/>
                      </a:pPr>
                      <a:r>
                        <a:rPr lang="en-US" sz="1800" b="1" dirty="0">
                          <a:latin typeface="Tahoma" panose="020B0604030504040204" pitchFamily="34" charset="0"/>
                        </a:rPr>
                        <a:t>        Reverse Polarity Protection,</a:t>
                      </a:r>
                    </a:p>
                    <a:p>
                      <a:pPr marL="0" indent="0">
                        <a:buClr>
                          <a:srgbClr val="C00000"/>
                        </a:buClr>
                        <a:buFont typeface="Wingdings" panose="05000000000000000000" pitchFamily="2" charset="2"/>
                        <a:buNone/>
                      </a:pPr>
                      <a:r>
                        <a:rPr lang="en-US" sz="1800" b="1" dirty="0">
                          <a:latin typeface="Tahoma" panose="020B0604030504040204" pitchFamily="34" charset="0"/>
                        </a:rPr>
                        <a:t>        Impedance, </a:t>
                      </a:r>
                    </a:p>
                    <a:p>
                      <a:pPr marL="0" indent="0">
                        <a:buClr>
                          <a:srgbClr val="C00000"/>
                        </a:buClr>
                        <a:buFont typeface="Wingdings" panose="05000000000000000000" pitchFamily="2" charset="2"/>
                        <a:buNone/>
                      </a:pPr>
                      <a:r>
                        <a:rPr lang="en-US" sz="1800" b="1" dirty="0">
                          <a:latin typeface="Tahoma" panose="020B0604030504040204" pitchFamily="34" charset="0"/>
                        </a:rPr>
                        <a:t>        Voltage,</a:t>
                      </a:r>
                    </a:p>
                    <a:p>
                      <a:pPr marL="0" indent="0">
                        <a:buClr>
                          <a:srgbClr val="C00000"/>
                        </a:buClr>
                        <a:buFont typeface="Wingdings" panose="05000000000000000000" pitchFamily="2" charset="2"/>
                        <a:buNone/>
                      </a:pPr>
                      <a:r>
                        <a:rPr lang="en-US" sz="1800" b="1" dirty="0">
                          <a:latin typeface="Tahoma" panose="020B0604030504040204" pitchFamily="34" charset="0"/>
                        </a:rPr>
                        <a:t>        Temperature,</a:t>
                      </a:r>
                    </a:p>
                    <a:p>
                      <a:pPr marL="0" indent="0">
                        <a:buClr>
                          <a:srgbClr val="C00000"/>
                        </a:buClr>
                        <a:buFont typeface="Wingdings" panose="05000000000000000000" pitchFamily="2" charset="2"/>
                        <a:buNone/>
                      </a:pPr>
                      <a:r>
                        <a:rPr lang="en-US" sz="1800" b="1" dirty="0">
                          <a:latin typeface="Tahoma" panose="020B0604030504040204" pitchFamily="34" charset="0"/>
                        </a:rPr>
                        <a:t>        Current.</a:t>
                      </a:r>
                      <a:endParaRPr lang="en-US" altLang="en-US" sz="1800" b="1" dirty="0">
                        <a:latin typeface="Tahoma" panose="020B0604030504040204" pitchFamily="34" charset="0"/>
                      </a:endParaRPr>
                    </a:p>
                  </a:txBody>
                  <a:tcPr marL="91446" marR="91446" marT="45718" marB="45718">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5587931"/>
                  </a:ext>
                </a:extLst>
              </a:tr>
              <a:tr h="491961">
                <a:tc rowSpan="5">
                  <a:txBody>
                    <a:bodyPr/>
                    <a:lstStyle/>
                    <a:p>
                      <a:pPr marL="0" indent="0" algn="ctr">
                        <a:buClr>
                          <a:srgbClr val="C00000"/>
                        </a:buClr>
                        <a:buFont typeface="Wingdings" panose="05000000000000000000" pitchFamily="2" charset="2"/>
                        <a:buNone/>
                      </a:pPr>
                      <a:r>
                        <a:rPr lang="en-US" altLang="en-US" sz="2400" b="1" dirty="0">
                          <a:latin typeface="Tahoma" panose="020B0604030504040204" pitchFamily="34" charset="0"/>
                        </a:rPr>
                        <a:t>Controls provide additional safety.</a:t>
                      </a:r>
                    </a:p>
                  </a:txBody>
                  <a:tcPr marL="91446" marR="91446" marT="45718" marB="45718" anchor="ctr">
                    <a:lnT w="12700" cap="flat" cmpd="sng" algn="ctr">
                      <a:solidFill>
                        <a:schemeClr val="tx1"/>
                      </a:solidFill>
                      <a:prstDash val="solid"/>
                      <a:round/>
                      <a:headEnd type="none" w="med" len="med"/>
                      <a:tailEnd type="none" w="med" len="med"/>
                    </a:lnT>
                  </a:tcPr>
                </a:tc>
                <a:tc>
                  <a:txBody>
                    <a:bodyPr/>
                    <a:lstStyle/>
                    <a:p>
                      <a:pPr marL="285750" indent="-285750">
                        <a:buClr>
                          <a:srgbClr val="C00000"/>
                        </a:buClr>
                        <a:buFont typeface="Wingdings" panose="05000000000000000000" pitchFamily="2" charset="2"/>
                        <a:buChar char="§"/>
                      </a:pPr>
                      <a:r>
                        <a:rPr lang="en-US" altLang="en-US" sz="1800" b="1" dirty="0">
                          <a:latin typeface="Tahoma" panose="020B0604030504040204" pitchFamily="34" charset="0"/>
                        </a:rPr>
                        <a:t>Hardened electronics/PLC</a:t>
                      </a:r>
                    </a:p>
                  </a:txBody>
                  <a:tcPr marL="91446" marR="91446" marT="45718" marB="45718">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04815150"/>
                  </a:ext>
                </a:extLst>
              </a:tr>
              <a:tr h="387694">
                <a:tc vMerge="1">
                  <a:txBody>
                    <a:bodyPr/>
                    <a:lstStyle/>
                    <a:p>
                      <a:endParaRPr lang="en-US"/>
                    </a:p>
                  </a:txBody>
                  <a:tcPr/>
                </a:tc>
                <a:tc>
                  <a:txBody>
                    <a:bodyPr/>
                    <a:lstStyle/>
                    <a:p>
                      <a:pPr marL="285750" indent="-285750">
                        <a:buClr>
                          <a:srgbClr val="C00000"/>
                        </a:buClr>
                        <a:buFont typeface="Wingdings" panose="05000000000000000000" pitchFamily="2" charset="2"/>
                        <a:buChar char="§"/>
                      </a:pPr>
                      <a:r>
                        <a:rPr lang="en-US" sz="1800" b="1" dirty="0">
                          <a:latin typeface="Tahoma" panose="020B0604030504040204" pitchFamily="34" charset="0"/>
                          <a:ea typeface="Tahoma" panose="020B0604030504040204" pitchFamily="34" charset="0"/>
                          <a:cs typeface="Tahoma" panose="020B0604030504040204" pitchFamily="34" charset="0"/>
                        </a:rPr>
                        <a:t>Thermal Runaway </a:t>
                      </a:r>
                      <a:r>
                        <a:rPr lang="en-US" sz="1600" b="1" dirty="0">
                          <a:latin typeface="Tahoma" panose="020B0604030504040204" pitchFamily="34" charset="0"/>
                          <a:ea typeface="Tahoma" panose="020B0604030504040204" pitchFamily="34" charset="0"/>
                          <a:cs typeface="Tahoma" panose="020B0604030504040204" pitchFamily="34" charset="0"/>
                        </a:rPr>
                        <a:t>Control (55</a:t>
                      </a:r>
                      <a:r>
                        <a:rPr lang="en-US" sz="1600" b="1" baseline="40000" dirty="0">
                          <a:latin typeface="Tahoma" panose="020B0604030504040204" pitchFamily="34" charset="0"/>
                          <a:ea typeface="Tahoma" panose="020B0604030504040204" pitchFamily="34" charset="0"/>
                          <a:cs typeface="Tahoma" panose="020B0604030504040204" pitchFamily="34" charset="0"/>
                        </a:rPr>
                        <a:t>o</a:t>
                      </a:r>
                      <a:r>
                        <a:rPr lang="en-US" sz="1600" b="1" dirty="0">
                          <a:latin typeface="Tahoma" panose="020B0604030504040204" pitchFamily="34" charset="0"/>
                          <a:ea typeface="Tahoma" panose="020B0604030504040204" pitchFamily="34" charset="0"/>
                          <a:cs typeface="Tahoma" panose="020B0604030504040204" pitchFamily="34" charset="0"/>
                        </a:rPr>
                        <a:t>C alarm/ 65</a:t>
                      </a:r>
                      <a:r>
                        <a:rPr lang="en-US" sz="1600" b="1" baseline="40000" dirty="0">
                          <a:latin typeface="Tahoma" panose="020B0604030504040204" pitchFamily="34" charset="0"/>
                          <a:ea typeface="Tahoma" panose="020B0604030504040204" pitchFamily="34" charset="0"/>
                          <a:cs typeface="Tahoma" panose="020B0604030504040204" pitchFamily="34" charset="0"/>
                        </a:rPr>
                        <a:t>o</a:t>
                      </a:r>
                      <a:r>
                        <a:rPr lang="en-US" sz="1600" b="1" dirty="0">
                          <a:latin typeface="Tahoma" panose="020B0604030504040204" pitchFamily="34" charset="0"/>
                          <a:ea typeface="Tahoma" panose="020B0604030504040204" pitchFamily="34" charset="0"/>
                          <a:cs typeface="Tahoma" panose="020B0604030504040204" pitchFamily="34" charset="0"/>
                        </a:rPr>
                        <a:t>C disconnect)</a:t>
                      </a:r>
                    </a:p>
                  </a:txBody>
                  <a:tcPr marL="91446" marR="91446" marT="45718" marB="45718"/>
                </a:tc>
                <a:extLst>
                  <a:ext uri="{0D108BD9-81ED-4DB2-BD59-A6C34878D82A}">
                    <a16:rowId xmlns:a16="http://schemas.microsoft.com/office/drawing/2014/main" val="1022863573"/>
                  </a:ext>
                </a:extLst>
              </a:tr>
              <a:tr h="387694">
                <a:tc vMerge="1">
                  <a:txBody>
                    <a:bodyPr/>
                    <a:lstStyle/>
                    <a:p>
                      <a:pPr marL="285750" indent="-285750">
                        <a:buClr>
                          <a:srgbClr val="C00000"/>
                        </a:buClr>
                        <a:buFont typeface="Wingdings" panose="05000000000000000000" pitchFamily="2" charset="2"/>
                        <a:buChar char="§"/>
                      </a:pPr>
                      <a:endParaRPr lang="en-US" sz="2400" dirty="0"/>
                    </a:p>
                  </a:txBody>
                  <a:tcPr marL="91446" marR="91446"/>
                </a:tc>
                <a:tc>
                  <a:txBody>
                    <a:bodyPr/>
                    <a:lstStyle/>
                    <a:p>
                      <a:pPr marL="285750" indent="-285750">
                        <a:buClr>
                          <a:srgbClr val="C00000"/>
                        </a:buClr>
                        <a:buFont typeface="Wingdings" panose="05000000000000000000" pitchFamily="2" charset="2"/>
                        <a:buChar char="§"/>
                      </a:pPr>
                      <a:r>
                        <a:rPr lang="en-US" sz="1800" b="1" u="sng" dirty="0">
                          <a:latin typeface="Tahoma" panose="020B0604030504040204" pitchFamily="34" charset="0"/>
                          <a:ea typeface="Tahoma" panose="020B0604030504040204" pitchFamily="34" charset="0"/>
                          <a:cs typeface="Tahoma" panose="020B0604030504040204" pitchFamily="34" charset="0"/>
                        </a:rPr>
                        <a:t>Cell</a:t>
                      </a:r>
                      <a:r>
                        <a:rPr lang="en-US" sz="1800" b="1" dirty="0">
                          <a:latin typeface="Tahoma" panose="020B0604030504040204" pitchFamily="34" charset="0"/>
                          <a:ea typeface="Tahoma" panose="020B0604030504040204" pitchFamily="34" charset="0"/>
                          <a:cs typeface="Tahoma" panose="020B0604030504040204" pitchFamily="34" charset="0"/>
                        </a:rPr>
                        <a:t> Balancing</a:t>
                      </a:r>
                    </a:p>
                  </a:txBody>
                  <a:tcPr marL="91446" marR="91446" marT="45718" marB="45718"/>
                </a:tc>
                <a:extLst>
                  <a:ext uri="{0D108BD9-81ED-4DB2-BD59-A6C34878D82A}">
                    <a16:rowId xmlns:a16="http://schemas.microsoft.com/office/drawing/2014/main" val="2737204001"/>
                  </a:ext>
                </a:extLst>
              </a:tr>
              <a:tr h="370823">
                <a:tc vMerge="1">
                  <a:txBody>
                    <a:bodyPr/>
                    <a:lstStyle/>
                    <a:p>
                      <a:endParaRPr lang="en-US"/>
                    </a:p>
                  </a:txBody>
                  <a:tcPr/>
                </a:tc>
                <a:tc>
                  <a:txBody>
                    <a:bodyPr/>
                    <a:lstStyle/>
                    <a:p>
                      <a:pPr marL="285750" indent="-285750">
                        <a:buClr>
                          <a:srgbClr val="C00000"/>
                        </a:buClr>
                        <a:buFont typeface="Wingdings" panose="05000000000000000000" pitchFamily="2" charset="2"/>
                        <a:buChar char="§"/>
                      </a:pPr>
                      <a:r>
                        <a:rPr lang="en-US" sz="1800" b="1" dirty="0">
                          <a:latin typeface="Tahoma" panose="020B0604030504040204" pitchFamily="34" charset="0"/>
                          <a:ea typeface="Tahoma" panose="020B0604030504040204" pitchFamily="34" charset="0"/>
                          <a:cs typeface="Tahoma" panose="020B0604030504040204" pitchFamily="34" charset="0"/>
                        </a:rPr>
                        <a:t>CANBUS for Local and Remote Communication</a:t>
                      </a:r>
                    </a:p>
                  </a:txBody>
                  <a:tcPr marL="91446" marR="91446" marT="45718" marB="45718"/>
                </a:tc>
                <a:extLst>
                  <a:ext uri="{0D108BD9-81ED-4DB2-BD59-A6C34878D82A}">
                    <a16:rowId xmlns:a16="http://schemas.microsoft.com/office/drawing/2014/main" val="3077181385"/>
                  </a:ext>
                </a:extLst>
              </a:tr>
              <a:tr h="1188666">
                <a:tc vMerge="1">
                  <a:txBody>
                    <a:bodyPr/>
                    <a:lstStyle/>
                    <a:p>
                      <a:pPr marL="285750" indent="-285750">
                        <a:buClr>
                          <a:srgbClr val="C00000"/>
                        </a:buClr>
                        <a:buFont typeface="Wingdings" panose="05000000000000000000" pitchFamily="2" charset="2"/>
                        <a:buChar char="§"/>
                      </a:pPr>
                      <a:endParaRPr lang="en-US" sz="2400" dirty="0"/>
                    </a:p>
                  </a:txBody>
                  <a:tcPr marL="91446" marR="91446"/>
                </a:tc>
                <a:tc>
                  <a:txBody>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r>
                        <a:rPr lang="en-US" sz="1800" b="1" dirty="0">
                          <a:latin typeface="Tahoma" panose="020B0604030504040204" pitchFamily="34" charset="0"/>
                        </a:rPr>
                        <a:t>Each </a:t>
                      </a:r>
                      <a:r>
                        <a:rPr lang="en-US" sz="1800" b="1" u="sng" dirty="0">
                          <a:latin typeface="Tahoma" panose="020B0604030504040204" pitchFamily="34" charset="0"/>
                        </a:rPr>
                        <a:t>cell</a:t>
                      </a:r>
                      <a:r>
                        <a:rPr lang="en-US" sz="1800" b="1" dirty="0">
                          <a:latin typeface="Tahoma" panose="020B0604030504040204" pitchFamily="34" charset="0"/>
                        </a:rPr>
                        <a:t> and string has the ability to be removed from the DC bus without impacting operation of the others </a:t>
                      </a:r>
                    </a:p>
                    <a:p>
                      <a:pPr marL="0" marR="0" lvl="0" indent="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sz="1800" b="1" dirty="0">
                          <a:latin typeface="Tahoma" panose="020B0604030504040204" pitchFamily="34" charset="0"/>
                        </a:rPr>
                        <a:t>    </a:t>
                      </a:r>
                      <a:r>
                        <a:rPr lang="en-US" sz="1800" b="1" dirty="0">
                          <a:latin typeface="Arial Black" panose="020B0A04020102020204" pitchFamily="34" charset="0"/>
                        </a:rPr>
                        <a:t>(cell-level disconnecting means)</a:t>
                      </a:r>
                      <a:endParaRPr lang="en-US" sz="1800" dirty="0">
                        <a:latin typeface="Arial Black" panose="020B0A04020102020204" pitchFamily="34" charset="0"/>
                      </a:endParaRPr>
                    </a:p>
                    <a:p>
                      <a:pPr marL="285750" indent="-285750">
                        <a:buClr>
                          <a:srgbClr val="C00000"/>
                        </a:buClr>
                        <a:buFont typeface="Wingdings" panose="05000000000000000000" pitchFamily="2" charset="2"/>
                        <a:buChar char="§"/>
                      </a:pPr>
                      <a:endParaRPr lang="en-US" sz="1800" b="1" dirty="0">
                        <a:latin typeface="Tahoma" panose="020B0604030504040204" pitchFamily="34" charset="0"/>
                        <a:ea typeface="Tahoma" panose="020B0604030504040204" pitchFamily="34" charset="0"/>
                        <a:cs typeface="Tahoma" panose="020B0604030504040204" pitchFamily="34" charset="0"/>
                      </a:endParaRPr>
                    </a:p>
                  </a:txBody>
                  <a:tcPr marL="91446" marR="91446" marT="45718" marB="45718"/>
                </a:tc>
                <a:extLst>
                  <a:ext uri="{0D108BD9-81ED-4DB2-BD59-A6C34878D82A}">
                    <a16:rowId xmlns:a16="http://schemas.microsoft.com/office/drawing/2014/main" val="379679471"/>
                  </a:ext>
                </a:extLst>
              </a:tr>
            </a:tbl>
          </a:graphicData>
        </a:graphic>
      </p:graphicFrame>
      <p:pic>
        <p:nvPicPr>
          <p:cNvPr id="65562" name="Picture 2">
            <a:extLst>
              <a:ext uri="{FF2B5EF4-FFF2-40B4-BE49-F238E27FC236}">
                <a16:creationId xmlns:a16="http://schemas.microsoft.com/office/drawing/2014/main" id="{2E377454-761D-43F9-A39B-0D0DE5921F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750" r="21875"/>
          <a:stretch>
            <a:fillRect/>
          </a:stretch>
        </p:blipFill>
        <p:spPr bwMode="auto">
          <a:xfrm>
            <a:off x="5929313" y="1393825"/>
            <a:ext cx="30067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478C43F8-F849-4148-AA7C-147292CCA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438" y="808038"/>
            <a:ext cx="340042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2">
            <a:extLst>
              <a:ext uri="{FF2B5EF4-FFF2-40B4-BE49-F238E27FC236}">
                <a16:creationId xmlns:a16="http://schemas.microsoft.com/office/drawing/2014/main" id="{28376B53-7D93-4670-BF1C-6B726B126505}"/>
              </a:ext>
            </a:extLst>
          </p:cNvPr>
          <p:cNvSpPr>
            <a:spLocks noGrp="1" noChangeArrowheads="1"/>
          </p:cNvSpPr>
          <p:nvPr>
            <p:ph type="ctrTitle"/>
          </p:nvPr>
        </p:nvSpPr>
        <p:spPr>
          <a:xfrm>
            <a:off x="0" y="838200"/>
            <a:ext cx="3543300" cy="6019800"/>
          </a:xfrm>
          <a:solidFill>
            <a:srgbClr val="C0C0C0"/>
          </a:solidFill>
        </p:spPr>
        <p:txBody>
          <a:bodyPr anchor="t"/>
          <a:lstStyle/>
          <a:p>
            <a:pPr marL="285750" indent="-285750"/>
            <a:r>
              <a:rPr lang="en-US" altLang="en-US" sz="1800" b="1"/>
              <a:t>NEMA 1, 3R, 4X CABINETS </a:t>
            </a:r>
            <a:br>
              <a:rPr lang="en-US" altLang="en-US" sz="1800" b="1"/>
            </a:br>
            <a:br>
              <a:rPr lang="en-US" altLang="en-US" sz="1800" b="1"/>
            </a:br>
            <a:endParaRPr lang="en-US" altLang="en-US" sz="1800" b="1"/>
          </a:p>
        </p:txBody>
      </p:sp>
      <p:sp>
        <p:nvSpPr>
          <p:cNvPr id="67588" name="Rectangle 3">
            <a:extLst>
              <a:ext uri="{FF2B5EF4-FFF2-40B4-BE49-F238E27FC236}">
                <a16:creationId xmlns:a16="http://schemas.microsoft.com/office/drawing/2014/main" id="{63469BB0-8C3C-4D57-97E8-5FC04996E96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67589" name="Rectangle 11">
            <a:extLst>
              <a:ext uri="{FF2B5EF4-FFF2-40B4-BE49-F238E27FC236}">
                <a16:creationId xmlns:a16="http://schemas.microsoft.com/office/drawing/2014/main" id="{56CEB610-FCD3-4100-B6FF-DDE3C35B05E5}"/>
              </a:ext>
            </a:extLst>
          </p:cNvPr>
          <p:cNvSpPr>
            <a:spLocks noChangeArrowheads="1"/>
          </p:cNvSpPr>
          <p:nvPr/>
        </p:nvSpPr>
        <p:spPr bwMode="auto">
          <a:xfrm>
            <a:off x="-1" y="0"/>
            <a:ext cx="9143999" cy="41116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
            </a:pPr>
            <a:r>
              <a:rPr lang="en-US" altLang="en-US" sz="2800" b="1" dirty="0">
                <a:solidFill>
                  <a:schemeClr val="bg1"/>
                </a:solidFill>
              </a:rPr>
              <a:t> </a:t>
            </a:r>
            <a:r>
              <a:rPr lang="en-US" altLang="en-US" sz="2400" b="1" dirty="0">
                <a:solidFill>
                  <a:schemeClr val="bg1"/>
                </a:solidFill>
              </a:rPr>
              <a:t>LITHIUM ION </a:t>
            </a:r>
            <a:r>
              <a:rPr lang="en-US" altLang="en-US" sz="2800" b="1" dirty="0">
                <a:solidFill>
                  <a:schemeClr val="bg1"/>
                </a:solidFill>
              </a:rPr>
              <a:t>-                                  </a:t>
            </a:r>
            <a:r>
              <a:rPr lang="en-US" altLang="en-US" sz="2400" b="1" i="1" dirty="0">
                <a:solidFill>
                  <a:schemeClr val="bg1"/>
                </a:solidFill>
              </a:rPr>
              <a:t>BATTERY CABINETS</a:t>
            </a:r>
          </a:p>
        </p:txBody>
      </p:sp>
      <p:pic>
        <p:nvPicPr>
          <p:cNvPr id="67590" name="Picture 13" descr="Image result for Toshiba SCIB battery cabinet">
            <a:hlinkClick r:id="rId4"/>
            <a:extLst>
              <a:ext uri="{FF2B5EF4-FFF2-40B4-BE49-F238E27FC236}">
                <a16:creationId xmlns:a16="http://schemas.microsoft.com/office/drawing/2014/main" id="{8329E3E5-D960-4C5C-8BA3-5EA0250C73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200" y="2120900"/>
            <a:ext cx="34417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AutoShape 16" descr="Image result for Toshiba SCIB battery cabinet">
            <a:extLst>
              <a:ext uri="{FF2B5EF4-FFF2-40B4-BE49-F238E27FC236}">
                <a16:creationId xmlns:a16="http://schemas.microsoft.com/office/drawing/2014/main" id="{19502931-8AF3-40E7-B5EF-3A019BE5540D}"/>
              </a:ext>
            </a:extLst>
          </p:cNvPr>
          <p:cNvSpPr>
            <a:spLocks noChangeAspect="1" noChangeArrowheads="1"/>
          </p:cNvSpPr>
          <p:nvPr/>
        </p:nvSpPr>
        <p:spPr bwMode="auto">
          <a:xfrm>
            <a:off x="112713"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a:p>
        </p:txBody>
      </p:sp>
      <p:pic>
        <p:nvPicPr>
          <p:cNvPr id="67592" name="Picture 21" descr="Image result for Saft 48VDC telecom Lithium Ion">
            <a:hlinkClick r:id="rId6"/>
            <a:extLst>
              <a:ext uri="{FF2B5EF4-FFF2-40B4-BE49-F238E27FC236}">
                <a16:creationId xmlns:a16="http://schemas.microsoft.com/office/drawing/2014/main" id="{7239FA9E-D8A0-444C-BB3B-B4A23FAFBD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622" t="1440" r="22165"/>
          <a:stretch>
            <a:fillRect/>
          </a:stretch>
        </p:blipFill>
        <p:spPr bwMode="auto">
          <a:xfrm>
            <a:off x="3543300" y="808038"/>
            <a:ext cx="1890713"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19" descr="C:\Users\marlene.AC-DC\AppData\Local\Microsoft\Windows\Temporary Internet Files\Content.Outlook\UM8HS5C7\IMG_4057.jpg">
            <a:extLst>
              <a:ext uri="{FF2B5EF4-FFF2-40B4-BE49-F238E27FC236}">
                <a16:creationId xmlns:a16="http://schemas.microsoft.com/office/drawing/2014/main" id="{86F0F215-A873-490A-A777-A498B7B40B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1525" y="382905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23" descr="https://www.vertivco.com/globalassets/products/critical-power/uninterruptible-power-supplies-ups/cp-ups-na-508x635-123527">
            <a:extLst>
              <a:ext uri="{FF2B5EF4-FFF2-40B4-BE49-F238E27FC236}">
                <a16:creationId xmlns:a16="http://schemas.microsoft.com/office/drawing/2014/main" id="{606A643E-D5BD-455A-9FB3-9C2B6FF7EB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8706" t="8012" r="30890" b="6252"/>
          <a:stretch>
            <a:fillRect/>
          </a:stretch>
        </p:blipFill>
        <p:spPr bwMode="auto">
          <a:xfrm>
            <a:off x="7189788" y="1671638"/>
            <a:ext cx="1954212" cy="518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5" name="Picture 1">
            <a:extLst>
              <a:ext uri="{FF2B5EF4-FFF2-40B4-BE49-F238E27FC236}">
                <a16:creationId xmlns:a16="http://schemas.microsoft.com/office/drawing/2014/main" id="{127A64FA-2EB1-4D49-9216-3D3B9A1229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6113" y="2533650"/>
            <a:ext cx="162877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373B363-875B-4006-8310-3118CB2BE7DE}"/>
              </a:ext>
            </a:extLst>
          </p:cNvPr>
          <p:cNvSpPr txBox="1"/>
          <p:nvPr/>
        </p:nvSpPr>
        <p:spPr>
          <a:xfrm>
            <a:off x="0" y="1187450"/>
            <a:ext cx="3441700" cy="1322388"/>
          </a:xfrm>
          <a:prstGeom prst="rect">
            <a:avLst/>
          </a:prstGeom>
          <a:noFill/>
        </p:spPr>
        <p:txBody>
          <a:bodyPr>
            <a:spAutoFit/>
          </a:bodyPr>
          <a:lstStyle/>
          <a:p>
            <a:pPr marL="285750" indent="-285750">
              <a:buClr>
                <a:schemeClr val="bg2"/>
              </a:buClr>
              <a:buFont typeface="Wingdings" panose="05000000000000000000" pitchFamily="2" charset="2"/>
              <a:buChar char="§"/>
              <a:defRPr/>
            </a:pPr>
            <a:r>
              <a:rPr lang="en-US" sz="1600" b="1" dirty="0">
                <a:solidFill>
                  <a:schemeClr val="bg1"/>
                </a:solidFill>
                <a:latin typeface="Arial Black" panose="020B0A04020102020204" pitchFamily="34" charset="0"/>
              </a:rPr>
              <a:t>TOP ENTRY </a:t>
            </a:r>
          </a:p>
          <a:p>
            <a:pPr marL="285750" indent="-285750">
              <a:buClr>
                <a:schemeClr val="bg2"/>
              </a:buClr>
              <a:buFont typeface="Wingdings" panose="05000000000000000000" pitchFamily="2" charset="2"/>
              <a:buChar char="§"/>
              <a:defRPr/>
            </a:pPr>
            <a:r>
              <a:rPr lang="en-US" sz="1600" b="1" dirty="0">
                <a:solidFill>
                  <a:schemeClr val="bg1"/>
                </a:solidFill>
                <a:latin typeface="Arial Black" panose="020B0A04020102020204" pitchFamily="34" charset="0"/>
              </a:rPr>
              <a:t>HINGED FRONT DOOR</a:t>
            </a:r>
          </a:p>
          <a:p>
            <a:pPr marL="285750" indent="-285750">
              <a:buClr>
                <a:schemeClr val="bg2"/>
              </a:buClr>
              <a:buFont typeface="Wingdings" panose="05000000000000000000" pitchFamily="2" charset="2"/>
              <a:buChar char="§"/>
              <a:defRPr/>
            </a:pPr>
            <a:r>
              <a:rPr lang="en-US" sz="1600" b="1" dirty="0">
                <a:solidFill>
                  <a:schemeClr val="bg1"/>
                </a:solidFill>
                <a:latin typeface="Arial Black" panose="020B0A04020102020204" pitchFamily="34" charset="0"/>
              </a:rPr>
              <a:t>SEISMIC / NON-SEISMIC</a:t>
            </a:r>
          </a:p>
          <a:p>
            <a:pPr>
              <a:defRPr/>
            </a:pP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F8BB3226-B628-4409-B7CF-2560CF060459}"/>
              </a:ext>
            </a:extLst>
          </p:cNvPr>
          <p:cNvSpPr>
            <a:spLocks noGrp="1" noChangeArrowheads="1"/>
          </p:cNvSpPr>
          <p:nvPr>
            <p:ph type="title"/>
          </p:nvPr>
        </p:nvSpPr>
        <p:spPr>
          <a:xfrm>
            <a:off x="0" y="0"/>
            <a:ext cx="9144000" cy="472696"/>
          </a:xfrm>
        </p:spPr>
        <p:txBody>
          <a:bodyPr/>
          <a:lstStyle/>
          <a:p>
            <a:pPr>
              <a:buSzPct val="85000"/>
            </a:pPr>
            <a:r>
              <a:rPr lang="en-US" altLang="en-US" sz="2400" b="1" dirty="0"/>
              <a:t>Lithium ION Battery Technology-                       </a:t>
            </a:r>
            <a:r>
              <a:rPr lang="en-US" altLang="en-US" sz="2400" b="1" i="1" dirty="0">
                <a:latin typeface="Arial Black" panose="020B0A04020102020204" pitchFamily="34" charset="0"/>
              </a:rPr>
              <a:t>End of Life</a:t>
            </a:r>
            <a:endParaRPr lang="en-US" altLang="en-US" sz="2400" b="1" i="1" u="sng" dirty="0">
              <a:latin typeface="Arial Black" panose="020B0A04020102020204" pitchFamily="34" charset="0"/>
            </a:endParaRPr>
          </a:p>
        </p:txBody>
      </p:sp>
      <p:graphicFrame>
        <p:nvGraphicFramePr>
          <p:cNvPr id="2" name="Table 1">
            <a:extLst>
              <a:ext uri="{FF2B5EF4-FFF2-40B4-BE49-F238E27FC236}">
                <a16:creationId xmlns:a16="http://schemas.microsoft.com/office/drawing/2014/main" id="{EA7BFC07-F75D-48A2-8C59-CD7FFF93DAEA}"/>
              </a:ext>
            </a:extLst>
          </p:cNvPr>
          <p:cNvGraphicFramePr>
            <a:graphicFrameLocks noGrp="1"/>
          </p:cNvGraphicFramePr>
          <p:nvPr/>
        </p:nvGraphicFramePr>
        <p:xfrm>
          <a:off x="15875" y="838200"/>
          <a:ext cx="9128125" cy="6267736"/>
        </p:xfrm>
        <a:graphic>
          <a:graphicData uri="http://schemas.openxmlformats.org/drawingml/2006/table">
            <a:tbl>
              <a:tblPr firstRow="1" bandRow="1">
                <a:tableStyleId>{00A15C55-8517-42AA-B614-E9B94910E393}</a:tableStyleId>
              </a:tblPr>
              <a:tblGrid>
                <a:gridCol w="3150336">
                  <a:extLst>
                    <a:ext uri="{9D8B030D-6E8A-4147-A177-3AD203B41FA5}">
                      <a16:colId xmlns:a16="http://schemas.microsoft.com/office/drawing/2014/main" val="689272778"/>
                    </a:ext>
                  </a:extLst>
                </a:gridCol>
                <a:gridCol w="5977789">
                  <a:extLst>
                    <a:ext uri="{9D8B030D-6E8A-4147-A177-3AD203B41FA5}">
                      <a16:colId xmlns:a16="http://schemas.microsoft.com/office/drawing/2014/main" val="851301055"/>
                    </a:ext>
                  </a:extLst>
                </a:gridCol>
              </a:tblGrid>
              <a:tr h="589468">
                <a:tc>
                  <a:txBody>
                    <a:bodyPr/>
                    <a:lstStyle/>
                    <a:p>
                      <a:r>
                        <a:rPr lang="en-US" altLang="en-US" sz="2400" b="1" dirty="0">
                          <a:latin typeface="Tahoma" panose="020B0604030504040204" pitchFamily="34" charset="0"/>
                        </a:rPr>
                        <a:t>Aging Mechanisms:</a:t>
                      </a:r>
                      <a:endParaRPr lang="en-US" sz="2400" dirty="0"/>
                    </a:p>
                  </a:txBody>
                  <a:tcPr marL="91451" marR="91451" marT="45727" marB="45727" anchor="ctr">
                    <a:solidFill>
                      <a:schemeClr val="tx1"/>
                    </a:solidFill>
                  </a:tcPr>
                </a:tc>
                <a:tc>
                  <a:txBody>
                    <a:bodyPr/>
                    <a:lstStyle/>
                    <a:p>
                      <a:pPr algn="ctr"/>
                      <a:r>
                        <a:rPr lang="en-US" sz="2400" dirty="0"/>
                        <a:t>Resulting Symptom</a:t>
                      </a:r>
                    </a:p>
                  </a:txBody>
                  <a:tcPr marL="91451" marR="91451" marT="45727" marB="45727" anchor="ctr">
                    <a:solidFill>
                      <a:schemeClr val="tx1"/>
                    </a:solidFill>
                  </a:tcPr>
                </a:tc>
                <a:extLst>
                  <a:ext uri="{0D108BD9-81ED-4DB2-BD59-A6C34878D82A}">
                    <a16:rowId xmlns:a16="http://schemas.microsoft.com/office/drawing/2014/main" val="2317363237"/>
                  </a:ext>
                </a:extLst>
              </a:tr>
              <a:tr h="18072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Intercalation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33CC"/>
                          </a:solidFill>
                        </a:rPr>
                        <a:t>(Natural)</a:t>
                      </a:r>
                    </a:p>
                  </a:txBody>
                  <a:tcPr marL="91451" marR="91451" marT="45727" marB="45727"/>
                </a:tc>
                <a:tc>
                  <a:txBody>
                    <a:bodyPr/>
                    <a:lstStyle/>
                    <a:p>
                      <a:pPr marL="285750" indent="-285750">
                        <a:buClr>
                          <a:srgbClr val="C00000"/>
                        </a:buClr>
                        <a:buFont typeface="Wingdings" panose="05000000000000000000" pitchFamily="2" charset="2"/>
                        <a:buChar char="§"/>
                      </a:pPr>
                      <a:r>
                        <a:rPr lang="en-US" sz="1800" dirty="0"/>
                        <a:t>Parasitic chemical reactions that prevent the lithium ions from populating the interstices of the active materials.  Conductivity of the battery is gradually reduced as this occurs.</a:t>
                      </a:r>
                    </a:p>
                  </a:txBody>
                  <a:tcPr marL="91451" marR="91451" marT="45727" marB="45727"/>
                </a:tc>
                <a:extLst>
                  <a:ext uri="{0D108BD9-81ED-4DB2-BD59-A6C34878D82A}">
                    <a16:rowId xmlns:a16="http://schemas.microsoft.com/office/drawing/2014/main" val="3704815150"/>
                  </a:ext>
                </a:extLst>
              </a:tr>
              <a:tr h="3870687">
                <a:tc>
                  <a:txBody>
                    <a:bodyPr/>
                    <a:lstStyle/>
                    <a:p>
                      <a:pPr marL="0" indent="0" algn="l">
                        <a:buClr>
                          <a:srgbClr val="C00000"/>
                        </a:buClr>
                        <a:buFont typeface="Wingdings" panose="05000000000000000000" pitchFamily="2" charset="2"/>
                        <a:buNone/>
                      </a:pPr>
                      <a:r>
                        <a:rPr lang="en-US" sz="2400" b="1" dirty="0">
                          <a:latin typeface="+mn-lt"/>
                        </a:rPr>
                        <a:t>Repetitive Cycling</a:t>
                      </a:r>
                    </a:p>
                    <a:p>
                      <a:pPr marL="0" indent="0" algn="l">
                        <a:buClr>
                          <a:srgbClr val="C00000"/>
                        </a:buClr>
                        <a:buFont typeface="Wingdings" panose="05000000000000000000" pitchFamily="2" charset="2"/>
                        <a:buNone/>
                      </a:pPr>
                      <a:r>
                        <a:rPr lang="en-US" sz="2400" b="1" dirty="0">
                          <a:solidFill>
                            <a:srgbClr val="0033CC"/>
                          </a:solidFill>
                          <a:latin typeface="+mn-lt"/>
                        </a:rPr>
                        <a:t>(Natural)</a:t>
                      </a:r>
                    </a:p>
                    <a:p>
                      <a:pPr marL="0" indent="0" algn="l">
                        <a:buClr>
                          <a:srgbClr val="C00000"/>
                        </a:buClr>
                        <a:buFont typeface="Wingdings" panose="05000000000000000000" pitchFamily="2" charset="2"/>
                        <a:buNone/>
                      </a:pPr>
                      <a:endParaRPr lang="en-US" sz="2000" b="1" dirty="0">
                        <a:latin typeface="+mn-lt"/>
                      </a:endParaRPr>
                    </a:p>
                    <a:p>
                      <a:pPr marL="0" indent="0" algn="l">
                        <a:buClr>
                          <a:srgbClr val="C00000"/>
                        </a:buClr>
                        <a:buFont typeface="Wingdings" panose="05000000000000000000" pitchFamily="2" charset="2"/>
                        <a:buNone/>
                      </a:pPr>
                      <a:endParaRPr lang="en-US" sz="2000" b="1" dirty="0">
                        <a:latin typeface="+mn-lt"/>
                      </a:endParaRPr>
                    </a:p>
                    <a:p>
                      <a:pPr marL="0" indent="0" algn="l">
                        <a:buClr>
                          <a:srgbClr val="C00000"/>
                        </a:buClr>
                        <a:buFont typeface="Wingdings" panose="05000000000000000000" pitchFamily="2" charset="2"/>
                        <a:buNone/>
                      </a:pPr>
                      <a:endParaRPr lang="en-US" sz="2000" b="1" dirty="0">
                        <a:latin typeface="+mn-lt"/>
                      </a:endParaRPr>
                    </a:p>
                    <a:p>
                      <a:pPr marL="0" indent="0" algn="l">
                        <a:buClr>
                          <a:srgbClr val="C00000"/>
                        </a:buClr>
                        <a:buFont typeface="Wingdings" panose="05000000000000000000" pitchFamily="2" charset="2"/>
                        <a:buNone/>
                      </a:pPr>
                      <a:endParaRPr lang="en-US" sz="2000" b="1" dirty="0">
                        <a:latin typeface="+mn-lt"/>
                      </a:endParaRPr>
                    </a:p>
                    <a:p>
                      <a:pPr marL="0" indent="0" algn="l">
                        <a:buClr>
                          <a:srgbClr val="C00000"/>
                        </a:buClr>
                        <a:buFont typeface="Wingdings" panose="05000000000000000000" pitchFamily="2" charset="2"/>
                        <a:buNone/>
                      </a:pPr>
                      <a:endParaRPr lang="en-US" sz="2000" b="1" dirty="0">
                        <a:latin typeface="+mn-lt"/>
                      </a:endParaRPr>
                    </a:p>
                    <a:p>
                      <a:pPr marL="0" indent="0" algn="l">
                        <a:buClr>
                          <a:srgbClr val="C00000"/>
                        </a:buClr>
                        <a:buFont typeface="Wingdings" panose="05000000000000000000" pitchFamily="2" charset="2"/>
                        <a:buNone/>
                      </a:pPr>
                      <a:endParaRPr lang="en-US" sz="2000" b="1" dirty="0">
                        <a:latin typeface="+mn-lt"/>
                      </a:endParaRPr>
                    </a:p>
                    <a:p>
                      <a:pPr marL="0" indent="0" algn="l">
                        <a:buClr>
                          <a:srgbClr val="C00000"/>
                        </a:buClr>
                        <a:buFont typeface="Wingdings" panose="05000000000000000000" pitchFamily="2" charset="2"/>
                        <a:buNone/>
                      </a:pPr>
                      <a:endParaRPr lang="en-US" sz="2000" b="1" dirty="0">
                        <a:latin typeface="+mn-lt"/>
                      </a:endParaRPr>
                    </a:p>
                    <a:p>
                      <a:pPr marL="0" indent="0" algn="l">
                        <a:buClr>
                          <a:srgbClr val="C00000"/>
                        </a:buClr>
                        <a:buFont typeface="Wingdings" panose="05000000000000000000" pitchFamily="2" charset="2"/>
                        <a:buNone/>
                      </a:pPr>
                      <a:endParaRPr lang="en-US" sz="2000" b="1" dirty="0">
                        <a:latin typeface="+mn-lt"/>
                      </a:endParaRPr>
                    </a:p>
                    <a:p>
                      <a:pPr marL="0" indent="0" algn="l">
                        <a:buClr>
                          <a:srgbClr val="C00000"/>
                        </a:buClr>
                        <a:buFont typeface="Wingdings" panose="05000000000000000000" pitchFamily="2" charset="2"/>
                        <a:buNone/>
                      </a:pPr>
                      <a:endParaRPr lang="en-US" sz="2000" b="1" dirty="0">
                        <a:latin typeface="+mn-lt"/>
                      </a:endParaRPr>
                    </a:p>
                    <a:p>
                      <a:pPr marL="0" indent="0" algn="l">
                        <a:buClr>
                          <a:srgbClr val="C00000"/>
                        </a:buClr>
                        <a:buFont typeface="Wingdings" panose="05000000000000000000" pitchFamily="2" charset="2"/>
                        <a:buNone/>
                      </a:pPr>
                      <a:endParaRPr lang="en-US" sz="2000" b="1" dirty="0">
                        <a:latin typeface="+mn-lt"/>
                      </a:endParaRPr>
                    </a:p>
                  </a:txBody>
                  <a:tcPr marL="91451" marR="91451" marT="45727" marB="45727"/>
                </a:tc>
                <a:tc>
                  <a:txBody>
                    <a:bodyPr/>
                    <a:lstStyle/>
                    <a:p>
                      <a:pPr marL="342900" indent="-342900">
                        <a:buClr>
                          <a:srgbClr val="C00000"/>
                        </a:buClr>
                        <a:buFont typeface="Wingdings" panose="05000000000000000000" pitchFamily="2" charset="2"/>
                        <a:buChar char="§"/>
                      </a:pPr>
                      <a:r>
                        <a:rPr lang="en-US" sz="2000" b="1" dirty="0">
                          <a:latin typeface="+mn-lt"/>
                        </a:rPr>
                        <a:t>Very gradual decline of BOL capacity.</a:t>
                      </a:r>
                    </a:p>
                  </a:txBody>
                  <a:tcPr marL="91451" marR="91451" marT="45727" marB="45727"/>
                </a:tc>
                <a:extLst>
                  <a:ext uri="{0D108BD9-81ED-4DB2-BD59-A6C34878D82A}">
                    <a16:rowId xmlns:a16="http://schemas.microsoft.com/office/drawing/2014/main" val="2737204001"/>
                  </a:ext>
                </a:extLst>
              </a:tr>
            </a:tbl>
          </a:graphicData>
        </a:graphic>
      </p:graphicFrame>
      <p:pic>
        <p:nvPicPr>
          <p:cNvPr id="69649" name="Picture 2">
            <a:extLst>
              <a:ext uri="{FF2B5EF4-FFF2-40B4-BE49-F238E27FC236}">
                <a16:creationId xmlns:a16="http://schemas.microsoft.com/office/drawing/2014/main" id="{62B33407-C3D8-4856-8FB2-8328AE230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5040" y="3671320"/>
            <a:ext cx="4265613"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73AA5FF3-5719-4784-8C7D-E7BCA2556C88}"/>
              </a:ext>
            </a:extLst>
          </p:cNvPr>
          <p:cNvSpPr>
            <a:spLocks noGrp="1" noChangeArrowheads="1"/>
          </p:cNvSpPr>
          <p:nvPr>
            <p:ph type="title"/>
          </p:nvPr>
        </p:nvSpPr>
        <p:spPr>
          <a:xfrm>
            <a:off x="0" y="0"/>
            <a:ext cx="9144000" cy="424232"/>
          </a:xfrm>
        </p:spPr>
        <p:txBody>
          <a:bodyPr/>
          <a:lstStyle/>
          <a:p>
            <a:pPr>
              <a:buSzPct val="85000"/>
            </a:pPr>
            <a:r>
              <a:rPr lang="en-US" altLang="en-US" sz="2400" b="1" dirty="0"/>
              <a:t>Lithium ION Battery Technology-                       </a:t>
            </a:r>
            <a:r>
              <a:rPr lang="en-US" altLang="en-US" sz="2400" b="1" i="1" dirty="0">
                <a:latin typeface="Arial Black" panose="020B0A04020102020204" pitchFamily="34" charset="0"/>
              </a:rPr>
              <a:t>End of Life</a:t>
            </a:r>
            <a:endParaRPr lang="en-US" altLang="en-US" sz="2400" b="1" i="1" u="sng" dirty="0">
              <a:latin typeface="Arial Black" panose="020B0A04020102020204" pitchFamily="34" charset="0"/>
            </a:endParaRPr>
          </a:p>
        </p:txBody>
      </p:sp>
      <p:graphicFrame>
        <p:nvGraphicFramePr>
          <p:cNvPr id="2" name="Table 1">
            <a:extLst>
              <a:ext uri="{FF2B5EF4-FFF2-40B4-BE49-F238E27FC236}">
                <a16:creationId xmlns:a16="http://schemas.microsoft.com/office/drawing/2014/main" id="{EA7BFC07-F75D-48A2-8C59-CD7FFF93DAEA}"/>
              </a:ext>
            </a:extLst>
          </p:cNvPr>
          <p:cNvGraphicFramePr>
            <a:graphicFrameLocks noGrp="1"/>
          </p:cNvGraphicFramePr>
          <p:nvPr>
            <p:extLst>
              <p:ext uri="{D42A27DB-BD31-4B8C-83A1-F6EECF244321}">
                <p14:modId xmlns:p14="http://schemas.microsoft.com/office/powerpoint/2010/main" val="3138721671"/>
              </p:ext>
            </p:extLst>
          </p:nvPr>
        </p:nvGraphicFramePr>
        <p:xfrm>
          <a:off x="64848" y="470690"/>
          <a:ext cx="9144000" cy="5813838"/>
        </p:xfrm>
        <a:graphic>
          <a:graphicData uri="http://schemas.openxmlformats.org/drawingml/2006/table">
            <a:tbl>
              <a:tblPr firstRow="1" bandRow="1">
                <a:tableStyleId>{00A15C55-8517-42AA-B614-E9B94910E393}</a:tableStyleId>
              </a:tblPr>
              <a:tblGrid>
                <a:gridCol w="3651184">
                  <a:extLst>
                    <a:ext uri="{9D8B030D-6E8A-4147-A177-3AD203B41FA5}">
                      <a16:colId xmlns:a16="http://schemas.microsoft.com/office/drawing/2014/main" val="689272778"/>
                    </a:ext>
                  </a:extLst>
                </a:gridCol>
                <a:gridCol w="5492816">
                  <a:extLst>
                    <a:ext uri="{9D8B030D-6E8A-4147-A177-3AD203B41FA5}">
                      <a16:colId xmlns:a16="http://schemas.microsoft.com/office/drawing/2014/main" val="851301055"/>
                    </a:ext>
                  </a:extLst>
                </a:gridCol>
              </a:tblGrid>
              <a:tr h="822971">
                <a:tc>
                  <a:txBody>
                    <a:bodyPr/>
                    <a:lstStyle/>
                    <a:p>
                      <a:r>
                        <a:rPr lang="en-US" altLang="en-US" sz="2400" b="1" dirty="0">
                          <a:latin typeface="Tahoma" panose="020B0604030504040204" pitchFamily="34" charset="0"/>
                        </a:rPr>
                        <a:t>Premature </a:t>
                      </a:r>
                      <a:r>
                        <a:rPr lang="en-US" altLang="en-US" sz="2400" b="1" dirty="0">
                          <a:latin typeface="+mj-lt"/>
                        </a:rPr>
                        <a:t>Aging Mechanisms:</a:t>
                      </a:r>
                      <a:endParaRPr lang="en-US" sz="2400" dirty="0">
                        <a:latin typeface="+mj-lt"/>
                      </a:endParaRPr>
                    </a:p>
                  </a:txBody>
                  <a:tcPr marL="91446" marR="91446" marT="45729" marB="45729" anchor="ctr">
                    <a:solidFill>
                      <a:schemeClr val="tx1"/>
                    </a:solidFill>
                  </a:tcPr>
                </a:tc>
                <a:tc>
                  <a:txBody>
                    <a:bodyPr/>
                    <a:lstStyle/>
                    <a:p>
                      <a:pPr algn="ctr"/>
                      <a:r>
                        <a:rPr lang="en-US" sz="2400" dirty="0"/>
                        <a:t>Resulting Symptom</a:t>
                      </a:r>
                    </a:p>
                  </a:txBody>
                  <a:tcPr marL="91446" marR="91446" marT="45729" marB="45729" anchor="ctr">
                    <a:solidFill>
                      <a:schemeClr val="tx1"/>
                    </a:solidFill>
                  </a:tcPr>
                </a:tc>
                <a:extLst>
                  <a:ext uri="{0D108BD9-81ED-4DB2-BD59-A6C34878D82A}">
                    <a16:rowId xmlns:a16="http://schemas.microsoft.com/office/drawing/2014/main" val="2317363237"/>
                  </a:ext>
                </a:extLst>
              </a:tr>
              <a:tr h="826804">
                <a:tc>
                  <a:txBody>
                    <a:bodyPr/>
                    <a:lstStyle/>
                    <a:p>
                      <a:pPr marL="0" indent="0" algn="l">
                        <a:buClr>
                          <a:srgbClr val="C00000"/>
                        </a:buClr>
                        <a:buFont typeface="Wingdings" panose="05000000000000000000" pitchFamily="2" charset="2"/>
                        <a:buNone/>
                      </a:pPr>
                      <a:r>
                        <a:rPr lang="en-US" sz="2000" b="1" dirty="0">
                          <a:latin typeface="+mn-lt"/>
                        </a:rPr>
                        <a:t>Internal Overheating </a:t>
                      </a:r>
                    </a:p>
                  </a:txBody>
                  <a:tcPr marL="91446" marR="91446" marT="45729" marB="45729" anchor="ctr">
                    <a:solidFill>
                      <a:schemeClr val="bg1">
                        <a:lumMod val="95000"/>
                      </a:schemeClr>
                    </a:solidFill>
                  </a:tcPr>
                </a:tc>
                <a:tc>
                  <a:txBody>
                    <a:bodyPr/>
                    <a:lstStyle/>
                    <a:p>
                      <a:pPr marL="285750" indent="-285750">
                        <a:buClr>
                          <a:srgbClr val="C00000"/>
                        </a:buClr>
                        <a:buFont typeface="Wingdings" panose="05000000000000000000" pitchFamily="2" charset="2"/>
                        <a:buChar char="§"/>
                      </a:pPr>
                      <a:r>
                        <a:rPr lang="en-US" sz="1800" dirty="0"/>
                        <a:t>Removal of the cell from the string.</a:t>
                      </a:r>
                    </a:p>
                    <a:p>
                      <a:pPr marL="285750" indent="-285750">
                        <a:buClr>
                          <a:srgbClr val="C00000"/>
                        </a:buClr>
                        <a:buFont typeface="Wingdings" panose="05000000000000000000" pitchFamily="2" charset="2"/>
                        <a:buChar char="§"/>
                      </a:pPr>
                      <a:r>
                        <a:rPr lang="en-US" sz="1800" dirty="0"/>
                        <a:t>Venting of the cell </a:t>
                      </a:r>
                    </a:p>
                  </a:txBody>
                  <a:tcPr marL="91446" marR="91446" marT="45729" marB="45729" anchor="ctr">
                    <a:solidFill>
                      <a:schemeClr val="bg1">
                        <a:lumMod val="95000"/>
                      </a:schemeClr>
                    </a:solidFill>
                  </a:tcPr>
                </a:tc>
                <a:extLst>
                  <a:ext uri="{0D108BD9-81ED-4DB2-BD59-A6C34878D82A}">
                    <a16:rowId xmlns:a16="http://schemas.microsoft.com/office/drawing/2014/main" val="3812856743"/>
                  </a:ext>
                </a:extLst>
              </a:tr>
              <a:tr h="1374654">
                <a:tc>
                  <a:txBody>
                    <a:bodyPr/>
                    <a:lstStyle/>
                    <a:p>
                      <a:pPr algn="l"/>
                      <a:r>
                        <a:rPr lang="en-US" sz="2000" b="1" dirty="0">
                          <a:latin typeface="+mn-lt"/>
                        </a:rPr>
                        <a:t> Cell Imbalance</a:t>
                      </a:r>
                      <a:r>
                        <a:rPr lang="en-US" sz="2000" dirty="0">
                          <a:latin typeface="+mn-lt"/>
                        </a:rPr>
                        <a:t> (Overcharge/</a:t>
                      </a:r>
                      <a:r>
                        <a:rPr lang="en-US" sz="2000" dirty="0" err="1">
                          <a:latin typeface="+mn-lt"/>
                        </a:rPr>
                        <a:t>overdischarge</a:t>
                      </a:r>
                      <a:endParaRPr lang="en-US" sz="2000" dirty="0">
                        <a:latin typeface="+mn-lt"/>
                      </a:endParaRPr>
                    </a:p>
                  </a:txBody>
                  <a:tcPr marL="91446" marR="91446" marT="45729" marB="45729" anchor="ctr">
                    <a:solidFill>
                      <a:schemeClr val="bg1">
                        <a:lumMod val="85000"/>
                      </a:schemeClr>
                    </a:solidFill>
                  </a:tcPr>
                </a:tc>
                <a:tc>
                  <a:txBody>
                    <a:bodyPr/>
                    <a:lstStyle/>
                    <a:p>
                      <a:pPr marL="285750" indent="-285750">
                        <a:buClr>
                          <a:srgbClr val="C00000"/>
                        </a:buClr>
                        <a:buFont typeface="Wingdings" panose="05000000000000000000" pitchFamily="2" charset="2"/>
                        <a:buChar char="§"/>
                      </a:pPr>
                      <a:r>
                        <a:rPr lang="en-US" altLang="en-US" sz="1800" b="0" dirty="0">
                          <a:latin typeface="Tahoma" panose="020B0604030504040204" pitchFamily="34" charset="0"/>
                        </a:rPr>
                        <a:t>Imbalance of cell voltage levels can cause the cells to age at different rates and affect the internal cell temperature. Improper sizing can also cause similar symptoms.</a:t>
                      </a:r>
                    </a:p>
                  </a:txBody>
                  <a:tcPr marL="91446" marR="91446" marT="45729" marB="45729" anchor="ctr">
                    <a:solidFill>
                      <a:schemeClr val="bg1">
                        <a:lumMod val="85000"/>
                      </a:schemeClr>
                    </a:solidFill>
                  </a:tcPr>
                </a:tc>
                <a:extLst>
                  <a:ext uri="{0D108BD9-81ED-4DB2-BD59-A6C34878D82A}">
                    <a16:rowId xmlns:a16="http://schemas.microsoft.com/office/drawing/2014/main" val="787645340"/>
                  </a:ext>
                </a:extLst>
              </a:tr>
              <a:tr h="897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mn-lt"/>
                        </a:rPr>
                        <a:t>Lithium Plating</a:t>
                      </a:r>
                    </a:p>
                  </a:txBody>
                  <a:tcPr marL="91446" marR="91446" marT="45729" marB="45729" anchor="ctr">
                    <a:solidFill>
                      <a:schemeClr val="bg1">
                        <a:lumMod val="95000"/>
                      </a:schemeClr>
                    </a:solidFill>
                  </a:tcPr>
                </a:tc>
                <a:tc>
                  <a:txBody>
                    <a:bodyPr/>
                    <a:lstStyle/>
                    <a:p>
                      <a:pPr marL="285750" indent="-285750">
                        <a:buFont typeface="Wingdings" panose="05000000000000000000" pitchFamily="2" charset="2"/>
                        <a:buChar char="§"/>
                      </a:pPr>
                      <a:r>
                        <a:rPr lang="en-US" sz="1800" dirty="0"/>
                        <a:t>Results from too deep of a discharge with too fast of a recharge repetitively, </a:t>
                      </a:r>
                    </a:p>
                    <a:p>
                      <a:pPr marL="285750" indent="-285750">
                        <a:buFont typeface="Wingdings" panose="05000000000000000000" pitchFamily="2" charset="2"/>
                        <a:buChar char="§"/>
                      </a:pPr>
                      <a:r>
                        <a:rPr lang="en-US" sz="1800" dirty="0"/>
                        <a:t>When charged at too low of a temperature.</a:t>
                      </a:r>
                    </a:p>
                  </a:txBody>
                  <a:tcPr marL="91446" marR="91446" marT="45729" marB="45729" anchor="ctr">
                    <a:solidFill>
                      <a:schemeClr val="bg1">
                        <a:lumMod val="95000"/>
                      </a:schemeClr>
                    </a:solidFill>
                  </a:tcPr>
                </a:tc>
                <a:extLst>
                  <a:ext uri="{0D108BD9-81ED-4DB2-BD59-A6C34878D82A}">
                    <a16:rowId xmlns:a16="http://schemas.microsoft.com/office/drawing/2014/main" val="1404475787"/>
                  </a:ext>
                </a:extLst>
              </a:tr>
              <a:tr h="9985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mn-lt"/>
                        </a:rPr>
                        <a:t>Dendrite/Lithium Deposition</a:t>
                      </a:r>
                    </a:p>
                  </a:txBody>
                  <a:tcPr marL="91446" marR="91446" marT="45729" marB="45729" anchor="ctr">
                    <a:solidFill>
                      <a:schemeClr val="bg1">
                        <a:lumMod val="75000"/>
                      </a:schemeClr>
                    </a:solidFill>
                  </a:tcPr>
                </a:tc>
                <a:tc>
                  <a:txBody>
                    <a:bodyPr/>
                    <a:lstStyle/>
                    <a:p>
                      <a:pPr marL="285750" indent="-285750">
                        <a:buFont typeface="Wingdings" panose="05000000000000000000" pitchFamily="2" charset="2"/>
                        <a:buChar char="§"/>
                      </a:pPr>
                      <a:r>
                        <a:rPr lang="en-US" sz="1800" dirty="0"/>
                        <a:t>Internal short circuit of a cell</a:t>
                      </a:r>
                    </a:p>
                  </a:txBody>
                  <a:tcPr marL="91446" marR="91446" marT="45729" marB="45729" anchor="ctr">
                    <a:solidFill>
                      <a:schemeClr val="bg1">
                        <a:lumMod val="75000"/>
                      </a:schemeClr>
                    </a:solidFill>
                  </a:tcPr>
                </a:tc>
                <a:extLst>
                  <a:ext uri="{0D108BD9-81ED-4DB2-BD59-A6C34878D82A}">
                    <a16:rowId xmlns:a16="http://schemas.microsoft.com/office/drawing/2014/main" val="604900075"/>
                  </a:ext>
                </a:extLst>
              </a:tr>
              <a:tr h="876411">
                <a:tc>
                  <a:txBody>
                    <a:bodyPr/>
                    <a:lstStyle/>
                    <a:p>
                      <a:pPr marL="0" indent="0" algn="l">
                        <a:buClr>
                          <a:srgbClr val="C00000"/>
                        </a:buClr>
                        <a:buFont typeface="Wingdings" panose="05000000000000000000" pitchFamily="2" charset="2"/>
                        <a:buNone/>
                      </a:pPr>
                      <a:r>
                        <a:rPr lang="en-US" altLang="en-US" sz="2000" b="1" dirty="0">
                          <a:latin typeface="+mn-lt"/>
                        </a:rPr>
                        <a:t>Active Material Instability</a:t>
                      </a:r>
                    </a:p>
                  </a:txBody>
                  <a:tcPr marL="91446" marR="91446" marT="45729" marB="45729" anchor="ctr">
                    <a:solidFill>
                      <a:schemeClr val="bg1">
                        <a:lumMod val="85000"/>
                      </a:schemeClr>
                    </a:solidFill>
                  </a:tcPr>
                </a:tc>
                <a:tc>
                  <a:txBody>
                    <a:bodyPr/>
                    <a:lstStyle/>
                    <a:p>
                      <a:pPr marL="285750" indent="-285750">
                        <a:buClr>
                          <a:srgbClr val="C00000"/>
                        </a:buClr>
                        <a:buFont typeface="Wingdings" panose="05000000000000000000" pitchFamily="2" charset="2"/>
                        <a:buChar char="§"/>
                      </a:pPr>
                      <a:r>
                        <a:rPr lang="en-US" altLang="en-US" sz="1800" b="1" dirty="0">
                          <a:latin typeface="Tahoma" panose="020B0604030504040204" pitchFamily="34" charset="0"/>
                        </a:rPr>
                        <a:t>Overtemperature resulting in disconnection</a:t>
                      </a:r>
                    </a:p>
                  </a:txBody>
                  <a:tcPr marL="91446" marR="91446" marT="45729" marB="45729" anchor="ctr">
                    <a:solidFill>
                      <a:schemeClr val="bg1">
                        <a:lumMod val="85000"/>
                      </a:schemeClr>
                    </a:solidFill>
                  </a:tcPr>
                </a:tc>
                <a:extLst>
                  <a:ext uri="{0D108BD9-81ED-4DB2-BD59-A6C34878D82A}">
                    <a16:rowId xmlns:a16="http://schemas.microsoft.com/office/drawing/2014/main" val="3704815150"/>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C8E93A00-66C4-4941-9E38-8BE5F2C6F86E}"/>
              </a:ext>
            </a:extLst>
          </p:cNvPr>
          <p:cNvSpPr>
            <a:spLocks noGrp="1" noChangeArrowheads="1"/>
          </p:cNvSpPr>
          <p:nvPr>
            <p:ph type="title"/>
          </p:nvPr>
        </p:nvSpPr>
        <p:spPr>
          <a:xfrm>
            <a:off x="0" y="0"/>
            <a:ext cx="9144000" cy="521160"/>
          </a:xfrm>
        </p:spPr>
        <p:txBody>
          <a:bodyPr/>
          <a:lstStyle/>
          <a:p>
            <a:pPr>
              <a:buSzPct val="85000"/>
            </a:pPr>
            <a:r>
              <a:rPr lang="en-US" altLang="en-US" sz="2400" b="1" dirty="0"/>
              <a:t>Lithium ION Battery Technology-         </a:t>
            </a:r>
            <a:r>
              <a:rPr lang="en-US" altLang="en-US" sz="2400" b="1" i="1" dirty="0" err="1"/>
              <a:t>Cabinetized</a:t>
            </a:r>
            <a:r>
              <a:rPr lang="en-US" altLang="en-US" sz="2400" b="1" i="1" dirty="0"/>
              <a:t> </a:t>
            </a:r>
            <a:r>
              <a:rPr lang="en-US" altLang="en-US" sz="2400" b="1" i="1" u="sng" dirty="0"/>
              <a:t>Systems</a:t>
            </a:r>
          </a:p>
        </p:txBody>
      </p:sp>
      <p:graphicFrame>
        <p:nvGraphicFramePr>
          <p:cNvPr id="2" name="Table 1">
            <a:extLst>
              <a:ext uri="{FF2B5EF4-FFF2-40B4-BE49-F238E27FC236}">
                <a16:creationId xmlns:a16="http://schemas.microsoft.com/office/drawing/2014/main" id="{EA7BFC07-F75D-48A2-8C59-CD7FFF93DAEA}"/>
              </a:ext>
            </a:extLst>
          </p:cNvPr>
          <p:cNvGraphicFramePr>
            <a:graphicFrameLocks noGrp="1"/>
          </p:cNvGraphicFramePr>
          <p:nvPr>
            <p:extLst>
              <p:ext uri="{D42A27DB-BD31-4B8C-83A1-F6EECF244321}">
                <p14:modId xmlns:p14="http://schemas.microsoft.com/office/powerpoint/2010/main" val="1239313403"/>
              </p:ext>
            </p:extLst>
          </p:nvPr>
        </p:nvGraphicFramePr>
        <p:xfrm>
          <a:off x="0" y="521160"/>
          <a:ext cx="9144000" cy="5924551"/>
        </p:xfrm>
        <a:graphic>
          <a:graphicData uri="http://schemas.openxmlformats.org/drawingml/2006/table">
            <a:tbl>
              <a:tblPr firstRow="1" bandRow="1">
                <a:tableStyleId>{00A15C55-8517-42AA-B614-E9B94910E393}</a:tableStyleId>
              </a:tblPr>
              <a:tblGrid>
                <a:gridCol w="2271397">
                  <a:extLst>
                    <a:ext uri="{9D8B030D-6E8A-4147-A177-3AD203B41FA5}">
                      <a16:colId xmlns:a16="http://schemas.microsoft.com/office/drawing/2014/main" val="689272778"/>
                    </a:ext>
                  </a:extLst>
                </a:gridCol>
                <a:gridCol w="6872603">
                  <a:extLst>
                    <a:ext uri="{9D8B030D-6E8A-4147-A177-3AD203B41FA5}">
                      <a16:colId xmlns:a16="http://schemas.microsoft.com/office/drawing/2014/main" val="851301055"/>
                    </a:ext>
                  </a:extLst>
                </a:gridCol>
              </a:tblGrid>
              <a:tr h="471748">
                <a:tc gridSpan="2">
                  <a:txBody>
                    <a:bodyPr/>
                    <a:lstStyle/>
                    <a:p>
                      <a:r>
                        <a:rPr lang="en-US" altLang="en-US" sz="2400" b="1" dirty="0" err="1">
                          <a:latin typeface="Tahoma" panose="020B0604030504040204" pitchFamily="34" charset="0"/>
                        </a:rPr>
                        <a:t>Cabinetized</a:t>
                      </a:r>
                      <a:r>
                        <a:rPr lang="en-US" altLang="en-US" sz="2400" b="1" dirty="0">
                          <a:latin typeface="Tahoma" panose="020B0604030504040204" pitchFamily="34" charset="0"/>
                        </a:rPr>
                        <a:t> Systems:</a:t>
                      </a:r>
                      <a:endParaRPr lang="en-US" sz="2400" dirty="0"/>
                    </a:p>
                  </a:txBody>
                  <a:tcPr marL="91446" marR="91446" marT="45726" marB="45726" anchor="ctr">
                    <a:solidFill>
                      <a:schemeClr val="tx1"/>
                    </a:solidFill>
                  </a:tcPr>
                </a:tc>
                <a:tc hMerge="1">
                  <a:txBody>
                    <a:bodyPr/>
                    <a:lstStyle/>
                    <a:p>
                      <a:endParaRPr lang="en-US" sz="2400" dirty="0"/>
                    </a:p>
                  </a:txBody>
                  <a:tcPr/>
                </a:tc>
                <a:extLst>
                  <a:ext uri="{0D108BD9-81ED-4DB2-BD59-A6C34878D82A}">
                    <a16:rowId xmlns:a16="http://schemas.microsoft.com/office/drawing/2014/main" val="2317363237"/>
                  </a:ext>
                </a:extLst>
              </a:tr>
              <a:tr h="382639">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Cabinetry</a:t>
                      </a:r>
                    </a:p>
                  </a:txBody>
                  <a:tcPr marL="91446" marR="91446" marT="45726" marB="45726" anchor="ctr">
                    <a:solidFill>
                      <a:schemeClr val="bg1">
                        <a:lumMod val="95000"/>
                      </a:schemeClr>
                    </a:solidFill>
                  </a:tcPr>
                </a:tc>
                <a:tc>
                  <a:txBody>
                    <a:bodyPr/>
                    <a:lstStyle/>
                    <a:p>
                      <a:pPr marL="285750" indent="-285750">
                        <a:buClr>
                          <a:srgbClr val="C00000"/>
                        </a:buClr>
                        <a:buFont typeface="Wingdings" panose="05000000000000000000" pitchFamily="2" charset="2"/>
                        <a:buChar char="§"/>
                      </a:pPr>
                      <a:r>
                        <a:rPr lang="en-US" sz="1600" b="1" dirty="0">
                          <a:latin typeface="Tahoma" panose="020B0604030504040204" pitchFamily="34" charset="0"/>
                        </a:rPr>
                        <a:t>Typically 90” (2286 mm) Height</a:t>
                      </a:r>
                      <a:endParaRPr lang="en-US" sz="1600" dirty="0"/>
                    </a:p>
                  </a:txBody>
                  <a:tcPr marL="91446" marR="91446" marT="45726" marB="45726"/>
                </a:tc>
                <a:extLst>
                  <a:ext uri="{0D108BD9-81ED-4DB2-BD59-A6C34878D82A}">
                    <a16:rowId xmlns:a16="http://schemas.microsoft.com/office/drawing/2014/main" val="1042519935"/>
                  </a:ext>
                </a:extLst>
              </a:tr>
              <a:tr h="1437933">
                <a:tc vMerge="1">
                  <a:txBody>
                    <a:bodyPr/>
                    <a:lstStyle/>
                    <a:p>
                      <a:pPr marL="0" indent="0">
                        <a:buClr>
                          <a:srgbClr val="C00000"/>
                        </a:buClr>
                        <a:buFont typeface="Wingdings" panose="05000000000000000000" pitchFamily="2" charset="2"/>
                        <a:buNone/>
                      </a:pPr>
                      <a:endParaRPr lang="en-US" sz="2000" dirty="0"/>
                    </a:p>
                  </a:txBody>
                  <a:tcPr/>
                </a:tc>
                <a:tc>
                  <a:txBody>
                    <a:bodyPr/>
                    <a:lstStyle/>
                    <a:p>
                      <a:pPr marL="285750" indent="-285750">
                        <a:buClr>
                          <a:srgbClr val="C00000"/>
                        </a:buClr>
                        <a:buFont typeface="Wingdings" panose="05000000000000000000" pitchFamily="2" charset="2"/>
                        <a:buChar char="§"/>
                      </a:pPr>
                      <a:r>
                        <a:rPr lang="en-US" sz="1600" b="1" dirty="0">
                          <a:latin typeface="Tahoma" panose="020B0604030504040204" pitchFamily="34" charset="0"/>
                        </a:rPr>
                        <a:t>Multi-string cabinet (offers redundancy)</a:t>
                      </a:r>
                    </a:p>
                    <a:p>
                      <a:pPr marL="285750" indent="-285750">
                        <a:buClr>
                          <a:srgbClr val="C00000"/>
                        </a:buClr>
                        <a:buFont typeface="Wingdings" panose="05000000000000000000" pitchFamily="2" charset="2"/>
                        <a:buChar char="§"/>
                      </a:pPr>
                      <a:r>
                        <a:rPr lang="en-US" sz="1600" b="1" dirty="0">
                          <a:latin typeface="Tahoma" panose="020B0604030504040204" pitchFamily="34" charset="0"/>
                        </a:rPr>
                        <a:t>Single String cabinet (no redundancy)</a:t>
                      </a:r>
                    </a:p>
                    <a:p>
                      <a:pPr marL="285750" indent="-285750">
                        <a:buClr>
                          <a:srgbClr val="C00000"/>
                        </a:buClr>
                        <a:buFont typeface="Wingdings" panose="05000000000000000000" pitchFamily="2" charset="2"/>
                        <a:buChar char="§"/>
                      </a:pPr>
                      <a:r>
                        <a:rPr lang="en-US" sz="1600" b="1" dirty="0">
                          <a:latin typeface="Tahoma" panose="020B0604030504040204" pitchFamily="34" charset="0"/>
                        </a:rPr>
                        <a:t>Disconnect per string </a:t>
                      </a:r>
                    </a:p>
                    <a:p>
                      <a:pPr marL="285750" indent="-285750">
                        <a:buClr>
                          <a:srgbClr val="C00000"/>
                        </a:buClr>
                        <a:buFont typeface="Wingdings" panose="05000000000000000000" pitchFamily="2" charset="2"/>
                        <a:buChar char="§"/>
                      </a:pPr>
                      <a:r>
                        <a:rPr lang="en-US" sz="1600" b="1" dirty="0">
                          <a:latin typeface="Tahoma" panose="020B0604030504040204" pitchFamily="34" charset="0"/>
                        </a:rPr>
                        <a:t>Disconnect per cabinet</a:t>
                      </a:r>
                    </a:p>
                    <a:p>
                      <a:pPr marL="285750" indent="-285750">
                        <a:buClr>
                          <a:srgbClr val="C00000"/>
                        </a:buClr>
                        <a:buFont typeface="Wingdings" panose="05000000000000000000" pitchFamily="2" charset="2"/>
                        <a:buChar char="§"/>
                      </a:pPr>
                      <a:r>
                        <a:rPr lang="en-US" sz="1600" b="1" dirty="0">
                          <a:latin typeface="Tahoma" panose="020B0604030504040204" pitchFamily="34" charset="0"/>
                        </a:rPr>
                        <a:t>Seismic rated per IFC 1206.2.4</a:t>
                      </a:r>
                      <a:endParaRPr lang="en-US" sz="1600" dirty="0"/>
                    </a:p>
                  </a:txBody>
                  <a:tcPr marL="91446" marR="91446" marT="45726" marB="45726"/>
                </a:tc>
                <a:extLst>
                  <a:ext uri="{0D108BD9-81ED-4DB2-BD59-A6C34878D82A}">
                    <a16:rowId xmlns:a16="http://schemas.microsoft.com/office/drawing/2014/main" val="3812856743"/>
                  </a:ext>
                </a:extLst>
              </a:tr>
              <a:tr h="1832265">
                <a:tc vMerge="1">
                  <a:txBody>
                    <a:bodyPr/>
                    <a:lstStyle/>
                    <a:p>
                      <a:endParaRPr lang="en-US"/>
                    </a:p>
                  </a:txBody>
                  <a:tcPr/>
                </a:tc>
                <a:tc>
                  <a:txBody>
                    <a:bodyPr/>
                    <a:lstStyle/>
                    <a:p>
                      <a:pPr marL="0" indent="0">
                        <a:buClr>
                          <a:srgbClr val="C00000"/>
                        </a:buClr>
                        <a:buFont typeface="Wingdings" panose="05000000000000000000" pitchFamily="2" charset="2"/>
                        <a:buNone/>
                      </a:pPr>
                      <a:r>
                        <a:rPr lang="en-US" altLang="en-US" sz="1800" b="1" dirty="0">
                          <a:latin typeface="Arial Black" panose="020B0A04020102020204" pitchFamily="34" charset="0"/>
                        </a:rPr>
                        <a:t>Components:</a:t>
                      </a:r>
                    </a:p>
                    <a:p>
                      <a:pPr marL="285750" indent="-285750">
                        <a:buClr>
                          <a:srgbClr val="C00000"/>
                        </a:buClr>
                        <a:buFont typeface="Wingdings" panose="05000000000000000000" pitchFamily="2" charset="2"/>
                        <a:buChar char="§"/>
                      </a:pPr>
                      <a:r>
                        <a:rPr lang="en-US" altLang="en-US" sz="1800" b="1" dirty="0">
                          <a:latin typeface="Tahoma" panose="020B0604030504040204" pitchFamily="34" charset="0"/>
                        </a:rPr>
                        <a:t>Battery monitoring/alarm notification system</a:t>
                      </a:r>
                    </a:p>
                    <a:p>
                      <a:pPr marL="285750" indent="-285750">
                        <a:buClr>
                          <a:srgbClr val="C00000"/>
                        </a:buClr>
                        <a:buFont typeface="Wingdings" panose="05000000000000000000" pitchFamily="2" charset="2"/>
                        <a:buChar char="§"/>
                      </a:pPr>
                      <a:r>
                        <a:rPr lang="en-US" altLang="en-US" sz="1800" b="1" dirty="0">
                          <a:latin typeface="Tahoma" panose="020B0604030504040204" pitchFamily="34" charset="0"/>
                        </a:rPr>
                        <a:t>Battery management system</a:t>
                      </a:r>
                    </a:p>
                    <a:p>
                      <a:pPr marL="285750" indent="-285750">
                        <a:buClr>
                          <a:srgbClr val="C00000"/>
                        </a:buClr>
                        <a:buFont typeface="Wingdings" panose="05000000000000000000" pitchFamily="2" charset="2"/>
                        <a:buChar char="§"/>
                      </a:pPr>
                      <a:r>
                        <a:rPr lang="en-US" altLang="en-US" sz="1800" b="1" dirty="0">
                          <a:latin typeface="Tahoma" panose="020B0604030504040204" pitchFamily="34" charset="0"/>
                        </a:rPr>
                        <a:t>System communication module</a:t>
                      </a:r>
                    </a:p>
                    <a:p>
                      <a:pPr marL="285750" indent="-285750">
                        <a:buClr>
                          <a:srgbClr val="C00000"/>
                        </a:buClr>
                        <a:buFont typeface="Wingdings" panose="05000000000000000000" pitchFamily="2" charset="2"/>
                        <a:buChar char="§"/>
                      </a:pPr>
                      <a:r>
                        <a:rPr lang="en-US" altLang="en-US" sz="1800" b="1" dirty="0">
                          <a:latin typeface="Tahoma" panose="020B0604030504040204" pitchFamily="34" charset="0"/>
                        </a:rPr>
                        <a:t>Battery modules</a:t>
                      </a:r>
                    </a:p>
                    <a:p>
                      <a:pPr marL="285750" indent="-285750">
                        <a:buClr>
                          <a:srgbClr val="C00000"/>
                        </a:buClr>
                        <a:buFont typeface="Wingdings" panose="05000000000000000000" pitchFamily="2" charset="2"/>
                        <a:buChar char="§"/>
                      </a:pPr>
                      <a:r>
                        <a:rPr lang="en-US" altLang="en-US" sz="1800" b="1" dirty="0">
                          <a:latin typeface="Tahoma" panose="020B0604030504040204" pitchFamily="34" charset="0"/>
                        </a:rPr>
                        <a:t>Battery DC disconnect</a:t>
                      </a:r>
                    </a:p>
                  </a:txBody>
                  <a:tcPr marL="91446" marR="91446" marT="45726" marB="45726"/>
                </a:tc>
                <a:extLst>
                  <a:ext uri="{0D108BD9-81ED-4DB2-BD59-A6C34878D82A}">
                    <a16:rowId xmlns:a16="http://schemas.microsoft.com/office/drawing/2014/main" val="787645340"/>
                  </a:ext>
                </a:extLst>
              </a:tr>
              <a:tr h="492018">
                <a:tc vMerge="1">
                  <a:txBody>
                    <a:bodyPr/>
                    <a:lstStyle/>
                    <a:p>
                      <a:pPr marL="0" indent="0">
                        <a:buClr>
                          <a:srgbClr val="C00000"/>
                        </a:buClr>
                        <a:buFont typeface="Wingdings" panose="05000000000000000000" pitchFamily="2" charset="2"/>
                        <a:buNone/>
                      </a:pPr>
                      <a:endParaRPr lang="en-US" altLang="en-US" sz="2000" b="1" dirty="0">
                        <a:latin typeface="Tahoma" panose="020B0604030504040204" pitchFamily="34" charset="0"/>
                      </a:endParaRPr>
                    </a:p>
                  </a:txBody>
                  <a:tcPr/>
                </a:tc>
                <a:tc>
                  <a:txBody>
                    <a:bodyPr/>
                    <a:lstStyle/>
                    <a:p>
                      <a:pPr marL="285750" indent="-285750">
                        <a:buClr>
                          <a:srgbClr val="C00000"/>
                        </a:buClr>
                        <a:buFont typeface="Wingdings" panose="05000000000000000000" pitchFamily="2" charset="2"/>
                        <a:buChar char="§"/>
                      </a:pPr>
                      <a:r>
                        <a:rPr lang="en-US" altLang="en-US" sz="1800" b="1" dirty="0">
                          <a:latin typeface="Tahoma" panose="020B0604030504040204" pitchFamily="34" charset="0"/>
                        </a:rPr>
                        <a:t>NEMA1 (IP20), NEMA3R (IP54) or Higher</a:t>
                      </a:r>
                    </a:p>
                  </a:txBody>
                  <a:tcPr marL="91446" marR="91446" marT="45726" marB="45726" anchor="ctr"/>
                </a:tc>
                <a:extLst>
                  <a:ext uri="{0D108BD9-81ED-4DB2-BD59-A6C34878D82A}">
                    <a16:rowId xmlns:a16="http://schemas.microsoft.com/office/drawing/2014/main" val="3115587931"/>
                  </a:ext>
                </a:extLst>
              </a:tr>
              <a:tr h="584687">
                <a:tc rowSpan="2">
                  <a:txBody>
                    <a:bodyPr/>
                    <a:lstStyle/>
                    <a:p>
                      <a:pPr marL="0" indent="0" algn="ctr">
                        <a:buClr>
                          <a:srgbClr val="C00000"/>
                        </a:buClr>
                        <a:buFontTx/>
                        <a:buNone/>
                      </a:pPr>
                      <a:r>
                        <a:rPr lang="en-US" altLang="en-US" sz="2400" b="1" dirty="0">
                          <a:latin typeface="Tahoma" panose="020B0604030504040204" pitchFamily="34" charset="0"/>
                        </a:rPr>
                        <a:t>Electronics</a:t>
                      </a:r>
                    </a:p>
                  </a:txBody>
                  <a:tcPr marL="91446" marR="91446" marT="45726" marB="45726" anchor="ctr"/>
                </a:tc>
                <a:tc>
                  <a:txBody>
                    <a:bodyPr/>
                    <a:lstStyle/>
                    <a:p>
                      <a:pPr marL="285750" indent="-285750">
                        <a:buClr>
                          <a:srgbClr val="C00000"/>
                        </a:buClr>
                        <a:buFont typeface="Wingdings" panose="05000000000000000000" pitchFamily="2" charset="2"/>
                        <a:buChar char="§"/>
                      </a:pPr>
                      <a:r>
                        <a:rPr lang="en-US" altLang="en-US" sz="1800" b="1" dirty="0">
                          <a:latin typeface="Tahoma" panose="020B0604030504040204" pitchFamily="34" charset="0"/>
                        </a:rPr>
                        <a:t>Hardened electronics</a:t>
                      </a:r>
                    </a:p>
                  </a:txBody>
                  <a:tcPr marL="91446" marR="91446" marT="45726" marB="45726" anchor="ctr"/>
                </a:tc>
                <a:extLst>
                  <a:ext uri="{0D108BD9-81ED-4DB2-BD59-A6C34878D82A}">
                    <a16:rowId xmlns:a16="http://schemas.microsoft.com/office/drawing/2014/main" val="3704815150"/>
                  </a:ext>
                </a:extLst>
              </a:tr>
              <a:tr h="723261">
                <a:tc vMerge="1">
                  <a:txBody>
                    <a:bodyPr/>
                    <a:lstStyle/>
                    <a:p>
                      <a:pPr marL="285750" indent="-285750">
                        <a:buClr>
                          <a:srgbClr val="C00000"/>
                        </a:buClr>
                        <a:buFont typeface="Wingdings" panose="05000000000000000000" pitchFamily="2" charset="2"/>
                        <a:buChar char="§"/>
                      </a:pPr>
                      <a:endParaRPr lang="en-US" sz="2400" dirty="0"/>
                    </a:p>
                  </a:txBody>
                  <a:tcPr marL="91446" marR="91446" marT="45726" marB="45726"/>
                </a:tc>
                <a:tc>
                  <a:txBody>
                    <a:bodyPr/>
                    <a:lstStyle/>
                    <a:p>
                      <a:pPr marL="285750" indent="-285750">
                        <a:buClr>
                          <a:srgbClr val="C00000"/>
                        </a:buClr>
                        <a:buFont typeface="Wingdings" panose="05000000000000000000" pitchFamily="2" charset="2"/>
                        <a:buChar char="§"/>
                      </a:pPr>
                      <a:r>
                        <a:rPr lang="en-US" sz="2000" b="1" dirty="0">
                          <a:latin typeface="+mn-lt"/>
                        </a:rPr>
                        <a:t>Redundant monitoring </a:t>
                      </a:r>
                      <a:r>
                        <a:rPr lang="en-US" sz="1600" b="1" dirty="0">
                          <a:latin typeface="+mn-lt"/>
                        </a:rPr>
                        <a:t>(Not typical. Most manufacturers operate without the communications interface.</a:t>
                      </a:r>
                      <a:r>
                        <a:rPr lang="en-US" sz="2000" b="1" dirty="0">
                          <a:latin typeface="+mn-lt"/>
                        </a:rPr>
                        <a:t>)</a:t>
                      </a:r>
                    </a:p>
                  </a:txBody>
                  <a:tcPr marL="91446" marR="91446" marT="45726" marB="45726"/>
                </a:tc>
                <a:extLst>
                  <a:ext uri="{0D108BD9-81ED-4DB2-BD59-A6C34878D82A}">
                    <a16:rowId xmlns:a16="http://schemas.microsoft.com/office/drawing/2014/main" val="273720400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B564DC71-D0CC-42DF-A582-C003A6DC0F35}"/>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20483" name="Rectangle 11">
            <a:extLst>
              <a:ext uri="{FF2B5EF4-FFF2-40B4-BE49-F238E27FC236}">
                <a16:creationId xmlns:a16="http://schemas.microsoft.com/office/drawing/2014/main" id="{77670843-D4FA-4D0D-8C3F-A6BF99BC0229}"/>
              </a:ext>
            </a:extLst>
          </p:cNvPr>
          <p:cNvSpPr>
            <a:spLocks noChangeArrowheads="1"/>
          </p:cNvSpPr>
          <p:nvPr/>
        </p:nvSpPr>
        <p:spPr bwMode="auto">
          <a:xfrm>
            <a:off x="0" y="0"/>
            <a:ext cx="9144000" cy="45243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
            </a:pPr>
            <a:r>
              <a:rPr lang="en-US" altLang="en-US" sz="2800" b="1" dirty="0">
                <a:solidFill>
                  <a:schemeClr val="bg1"/>
                </a:solidFill>
              </a:rPr>
              <a:t> LITHIUM ION BATTERY –                  SPIDER GRAPH</a:t>
            </a:r>
          </a:p>
        </p:txBody>
      </p:sp>
      <p:sp>
        <p:nvSpPr>
          <p:cNvPr id="20484" name="Title 6">
            <a:extLst>
              <a:ext uri="{FF2B5EF4-FFF2-40B4-BE49-F238E27FC236}">
                <a16:creationId xmlns:a16="http://schemas.microsoft.com/office/drawing/2014/main" id="{F57F2DDB-8B14-4BC0-9F14-C24879092FE0}"/>
              </a:ext>
            </a:extLst>
          </p:cNvPr>
          <p:cNvSpPr>
            <a:spLocks noGrp="1" noChangeArrowheads="1"/>
          </p:cNvSpPr>
          <p:nvPr>
            <p:ph type="ctrTitle" sz="quarter"/>
          </p:nvPr>
        </p:nvSpPr>
        <p:spPr>
          <a:noFill/>
          <a:extLst>
            <a:ext uri="{909E8E84-426E-40DD-AFC4-6F175D3DCCD1}">
              <a14:hiddenFill xmlns:a14="http://schemas.microsoft.com/office/drawing/2010/main">
                <a:solidFill>
                  <a:schemeClr val="tx1"/>
                </a:solidFill>
              </a14:hiddenFill>
            </a:ext>
          </a:extLst>
        </p:spPr>
        <p:txBody>
          <a:bodyPr/>
          <a:lstStyle/>
          <a:p>
            <a:endParaRPr lang="en-US" altLang="en-US"/>
          </a:p>
        </p:txBody>
      </p:sp>
      <p:sp>
        <p:nvSpPr>
          <p:cNvPr id="20485" name="AutoShape 4" descr="Image result for Toshiba SCIB Lithium Titanate spider graph">
            <a:extLst>
              <a:ext uri="{FF2B5EF4-FFF2-40B4-BE49-F238E27FC236}">
                <a16:creationId xmlns:a16="http://schemas.microsoft.com/office/drawing/2014/main" id="{0E812B0F-C070-4F32-88A2-89594A8AB050}"/>
              </a:ext>
            </a:extLst>
          </p:cNvPr>
          <p:cNvSpPr>
            <a:spLocks noChangeAspect="1" noChangeArrowheads="1"/>
          </p:cNvSpPr>
          <p:nvPr/>
        </p:nvSpPr>
        <p:spPr bwMode="auto">
          <a:xfrm>
            <a:off x="112713"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a:p>
        </p:txBody>
      </p:sp>
      <p:pic>
        <p:nvPicPr>
          <p:cNvPr id="20486" name="Picture 6" descr="Image result for Toshiba SCIB Lithium Titanate spider graph">
            <a:hlinkClick r:id="rId3"/>
            <a:extLst>
              <a:ext uri="{FF2B5EF4-FFF2-40B4-BE49-F238E27FC236}">
                <a16:creationId xmlns:a16="http://schemas.microsoft.com/office/drawing/2014/main" id="{092A9F40-2514-41C3-BC29-646E8C446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 y="3894138"/>
            <a:ext cx="233362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8">
            <a:extLst>
              <a:ext uri="{FF2B5EF4-FFF2-40B4-BE49-F238E27FC236}">
                <a16:creationId xmlns:a16="http://schemas.microsoft.com/office/drawing/2014/main" id="{576FB36A-F940-48B2-AF31-261CFD520CC5}"/>
              </a:ext>
            </a:extLst>
          </p:cNvPr>
          <p:cNvSpPr txBox="1">
            <a:spLocks noChangeArrowheads="1"/>
          </p:cNvSpPr>
          <p:nvPr/>
        </p:nvSpPr>
        <p:spPr bwMode="auto">
          <a:xfrm>
            <a:off x="2446338" y="5661025"/>
            <a:ext cx="630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t>LTO</a:t>
            </a:r>
          </a:p>
        </p:txBody>
      </p:sp>
      <p:pic>
        <p:nvPicPr>
          <p:cNvPr id="20488" name="Picture 8" descr="Related image">
            <a:hlinkClick r:id="rId5"/>
            <a:extLst>
              <a:ext uri="{FF2B5EF4-FFF2-40B4-BE49-F238E27FC236}">
                <a16:creationId xmlns:a16="http://schemas.microsoft.com/office/drawing/2014/main" id="{6A47D00B-D1E6-4D15-9DF5-6F59062106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1725" y="3935413"/>
            <a:ext cx="23209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Box 10">
            <a:extLst>
              <a:ext uri="{FF2B5EF4-FFF2-40B4-BE49-F238E27FC236}">
                <a16:creationId xmlns:a16="http://schemas.microsoft.com/office/drawing/2014/main" id="{C1D4ACDB-02FF-4BBF-B39B-0172168D0BCD}"/>
              </a:ext>
            </a:extLst>
          </p:cNvPr>
          <p:cNvSpPr txBox="1">
            <a:spLocks noChangeArrowheads="1"/>
          </p:cNvSpPr>
          <p:nvPr/>
        </p:nvSpPr>
        <p:spPr bwMode="auto">
          <a:xfrm>
            <a:off x="6505575" y="5630863"/>
            <a:ext cx="727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t>LCO</a:t>
            </a:r>
          </a:p>
        </p:txBody>
      </p:sp>
      <p:sp>
        <p:nvSpPr>
          <p:cNvPr id="20490" name="TextBox 1">
            <a:extLst>
              <a:ext uri="{FF2B5EF4-FFF2-40B4-BE49-F238E27FC236}">
                <a16:creationId xmlns:a16="http://schemas.microsoft.com/office/drawing/2014/main" id="{BFA61AAD-E209-459C-A363-A46E009D89B2}"/>
              </a:ext>
            </a:extLst>
          </p:cNvPr>
          <p:cNvSpPr txBox="1">
            <a:spLocks noChangeArrowheads="1"/>
          </p:cNvSpPr>
          <p:nvPr/>
        </p:nvSpPr>
        <p:spPr bwMode="auto">
          <a:xfrm>
            <a:off x="417513" y="6481763"/>
            <a:ext cx="84677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200"/>
              <a:t>Source for Figure 1 is Battcon paper by Jim McDowell.  Fig 1 Fig. 2 and Fig 3 Reference:  Battery University Website</a:t>
            </a:r>
          </a:p>
        </p:txBody>
      </p:sp>
      <p:pic>
        <p:nvPicPr>
          <p:cNvPr id="20491" name="Picture 11">
            <a:extLst>
              <a:ext uri="{FF2B5EF4-FFF2-40B4-BE49-F238E27FC236}">
                <a16:creationId xmlns:a16="http://schemas.microsoft.com/office/drawing/2014/main" id="{53466114-B224-493F-9E71-20F6FF92AC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20775"/>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Box 2">
            <a:extLst>
              <a:ext uri="{FF2B5EF4-FFF2-40B4-BE49-F238E27FC236}">
                <a16:creationId xmlns:a16="http://schemas.microsoft.com/office/drawing/2014/main" id="{D5A6316D-D92D-4050-8D44-B6C272A01C49}"/>
              </a:ext>
            </a:extLst>
          </p:cNvPr>
          <p:cNvSpPr txBox="1">
            <a:spLocks noChangeArrowheads="1"/>
          </p:cNvSpPr>
          <p:nvPr/>
        </p:nvSpPr>
        <p:spPr bwMode="auto">
          <a:xfrm>
            <a:off x="3941763" y="3422650"/>
            <a:ext cx="96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200" b="1"/>
              <a:t>Figure 1</a:t>
            </a:r>
          </a:p>
        </p:txBody>
      </p:sp>
      <p:sp>
        <p:nvSpPr>
          <p:cNvPr id="20493" name="TextBox 13">
            <a:extLst>
              <a:ext uri="{FF2B5EF4-FFF2-40B4-BE49-F238E27FC236}">
                <a16:creationId xmlns:a16="http://schemas.microsoft.com/office/drawing/2014/main" id="{58E60F13-C2CC-4249-BA63-20FEF48134DF}"/>
              </a:ext>
            </a:extLst>
          </p:cNvPr>
          <p:cNvSpPr txBox="1">
            <a:spLocks noChangeArrowheads="1"/>
          </p:cNvSpPr>
          <p:nvPr/>
        </p:nvSpPr>
        <p:spPr bwMode="auto">
          <a:xfrm>
            <a:off x="1373188" y="6059488"/>
            <a:ext cx="9699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200" b="1"/>
              <a:t>Figure 2</a:t>
            </a:r>
          </a:p>
        </p:txBody>
      </p:sp>
      <p:sp>
        <p:nvSpPr>
          <p:cNvPr id="20494" name="TextBox 14">
            <a:extLst>
              <a:ext uri="{FF2B5EF4-FFF2-40B4-BE49-F238E27FC236}">
                <a16:creationId xmlns:a16="http://schemas.microsoft.com/office/drawing/2014/main" id="{568ECB8D-A669-441C-9B84-321A1A705864}"/>
              </a:ext>
            </a:extLst>
          </p:cNvPr>
          <p:cNvSpPr txBox="1">
            <a:spLocks noChangeArrowheads="1"/>
          </p:cNvSpPr>
          <p:nvPr/>
        </p:nvSpPr>
        <p:spPr bwMode="auto">
          <a:xfrm>
            <a:off x="5624513" y="6059488"/>
            <a:ext cx="9699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200" b="1"/>
              <a:t>Figure 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189EA1A0-85D0-42A3-9ADA-7E98AA089615}"/>
              </a:ext>
            </a:extLst>
          </p:cNvPr>
          <p:cNvSpPr>
            <a:spLocks noGrp="1" noChangeArrowheads="1"/>
          </p:cNvSpPr>
          <p:nvPr>
            <p:ph type="title"/>
          </p:nvPr>
        </p:nvSpPr>
        <p:spPr>
          <a:xfrm>
            <a:off x="0" y="0"/>
            <a:ext cx="9144000" cy="424232"/>
          </a:xfrm>
        </p:spPr>
        <p:txBody>
          <a:bodyPr/>
          <a:lstStyle/>
          <a:p>
            <a:pPr>
              <a:buSzPct val="85000"/>
            </a:pPr>
            <a:r>
              <a:rPr lang="en-US" altLang="en-US" sz="2400" b="1" dirty="0"/>
              <a:t>Lithium ION Battery Technology-                  </a:t>
            </a:r>
            <a:r>
              <a:rPr lang="en-US" altLang="en-US" sz="2400" b="1" i="1" dirty="0"/>
              <a:t>Safety Concerns</a:t>
            </a:r>
            <a:endParaRPr lang="en-US" altLang="en-US" sz="2400" b="1" i="1" u="sng" dirty="0"/>
          </a:p>
        </p:txBody>
      </p:sp>
      <p:graphicFrame>
        <p:nvGraphicFramePr>
          <p:cNvPr id="2" name="Table 1">
            <a:extLst>
              <a:ext uri="{FF2B5EF4-FFF2-40B4-BE49-F238E27FC236}">
                <a16:creationId xmlns:a16="http://schemas.microsoft.com/office/drawing/2014/main" id="{EA7BFC07-F75D-48A2-8C59-CD7FFF93DAEA}"/>
              </a:ext>
            </a:extLst>
          </p:cNvPr>
          <p:cNvGraphicFramePr>
            <a:graphicFrameLocks noGrp="1"/>
          </p:cNvGraphicFramePr>
          <p:nvPr>
            <p:extLst>
              <p:ext uri="{D42A27DB-BD31-4B8C-83A1-F6EECF244321}">
                <p14:modId xmlns:p14="http://schemas.microsoft.com/office/powerpoint/2010/main" val="3104030778"/>
              </p:ext>
            </p:extLst>
          </p:nvPr>
        </p:nvGraphicFramePr>
        <p:xfrm>
          <a:off x="-15875" y="830263"/>
          <a:ext cx="9144000" cy="6088135"/>
        </p:xfrm>
        <a:graphic>
          <a:graphicData uri="http://schemas.openxmlformats.org/drawingml/2006/table">
            <a:tbl>
              <a:tblPr firstRow="1" bandRow="1">
                <a:tableStyleId>{00A15C55-8517-42AA-B614-E9B94910E393}</a:tableStyleId>
              </a:tblPr>
              <a:tblGrid>
                <a:gridCol w="3376275">
                  <a:extLst>
                    <a:ext uri="{9D8B030D-6E8A-4147-A177-3AD203B41FA5}">
                      <a16:colId xmlns:a16="http://schemas.microsoft.com/office/drawing/2014/main" val="689272778"/>
                    </a:ext>
                  </a:extLst>
                </a:gridCol>
                <a:gridCol w="5767725">
                  <a:extLst>
                    <a:ext uri="{9D8B030D-6E8A-4147-A177-3AD203B41FA5}">
                      <a16:colId xmlns:a16="http://schemas.microsoft.com/office/drawing/2014/main" val="851301055"/>
                    </a:ext>
                  </a:extLst>
                </a:gridCol>
              </a:tblGrid>
              <a:tr h="841465">
                <a:tc>
                  <a:txBody>
                    <a:bodyPr/>
                    <a:lstStyle/>
                    <a:p>
                      <a:r>
                        <a:rPr lang="en-US" altLang="en-US" sz="2400" b="1" dirty="0">
                          <a:latin typeface="Tahoma" panose="020B0604030504040204" pitchFamily="34" charset="0"/>
                        </a:rPr>
                        <a:t>Predominant Safety Concerns:</a:t>
                      </a:r>
                      <a:endParaRPr lang="en-US" sz="2400" dirty="0"/>
                    </a:p>
                  </a:txBody>
                  <a:tcPr marL="91433" marR="91433" marT="45719" marB="45719" anchor="ctr">
                    <a:solidFill>
                      <a:schemeClr val="tx1"/>
                    </a:solidFill>
                  </a:tcPr>
                </a:tc>
                <a:tc>
                  <a:txBody>
                    <a:bodyPr/>
                    <a:lstStyle/>
                    <a:p>
                      <a:pPr algn="ctr"/>
                      <a:r>
                        <a:rPr lang="en-US" sz="2400" dirty="0"/>
                        <a:t>Remedy within the system:</a:t>
                      </a:r>
                    </a:p>
                  </a:txBody>
                  <a:tcPr marL="91433" marR="91433" marT="45719" marB="45719" anchor="ctr">
                    <a:solidFill>
                      <a:schemeClr val="tx1"/>
                    </a:solidFill>
                  </a:tcPr>
                </a:tc>
                <a:extLst>
                  <a:ext uri="{0D108BD9-81ED-4DB2-BD59-A6C34878D82A}">
                    <a16:rowId xmlns:a16="http://schemas.microsoft.com/office/drawing/2014/main" val="2317363237"/>
                  </a:ext>
                </a:extLst>
              </a:tr>
              <a:tr h="381983">
                <a:tc>
                  <a:txBody>
                    <a:bodyPr/>
                    <a:lstStyle/>
                    <a:p>
                      <a:pPr marL="742950" lvl="1" indent="-285750">
                        <a:buClr>
                          <a:srgbClr val="C00000"/>
                        </a:buClr>
                        <a:buFont typeface="Wingdings" panose="05000000000000000000" pitchFamily="2" charset="2"/>
                        <a:buChar char="§"/>
                      </a:pPr>
                      <a:r>
                        <a:rPr lang="en-US" sz="1600" b="1" dirty="0">
                          <a:latin typeface="Tahoma" panose="020B0604030504040204" pitchFamily="34" charset="0"/>
                          <a:ea typeface="Tahoma" panose="020B0604030504040204" pitchFamily="34" charset="0"/>
                          <a:cs typeface="Tahoma" panose="020B0604030504040204" pitchFamily="34" charset="0"/>
                        </a:rPr>
                        <a:t>Over-temperature</a:t>
                      </a:r>
                    </a:p>
                  </a:txBody>
                  <a:tcPr marL="91433" marR="91433" marT="45719" marB="45719" anchor="ctr">
                    <a:solidFill>
                      <a:schemeClr val="bg1">
                        <a:lumMod val="75000"/>
                      </a:schemeClr>
                    </a:solidFill>
                  </a:tcPr>
                </a:tc>
                <a:tc>
                  <a:txBody>
                    <a:bodyPr/>
                    <a:lstStyle/>
                    <a:p>
                      <a:pPr marL="285750" indent="-285750">
                        <a:buClr>
                          <a:srgbClr val="C00000"/>
                        </a:buClr>
                        <a:buFont typeface="Wingdings" panose="05000000000000000000" pitchFamily="2" charset="2"/>
                        <a:buChar char="§"/>
                      </a:pPr>
                      <a:r>
                        <a:rPr lang="en-US" sz="1600" dirty="0">
                          <a:latin typeface="Tahoma" panose="020B0604030504040204" pitchFamily="34" charset="0"/>
                          <a:ea typeface="Tahoma" panose="020B0604030504040204" pitchFamily="34" charset="0"/>
                          <a:cs typeface="Tahoma" panose="020B0604030504040204" pitchFamily="34" charset="0"/>
                        </a:rPr>
                        <a:t>Cell, module, and string level protection</a:t>
                      </a:r>
                    </a:p>
                  </a:txBody>
                  <a:tcPr marL="91433" marR="91433" marT="45719" marB="45719">
                    <a:solidFill>
                      <a:schemeClr val="bg1">
                        <a:lumMod val="75000"/>
                      </a:schemeClr>
                    </a:solidFill>
                  </a:tcPr>
                </a:tc>
                <a:extLst>
                  <a:ext uri="{0D108BD9-81ED-4DB2-BD59-A6C34878D82A}">
                    <a16:rowId xmlns:a16="http://schemas.microsoft.com/office/drawing/2014/main" val="1042519935"/>
                  </a:ext>
                </a:extLst>
              </a:tr>
              <a:tr h="413316">
                <a:tc>
                  <a:txBody>
                    <a:bodyPr/>
                    <a:lstStyle/>
                    <a:p>
                      <a:pPr marL="742950" lvl="1" indent="-285750">
                        <a:buClr>
                          <a:srgbClr val="C00000"/>
                        </a:buClr>
                        <a:buFont typeface="Wingdings" panose="05000000000000000000" pitchFamily="2" charset="2"/>
                        <a:buChar char="§"/>
                      </a:pPr>
                      <a:r>
                        <a:rPr lang="en-US" sz="1600" b="1" dirty="0">
                          <a:latin typeface="Tahoma" panose="020B0604030504040204" pitchFamily="34" charset="0"/>
                          <a:ea typeface="Tahoma" panose="020B0604030504040204" pitchFamily="34" charset="0"/>
                          <a:cs typeface="Tahoma" panose="020B0604030504040204" pitchFamily="34" charset="0"/>
                        </a:rPr>
                        <a:t>Over-Voltage</a:t>
                      </a:r>
                    </a:p>
                  </a:txBody>
                  <a:tcPr marL="91433" marR="91433" marT="45719" marB="45719" anchor="ctr"/>
                </a:tc>
                <a:tc>
                  <a:txBody>
                    <a:bodyPr/>
                    <a:lstStyle/>
                    <a:p>
                      <a:pPr marL="285750" indent="-285750">
                        <a:buClr>
                          <a:srgbClr val="C00000"/>
                        </a:buClr>
                        <a:buFont typeface="Wingdings" panose="05000000000000000000" pitchFamily="2" charset="2"/>
                        <a:buChar char="§"/>
                      </a:pPr>
                      <a:r>
                        <a:rPr lang="en-US" sz="1600" dirty="0">
                          <a:latin typeface="Tahoma" panose="020B0604030504040204" pitchFamily="34" charset="0"/>
                          <a:ea typeface="Tahoma" panose="020B0604030504040204" pitchFamily="34" charset="0"/>
                          <a:cs typeface="Tahoma" panose="020B0604030504040204" pitchFamily="34" charset="0"/>
                        </a:rPr>
                        <a:t>String level DC Disconnect, but still able to charge</a:t>
                      </a:r>
                    </a:p>
                  </a:txBody>
                  <a:tcPr marL="91433" marR="91433" marT="45719" marB="45719"/>
                </a:tc>
                <a:extLst>
                  <a:ext uri="{0D108BD9-81ED-4DB2-BD59-A6C34878D82A}">
                    <a16:rowId xmlns:a16="http://schemas.microsoft.com/office/drawing/2014/main" val="3812856743"/>
                  </a:ext>
                </a:extLst>
              </a:tr>
              <a:tr h="592141">
                <a:tc>
                  <a:txBody>
                    <a:bodyPr/>
                    <a:lstStyle/>
                    <a:p>
                      <a:pPr marL="742950" lvl="1" indent="-285750">
                        <a:buClr>
                          <a:srgbClr val="C00000"/>
                        </a:buClr>
                        <a:buFont typeface="Wingdings" panose="05000000000000000000" pitchFamily="2" charset="2"/>
                        <a:buChar char="§"/>
                      </a:pPr>
                      <a:r>
                        <a:rPr lang="en-US" altLang="en-US" sz="1600" b="1" dirty="0">
                          <a:latin typeface="Tahoma" panose="020B0604030504040204" pitchFamily="34" charset="0"/>
                          <a:ea typeface="Tahoma" panose="020B0604030504040204" pitchFamily="34" charset="0"/>
                          <a:cs typeface="Tahoma" panose="020B0604030504040204" pitchFamily="34" charset="0"/>
                        </a:rPr>
                        <a:t>Over-Discharge</a:t>
                      </a:r>
                    </a:p>
                  </a:txBody>
                  <a:tcPr marL="91433" marR="91433" marT="45719" marB="45719" anchor="ctr"/>
                </a:tc>
                <a:tc>
                  <a:txBody>
                    <a:bodyPr/>
                    <a:lstStyle/>
                    <a:p>
                      <a:pPr marL="285750" indent="-285750">
                        <a:buClr>
                          <a:srgbClr val="C00000"/>
                        </a:buClr>
                        <a:buFont typeface="Wingdings" panose="05000000000000000000" pitchFamily="2" charset="2"/>
                        <a:buChar char="§"/>
                      </a:pPr>
                      <a:r>
                        <a:rPr lang="en-US" altLang="en-US" sz="1600" b="0" dirty="0">
                          <a:latin typeface="Tahoma" panose="020B0604030504040204" pitchFamily="34" charset="0"/>
                          <a:ea typeface="Tahoma" panose="020B0604030504040204" pitchFamily="34" charset="0"/>
                          <a:cs typeface="Tahoma" panose="020B0604030504040204" pitchFamily="34" charset="0"/>
                        </a:rPr>
                        <a:t>Module level disconnect from load at 2.5 </a:t>
                      </a:r>
                      <a:r>
                        <a:rPr lang="en-US" altLang="en-US" sz="1600" b="0" dirty="0" err="1">
                          <a:latin typeface="Tahoma" panose="020B0604030504040204" pitchFamily="34" charset="0"/>
                          <a:ea typeface="Tahoma" panose="020B0604030504040204" pitchFamily="34" charset="0"/>
                          <a:cs typeface="Tahoma" panose="020B0604030504040204" pitchFamily="34" charset="0"/>
                        </a:rPr>
                        <a:t>vpc</a:t>
                      </a:r>
                      <a:r>
                        <a:rPr lang="en-US" altLang="en-US" sz="1600" b="0" dirty="0">
                          <a:latin typeface="Tahoma" panose="020B0604030504040204" pitchFamily="34" charset="0"/>
                          <a:ea typeface="Tahoma" panose="020B0604030504040204" pitchFamily="34" charset="0"/>
                          <a:cs typeface="Tahoma" panose="020B0604030504040204" pitchFamily="34" charset="0"/>
                        </a:rPr>
                        <a:t>, but continues to charge </a:t>
                      </a:r>
                    </a:p>
                  </a:txBody>
                  <a:tcPr marL="91433" marR="91433" marT="45719" marB="45719"/>
                </a:tc>
                <a:extLst>
                  <a:ext uri="{0D108BD9-81ED-4DB2-BD59-A6C34878D82A}">
                    <a16:rowId xmlns:a16="http://schemas.microsoft.com/office/drawing/2014/main" val="250021058"/>
                  </a:ext>
                </a:extLst>
              </a:tr>
              <a:tr h="379178">
                <a:tc>
                  <a:txBody>
                    <a:bodyPr/>
                    <a:lstStyle/>
                    <a:p>
                      <a:pPr marL="742950" lvl="1" indent="-285750">
                        <a:buClr>
                          <a:srgbClr val="C00000"/>
                        </a:buClr>
                        <a:buFont typeface="Wingdings" panose="05000000000000000000" pitchFamily="2" charset="2"/>
                        <a:buChar char="§"/>
                      </a:pPr>
                      <a:r>
                        <a:rPr lang="en-US" altLang="en-US" sz="1600" b="1" dirty="0">
                          <a:latin typeface="Tahoma" panose="020B0604030504040204" pitchFamily="34" charset="0"/>
                          <a:ea typeface="Tahoma" panose="020B0604030504040204" pitchFamily="34" charset="0"/>
                          <a:cs typeface="Tahoma" panose="020B0604030504040204" pitchFamily="34" charset="0"/>
                        </a:rPr>
                        <a:t>Thermal Runaway</a:t>
                      </a:r>
                    </a:p>
                  </a:txBody>
                  <a:tcPr marL="91433" marR="91433" marT="45719" marB="45719" anchor="ctr"/>
                </a:tc>
                <a:tc>
                  <a:txBody>
                    <a:bodyPr/>
                    <a:lstStyle/>
                    <a:p>
                      <a:pPr marL="285750" indent="-285750">
                        <a:buClr>
                          <a:srgbClr val="C00000"/>
                        </a:buClr>
                        <a:buFont typeface="Wingdings" panose="05000000000000000000" pitchFamily="2" charset="2"/>
                        <a:buChar char="§"/>
                      </a:pPr>
                      <a:r>
                        <a:rPr lang="en-US" altLang="en-US" sz="1600" b="1" dirty="0">
                          <a:latin typeface="Tahoma" panose="020B0604030504040204" pitchFamily="34" charset="0"/>
                          <a:ea typeface="Tahoma" panose="020B0604030504040204" pitchFamily="34" charset="0"/>
                          <a:cs typeface="Tahoma" panose="020B0604030504040204" pitchFamily="34" charset="0"/>
                        </a:rPr>
                        <a:t>Alarm at 55</a:t>
                      </a:r>
                      <a:r>
                        <a:rPr lang="en-US" altLang="en-US" sz="1600" b="1" baseline="48000" dirty="0">
                          <a:latin typeface="Tahoma" panose="020B0604030504040204" pitchFamily="34" charset="0"/>
                          <a:ea typeface="Tahoma" panose="020B0604030504040204" pitchFamily="34" charset="0"/>
                          <a:cs typeface="Tahoma" panose="020B0604030504040204" pitchFamily="34" charset="0"/>
                        </a:rPr>
                        <a:t>0 </a:t>
                      </a:r>
                      <a:r>
                        <a:rPr lang="en-US" altLang="en-US" sz="1600" b="1" baseline="0" dirty="0">
                          <a:latin typeface="Tahoma" panose="020B0604030504040204" pitchFamily="34" charset="0"/>
                          <a:ea typeface="Tahoma" panose="020B0604030504040204" pitchFamily="34" charset="0"/>
                          <a:cs typeface="Tahoma" panose="020B0604030504040204" pitchFamily="34" charset="0"/>
                        </a:rPr>
                        <a:t>C, </a:t>
                      </a:r>
                      <a:r>
                        <a:rPr lang="en-US" altLang="en-US" sz="1600" b="1" dirty="0">
                          <a:latin typeface="Tahoma" panose="020B0604030504040204" pitchFamily="34" charset="0"/>
                          <a:ea typeface="Tahoma" panose="020B0604030504040204" pitchFamily="34" charset="0"/>
                          <a:cs typeface="Tahoma" panose="020B0604030504040204" pitchFamily="34" charset="0"/>
                        </a:rPr>
                        <a:t>Charge termination at 70</a:t>
                      </a:r>
                      <a:r>
                        <a:rPr lang="en-US" altLang="en-US" sz="1600" b="1" baseline="48000" dirty="0">
                          <a:latin typeface="Tahoma" panose="020B0604030504040204" pitchFamily="34" charset="0"/>
                          <a:ea typeface="Tahoma" panose="020B0604030504040204" pitchFamily="34" charset="0"/>
                          <a:cs typeface="Tahoma" panose="020B0604030504040204" pitchFamily="34" charset="0"/>
                        </a:rPr>
                        <a:t>0</a:t>
                      </a:r>
                      <a:r>
                        <a:rPr lang="en-US" altLang="en-US" sz="1600" b="1" dirty="0">
                          <a:latin typeface="Tahoma" panose="020B0604030504040204" pitchFamily="34" charset="0"/>
                          <a:ea typeface="Tahoma" panose="020B0604030504040204" pitchFamily="34" charset="0"/>
                          <a:cs typeface="Tahoma" panose="020B0604030504040204" pitchFamily="34" charset="0"/>
                        </a:rPr>
                        <a:t>C</a:t>
                      </a:r>
                    </a:p>
                  </a:txBody>
                  <a:tcPr marL="91433" marR="91433" marT="45719" marB="45719"/>
                </a:tc>
                <a:extLst>
                  <a:ext uri="{0D108BD9-81ED-4DB2-BD59-A6C34878D82A}">
                    <a16:rowId xmlns:a16="http://schemas.microsoft.com/office/drawing/2014/main" val="787645340"/>
                  </a:ext>
                </a:extLst>
              </a:tr>
              <a:tr h="379178">
                <a:tc>
                  <a:txBody>
                    <a:bodyPr/>
                    <a:lstStyle/>
                    <a:p>
                      <a:pPr marL="742950" lvl="1" indent="-285750">
                        <a:buClr>
                          <a:srgbClr val="C00000"/>
                        </a:buClr>
                        <a:buFont typeface="Wingdings" panose="05000000000000000000" pitchFamily="2" charset="2"/>
                        <a:buChar char="§"/>
                      </a:pPr>
                      <a:r>
                        <a:rPr lang="en-US" altLang="en-US" sz="1600" b="1" dirty="0">
                          <a:latin typeface="Tahoma" panose="020B0604030504040204" pitchFamily="34" charset="0"/>
                          <a:ea typeface="Tahoma" panose="020B0604030504040204" pitchFamily="34" charset="0"/>
                          <a:cs typeface="Tahoma" panose="020B0604030504040204" pitchFamily="34" charset="0"/>
                        </a:rPr>
                        <a:t>Moisture Intrusion</a:t>
                      </a:r>
                    </a:p>
                  </a:txBody>
                  <a:tcPr marL="91433" marR="91433" marT="45719" marB="45719" anchor="ctr"/>
                </a:tc>
                <a:tc>
                  <a:txBody>
                    <a:bodyPr/>
                    <a:lstStyle/>
                    <a:p>
                      <a:pPr marL="285750" indent="-285750">
                        <a:buClr>
                          <a:srgbClr val="C00000"/>
                        </a:buClr>
                        <a:buFont typeface="Wingdings" panose="05000000000000000000" pitchFamily="2" charset="2"/>
                        <a:buChar char="§"/>
                      </a:pPr>
                      <a:r>
                        <a:rPr lang="en-US" altLang="en-US" sz="1600" b="0" dirty="0">
                          <a:latin typeface="Tahoma" panose="020B0604030504040204" pitchFamily="34" charset="0"/>
                          <a:ea typeface="Tahoma" panose="020B0604030504040204" pitchFamily="34" charset="0"/>
                          <a:cs typeface="Tahoma" panose="020B0604030504040204" pitchFamily="34" charset="0"/>
                        </a:rPr>
                        <a:t>Humidity and moisture control</a:t>
                      </a:r>
                    </a:p>
                  </a:txBody>
                  <a:tcPr marL="91433" marR="91433" marT="45719" marB="45719"/>
                </a:tc>
                <a:extLst>
                  <a:ext uri="{0D108BD9-81ED-4DB2-BD59-A6C34878D82A}">
                    <a16:rowId xmlns:a16="http://schemas.microsoft.com/office/drawing/2014/main" val="3115587931"/>
                  </a:ext>
                </a:extLst>
              </a:tr>
              <a:tr h="379178">
                <a:tc>
                  <a:txBody>
                    <a:bodyPr/>
                    <a:lstStyle/>
                    <a:p>
                      <a:pPr marL="742950" lvl="1" indent="-285750">
                        <a:buClr>
                          <a:srgbClr val="C00000"/>
                        </a:buClr>
                        <a:buFont typeface="Wingdings" panose="05000000000000000000" pitchFamily="2" charset="2"/>
                        <a:buChar char="§"/>
                      </a:pPr>
                      <a:r>
                        <a:rPr lang="en-US" altLang="en-US" sz="1600" b="1" dirty="0">
                          <a:latin typeface="Tahoma" panose="020B0604030504040204" pitchFamily="34" charset="0"/>
                          <a:ea typeface="Tahoma" panose="020B0604030504040204" pitchFamily="34" charset="0"/>
                          <a:cs typeface="Tahoma" panose="020B0604030504040204" pitchFamily="34" charset="0"/>
                        </a:rPr>
                        <a:t>Cell Rupture (physical)</a:t>
                      </a:r>
                    </a:p>
                  </a:txBody>
                  <a:tcPr marL="91433" marR="91433" marT="45719" marB="45719" anchor="ctr"/>
                </a:tc>
                <a:tc>
                  <a:txBody>
                    <a:bodyPr/>
                    <a:lstStyle/>
                    <a:p>
                      <a:pPr marL="285750" indent="-285750">
                        <a:buClr>
                          <a:srgbClr val="C00000"/>
                        </a:buClr>
                        <a:buFont typeface="Wingdings" panose="05000000000000000000" pitchFamily="2" charset="2"/>
                        <a:buChar char="§"/>
                      </a:pPr>
                      <a:r>
                        <a:rPr lang="en-US" altLang="en-US" sz="1600" b="0" dirty="0">
                          <a:latin typeface="Tahoma" panose="020B0604030504040204" pitchFamily="34" charset="0"/>
                          <a:ea typeface="Tahoma" panose="020B0604030504040204" pitchFamily="34" charset="0"/>
                          <a:cs typeface="Tahoma" panose="020B0604030504040204" pitchFamily="34" charset="0"/>
                        </a:rPr>
                        <a:t>Containment within the module</a:t>
                      </a:r>
                    </a:p>
                  </a:txBody>
                  <a:tcPr marL="91433" marR="91433" marT="45719" marB="45719"/>
                </a:tc>
                <a:extLst>
                  <a:ext uri="{0D108BD9-81ED-4DB2-BD59-A6C34878D82A}">
                    <a16:rowId xmlns:a16="http://schemas.microsoft.com/office/drawing/2014/main" val="2697212361"/>
                  </a:ext>
                </a:extLst>
              </a:tr>
              <a:tr h="592141">
                <a:tc>
                  <a:txBody>
                    <a:bodyPr/>
                    <a:lstStyle/>
                    <a:p>
                      <a:pPr marL="742950" lvl="1" indent="-285750">
                        <a:buClr>
                          <a:srgbClr val="C00000"/>
                        </a:buClr>
                        <a:buFont typeface="Wingdings" panose="05000000000000000000" pitchFamily="2" charset="2"/>
                        <a:buChar char="§"/>
                      </a:pPr>
                      <a:r>
                        <a:rPr lang="en-US" altLang="en-US" sz="1600" b="1" dirty="0">
                          <a:latin typeface="Tahoma" panose="020B0604030504040204" pitchFamily="34" charset="0"/>
                          <a:ea typeface="Tahoma" panose="020B0604030504040204" pitchFamily="34" charset="0"/>
                          <a:cs typeface="Tahoma" panose="020B0604030504040204" pitchFamily="34" charset="0"/>
                        </a:rPr>
                        <a:t>Fire Propagation / Containment</a:t>
                      </a:r>
                    </a:p>
                  </a:txBody>
                  <a:tcPr marL="91433" marR="91433" marT="45719" marB="45719" anchor="ctr"/>
                </a:tc>
                <a:tc>
                  <a:txBody>
                    <a:bodyPr/>
                    <a:lstStyle/>
                    <a:p>
                      <a:pPr marL="285750" indent="-285750">
                        <a:buClr>
                          <a:srgbClr val="C00000"/>
                        </a:buClr>
                        <a:buFont typeface="Wingdings" panose="05000000000000000000" pitchFamily="2" charset="2"/>
                        <a:buChar char="§"/>
                      </a:pPr>
                      <a:r>
                        <a:rPr lang="en-US" altLang="en-US" sz="1600" b="0" dirty="0">
                          <a:latin typeface="Tahoma" panose="020B0604030504040204" pitchFamily="34" charset="0"/>
                          <a:ea typeface="Tahoma" panose="020B0604030504040204" pitchFamily="34" charset="0"/>
                          <a:cs typeface="Tahoma" panose="020B0604030504040204" pitchFamily="34" charset="0"/>
                        </a:rPr>
                        <a:t>Fire Suppression. Notification, clearances, testing per </a:t>
                      </a:r>
                      <a:r>
                        <a:rPr lang="en-US" altLang="en-US" sz="1600" b="0" dirty="0">
                          <a:highlight>
                            <a:srgbClr val="FFFF00"/>
                          </a:highlight>
                          <a:latin typeface="Tahoma" panose="020B0604030504040204" pitchFamily="34" charset="0"/>
                          <a:ea typeface="Tahoma" panose="020B0604030504040204" pitchFamily="34" charset="0"/>
                          <a:cs typeface="Tahoma" panose="020B0604030504040204" pitchFamily="34" charset="0"/>
                        </a:rPr>
                        <a:t>UL9540A and UL9540, Noncombustible Cabinets IFC 608</a:t>
                      </a:r>
                    </a:p>
                  </a:txBody>
                  <a:tcPr marL="91433" marR="91433" marT="45719" marB="45719"/>
                </a:tc>
                <a:extLst>
                  <a:ext uri="{0D108BD9-81ED-4DB2-BD59-A6C34878D82A}">
                    <a16:rowId xmlns:a16="http://schemas.microsoft.com/office/drawing/2014/main" val="3704815150"/>
                  </a:ext>
                </a:extLst>
              </a:tr>
              <a:tr h="379178">
                <a:tc>
                  <a:txBody>
                    <a:bodyPr/>
                    <a:lstStyle/>
                    <a:p>
                      <a:pPr marL="742950" lvl="1" indent="-285750">
                        <a:buClr>
                          <a:srgbClr val="C00000"/>
                        </a:buClr>
                        <a:buFont typeface="Wingdings" panose="05000000000000000000" pitchFamily="2" charset="2"/>
                        <a:buChar char="§"/>
                      </a:pPr>
                      <a:r>
                        <a:rPr lang="en-US" sz="1600" b="1" dirty="0">
                          <a:latin typeface="Tahoma" panose="020B0604030504040204" pitchFamily="34" charset="0"/>
                          <a:ea typeface="Tahoma" panose="020B0604030504040204" pitchFamily="34" charset="0"/>
                          <a:cs typeface="Tahoma" panose="020B0604030504040204" pitchFamily="34" charset="0"/>
                        </a:rPr>
                        <a:t>Communication Failure</a:t>
                      </a:r>
                    </a:p>
                  </a:txBody>
                  <a:tcPr marL="91433" marR="91433" marT="45719" marB="45719" anchor="ctr"/>
                </a:tc>
                <a:tc>
                  <a:txBody>
                    <a:bodyPr/>
                    <a:lstStyle/>
                    <a:p>
                      <a:pPr marL="285750" indent="-285750">
                        <a:buClr>
                          <a:srgbClr val="C00000"/>
                        </a:buClr>
                        <a:buFont typeface="Wingdings" panose="05000000000000000000" pitchFamily="2" charset="2"/>
                        <a:buChar char="§"/>
                      </a:pPr>
                      <a:r>
                        <a:rPr lang="en-US" sz="1600" dirty="0">
                          <a:latin typeface="Tahoma" panose="020B0604030504040204" pitchFamily="34" charset="0"/>
                          <a:ea typeface="Tahoma" panose="020B0604030504040204" pitchFamily="34" charset="0"/>
                          <a:cs typeface="Tahoma" panose="020B0604030504040204" pitchFamily="34" charset="0"/>
                        </a:rPr>
                        <a:t>Redundant real time communication modules, if N+1</a:t>
                      </a:r>
                    </a:p>
                  </a:txBody>
                  <a:tcPr marL="91433" marR="91433" marT="45719" marB="45719"/>
                </a:tc>
                <a:extLst>
                  <a:ext uri="{0D108BD9-81ED-4DB2-BD59-A6C34878D82A}">
                    <a16:rowId xmlns:a16="http://schemas.microsoft.com/office/drawing/2014/main" val="1769796370"/>
                  </a:ext>
                </a:extLst>
              </a:tr>
              <a:tr h="579080">
                <a:tc>
                  <a:txBody>
                    <a:bodyPr/>
                    <a:lstStyle/>
                    <a:p>
                      <a:pPr marL="742950" lvl="1" indent="-285750">
                        <a:buClr>
                          <a:srgbClr val="C00000"/>
                        </a:buClr>
                        <a:buFont typeface="Wingdings" panose="05000000000000000000" pitchFamily="2" charset="2"/>
                        <a:buChar char="§"/>
                      </a:pPr>
                      <a:r>
                        <a:rPr lang="en-US" sz="1600" b="1" dirty="0">
                          <a:latin typeface="Tahoma" panose="020B0604030504040204" pitchFamily="34" charset="0"/>
                          <a:ea typeface="Tahoma" panose="020B0604030504040204" pitchFamily="34" charset="0"/>
                          <a:cs typeface="Tahoma" panose="020B0604030504040204" pitchFamily="34" charset="0"/>
                        </a:rPr>
                        <a:t>Remote Comm Failure</a:t>
                      </a:r>
                    </a:p>
                  </a:txBody>
                  <a:tcPr marL="91433" marR="91433" marT="45719" marB="45719" anchor="ctr"/>
                </a:tc>
                <a:tc>
                  <a:txBody>
                    <a:bodyPr/>
                    <a:lstStyle/>
                    <a:p>
                      <a:pPr marL="285750" indent="-285750">
                        <a:buClr>
                          <a:srgbClr val="C00000"/>
                        </a:buClr>
                        <a:buFont typeface="Wingdings" panose="05000000000000000000" pitchFamily="2" charset="2"/>
                        <a:buChar char="§"/>
                      </a:pPr>
                      <a:r>
                        <a:rPr lang="en-US" sz="1600" dirty="0">
                          <a:latin typeface="Tahoma" panose="020B0604030504040204" pitchFamily="34" charset="0"/>
                          <a:ea typeface="Tahoma" panose="020B0604030504040204" pitchFamily="34" charset="0"/>
                          <a:cs typeface="Tahoma" panose="020B0604030504040204" pitchFamily="34" charset="0"/>
                        </a:rPr>
                        <a:t>Does not affect the module and inter-string communications.</a:t>
                      </a:r>
                    </a:p>
                  </a:txBody>
                  <a:tcPr marL="91433" marR="91433" marT="45719" marB="45719"/>
                </a:tc>
                <a:extLst>
                  <a:ext uri="{0D108BD9-81ED-4DB2-BD59-A6C34878D82A}">
                    <a16:rowId xmlns:a16="http://schemas.microsoft.com/office/drawing/2014/main" val="1467124516"/>
                  </a:ext>
                </a:extLst>
              </a:tr>
              <a:tr h="592141">
                <a:tc>
                  <a:txBody>
                    <a:bodyPr/>
                    <a:lstStyle/>
                    <a:p>
                      <a:pPr marL="742950" lvl="1" indent="-285750">
                        <a:buClr>
                          <a:srgbClr val="C00000"/>
                        </a:buClr>
                        <a:buFont typeface="Wingdings" panose="05000000000000000000" pitchFamily="2" charset="2"/>
                        <a:buChar char="§"/>
                      </a:pPr>
                      <a:r>
                        <a:rPr lang="en-US" sz="1600" b="1" dirty="0">
                          <a:latin typeface="Tahoma" panose="020B0604030504040204" pitchFamily="34" charset="0"/>
                          <a:ea typeface="Tahoma" panose="020B0604030504040204" pitchFamily="34" charset="0"/>
                          <a:cs typeface="Tahoma" panose="020B0604030504040204" pitchFamily="34" charset="0"/>
                        </a:rPr>
                        <a:t>Battery Management System Failure</a:t>
                      </a:r>
                    </a:p>
                  </a:txBody>
                  <a:tcPr marL="91433" marR="91433" marT="45719" marB="45719" anchor="ctr"/>
                </a:tc>
                <a:tc>
                  <a:txBody>
                    <a:bodyPr/>
                    <a:lstStyle/>
                    <a:p>
                      <a:pPr marL="285750" indent="-285750">
                        <a:buClr>
                          <a:srgbClr val="C00000"/>
                        </a:buClr>
                        <a:buFont typeface="Wingdings" panose="05000000000000000000" pitchFamily="2" charset="2"/>
                        <a:buChar char="§"/>
                      </a:pPr>
                      <a:r>
                        <a:rPr lang="en-US" sz="1600" dirty="0">
                          <a:latin typeface="Tahoma" panose="020B0604030504040204" pitchFamily="34" charset="0"/>
                          <a:ea typeface="Tahoma" panose="020B0604030504040204" pitchFamily="34" charset="0"/>
                          <a:cs typeface="Tahoma" panose="020B0604030504040204" pitchFamily="34" charset="0"/>
                        </a:rPr>
                        <a:t>Autonomy, optional redundancy in BMS</a:t>
                      </a:r>
                    </a:p>
                  </a:txBody>
                  <a:tcPr marL="91433" marR="91433" marT="45719" marB="45719"/>
                </a:tc>
                <a:extLst>
                  <a:ext uri="{0D108BD9-81ED-4DB2-BD59-A6C34878D82A}">
                    <a16:rowId xmlns:a16="http://schemas.microsoft.com/office/drawing/2014/main" val="3410720496"/>
                  </a:ext>
                </a:extLst>
              </a:tr>
              <a:tr h="579080">
                <a:tc>
                  <a:txBody>
                    <a:bodyPr/>
                    <a:lstStyle/>
                    <a:p>
                      <a:pPr marL="742950" lvl="1" indent="-285750">
                        <a:buClr>
                          <a:srgbClr val="C00000"/>
                        </a:buClr>
                        <a:buFont typeface="Wingdings" panose="05000000000000000000" pitchFamily="2" charset="2"/>
                        <a:buChar char="§"/>
                      </a:pPr>
                      <a:r>
                        <a:rPr lang="en-US" sz="1600" b="1" dirty="0">
                          <a:latin typeface="Tahoma" panose="020B0604030504040204" pitchFamily="34" charset="0"/>
                          <a:ea typeface="Tahoma" panose="020B0604030504040204" pitchFamily="34" charset="0"/>
                          <a:cs typeface="Tahoma" panose="020B0604030504040204" pitchFamily="34" charset="0"/>
                        </a:rPr>
                        <a:t>Charge Control Failure</a:t>
                      </a:r>
                    </a:p>
                  </a:txBody>
                  <a:tcPr marL="91433" marR="91433" marT="45719" marB="45719" anchor="ctr"/>
                </a:tc>
                <a:tc>
                  <a:txBody>
                    <a:bodyPr/>
                    <a:lstStyle/>
                    <a:p>
                      <a:pPr marL="285750" indent="-285750">
                        <a:buClr>
                          <a:srgbClr val="C00000"/>
                        </a:buClr>
                        <a:buFont typeface="Wingdings" panose="05000000000000000000" pitchFamily="2" charset="2"/>
                        <a:buChar char="§"/>
                      </a:pPr>
                      <a:r>
                        <a:rPr lang="en-US" sz="1600" dirty="0">
                          <a:latin typeface="Tahoma" panose="020B0604030504040204" pitchFamily="34" charset="0"/>
                          <a:ea typeface="Tahoma" panose="020B0604030504040204" pitchFamily="34" charset="0"/>
                          <a:cs typeface="Tahoma" panose="020B0604030504040204" pitchFamily="34" charset="0"/>
                        </a:rPr>
                        <a:t>Disconnection at the string level, module level and system level </a:t>
                      </a:r>
                    </a:p>
                  </a:txBody>
                  <a:tcPr marL="91433" marR="91433" marT="45719" marB="45719"/>
                </a:tc>
                <a:extLst>
                  <a:ext uri="{0D108BD9-81ED-4DB2-BD59-A6C34878D82A}">
                    <a16:rowId xmlns:a16="http://schemas.microsoft.com/office/drawing/2014/main" val="2737204001"/>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53D89179-878F-40E2-A218-4C8DABF60A24}"/>
              </a:ext>
            </a:extLst>
          </p:cNvPr>
          <p:cNvSpPr>
            <a:spLocks noGrp="1" noChangeArrowheads="1"/>
          </p:cNvSpPr>
          <p:nvPr>
            <p:ph type="title"/>
          </p:nvPr>
        </p:nvSpPr>
        <p:spPr>
          <a:xfrm>
            <a:off x="0" y="0"/>
            <a:ext cx="9144000" cy="472696"/>
          </a:xfrm>
        </p:spPr>
        <p:txBody>
          <a:bodyPr/>
          <a:lstStyle/>
          <a:p>
            <a:pPr>
              <a:buSzPct val="85000"/>
            </a:pPr>
            <a:r>
              <a:rPr lang="en-US" altLang="en-US" sz="2400" b="1" dirty="0"/>
              <a:t> Lithium ION Battery Technology-                      BMS </a:t>
            </a:r>
            <a:r>
              <a:rPr lang="en-US" altLang="en-US" sz="2400" b="1" i="1" dirty="0"/>
              <a:t>SAFETY</a:t>
            </a:r>
          </a:p>
        </p:txBody>
      </p:sp>
      <p:graphicFrame>
        <p:nvGraphicFramePr>
          <p:cNvPr id="3" name="Table 2">
            <a:extLst>
              <a:ext uri="{FF2B5EF4-FFF2-40B4-BE49-F238E27FC236}">
                <a16:creationId xmlns:a16="http://schemas.microsoft.com/office/drawing/2014/main" id="{B6C89753-7BDE-45B7-B7AB-F069A7E93002}"/>
              </a:ext>
            </a:extLst>
          </p:cNvPr>
          <p:cNvGraphicFramePr>
            <a:graphicFrameLocks noGrp="1"/>
          </p:cNvGraphicFramePr>
          <p:nvPr>
            <p:extLst>
              <p:ext uri="{D42A27DB-BD31-4B8C-83A1-F6EECF244321}">
                <p14:modId xmlns:p14="http://schemas.microsoft.com/office/powerpoint/2010/main" val="3790428997"/>
              </p:ext>
            </p:extLst>
          </p:nvPr>
        </p:nvGraphicFramePr>
        <p:xfrm>
          <a:off x="258704" y="556891"/>
          <a:ext cx="8603524" cy="6040294"/>
        </p:xfrm>
        <a:graphic>
          <a:graphicData uri="http://schemas.openxmlformats.org/drawingml/2006/table">
            <a:tbl>
              <a:tblPr firstRow="1" bandRow="1">
                <a:tableStyleId>{00A15C55-8517-42AA-B614-E9B94910E393}</a:tableStyleId>
              </a:tblPr>
              <a:tblGrid>
                <a:gridCol w="2951065">
                  <a:extLst>
                    <a:ext uri="{9D8B030D-6E8A-4147-A177-3AD203B41FA5}">
                      <a16:colId xmlns:a16="http://schemas.microsoft.com/office/drawing/2014/main" val="2587013567"/>
                    </a:ext>
                  </a:extLst>
                </a:gridCol>
                <a:gridCol w="5652459">
                  <a:extLst>
                    <a:ext uri="{9D8B030D-6E8A-4147-A177-3AD203B41FA5}">
                      <a16:colId xmlns:a16="http://schemas.microsoft.com/office/drawing/2014/main" val="166426972"/>
                    </a:ext>
                  </a:extLst>
                </a:gridCol>
              </a:tblGrid>
              <a:tr h="448909">
                <a:tc>
                  <a:txBody>
                    <a:bodyPr/>
                    <a:lstStyle/>
                    <a:p>
                      <a:pPr algn="ctr"/>
                      <a:r>
                        <a:rPr lang="en-US" sz="1800" b="1" dirty="0"/>
                        <a:t>CERTIFICATION</a:t>
                      </a:r>
                    </a:p>
                  </a:txBody>
                  <a:tcPr marL="91444" marR="91444" marT="45725" marB="45725" anchor="ctr"/>
                </a:tc>
                <a:tc>
                  <a:txBody>
                    <a:bodyPr/>
                    <a:lstStyle/>
                    <a:p>
                      <a:pPr algn="ctr"/>
                      <a:r>
                        <a:rPr lang="en-US" sz="1800" dirty="0"/>
                        <a:t>Description</a:t>
                      </a:r>
                    </a:p>
                  </a:txBody>
                  <a:tcPr marL="91444" marR="91444" marT="45725" marB="45725" anchor="ctr"/>
                </a:tc>
                <a:extLst>
                  <a:ext uri="{0D108BD9-81ED-4DB2-BD59-A6C34878D82A}">
                    <a16:rowId xmlns:a16="http://schemas.microsoft.com/office/drawing/2014/main" val="3604029712"/>
                  </a:ext>
                </a:extLst>
              </a:tr>
              <a:tr h="591930">
                <a:tc>
                  <a:txBody>
                    <a:bodyPr/>
                    <a:lstStyle/>
                    <a:p>
                      <a:r>
                        <a:rPr lang="en-US" sz="1600" b="1" i="0" kern="1200" dirty="0">
                          <a:solidFill>
                            <a:schemeClr val="dk1"/>
                          </a:solidFill>
                          <a:effectLst/>
                          <a:latin typeface="+mn-lt"/>
                          <a:ea typeface="+mn-ea"/>
                          <a:cs typeface="+mn-cs"/>
                        </a:rPr>
                        <a:t>UL 9540; Article 706 of </a:t>
                      </a:r>
                    </a:p>
                    <a:p>
                      <a:r>
                        <a:rPr lang="en-US" sz="1600" b="1" i="0" kern="1200" dirty="0">
                          <a:solidFill>
                            <a:schemeClr val="dk1"/>
                          </a:solidFill>
                          <a:effectLst/>
                          <a:latin typeface="+mn-lt"/>
                          <a:ea typeface="+mn-ea"/>
                          <a:cs typeface="+mn-cs"/>
                        </a:rPr>
                        <a:t>NFPA 70, (Also 9540A)</a:t>
                      </a:r>
                      <a:endParaRPr lang="en-US" sz="1600" b="1" dirty="0"/>
                    </a:p>
                  </a:txBody>
                  <a:tcPr marL="91444" marR="91444" marT="45725" marB="45725"/>
                </a:tc>
                <a:tc>
                  <a:txBody>
                    <a:bodyPr/>
                    <a:lstStyle/>
                    <a:p>
                      <a:pPr algn="l"/>
                      <a:r>
                        <a:rPr lang="en-US" sz="1600" dirty="0"/>
                        <a:t>* Environmental Tests, Electrical Tests, Mechanical Tests, and 9540A for test methods for Thermal Runaway Fire Propagation.</a:t>
                      </a:r>
                    </a:p>
                  </a:txBody>
                  <a:tcPr marL="91444" marR="91444" marT="45725" marB="45725"/>
                </a:tc>
                <a:extLst>
                  <a:ext uri="{0D108BD9-81ED-4DB2-BD59-A6C34878D82A}">
                    <a16:rowId xmlns:a16="http://schemas.microsoft.com/office/drawing/2014/main" val="3770874362"/>
                  </a:ext>
                </a:extLst>
              </a:tr>
              <a:tr h="591930">
                <a:tc>
                  <a:txBody>
                    <a:bodyPr/>
                    <a:lstStyle/>
                    <a:p>
                      <a:r>
                        <a:rPr lang="en-US" sz="1600" b="1" dirty="0"/>
                        <a:t>UL 1973</a:t>
                      </a:r>
                    </a:p>
                  </a:txBody>
                  <a:tcPr marL="91444" marR="91444" marT="45725" marB="45725"/>
                </a:tc>
                <a:tc>
                  <a:txBody>
                    <a:bodyPr/>
                    <a:lstStyle/>
                    <a:p>
                      <a:pPr algn="l"/>
                      <a:r>
                        <a:rPr lang="en-US" sz="1600" dirty="0"/>
                        <a:t>Materials, Enclosures, Safety Analysis, Safety Controls, Bonding, Insulation, Spacings, Grounding…Fire Test</a:t>
                      </a:r>
                    </a:p>
                  </a:txBody>
                  <a:tcPr marL="91444" marR="91444" marT="45725" marB="45725"/>
                </a:tc>
                <a:extLst>
                  <a:ext uri="{0D108BD9-81ED-4DB2-BD59-A6C34878D82A}">
                    <a16:rowId xmlns:a16="http://schemas.microsoft.com/office/drawing/2014/main" val="1187307592"/>
                  </a:ext>
                </a:extLst>
              </a:tr>
              <a:tr h="591930">
                <a:tc>
                  <a:txBody>
                    <a:bodyPr/>
                    <a:lstStyle/>
                    <a:p>
                      <a:r>
                        <a:rPr lang="en-US" sz="1600" b="1" dirty="0"/>
                        <a:t>IEC 61508</a:t>
                      </a:r>
                    </a:p>
                  </a:txBody>
                  <a:tcPr marL="91444" marR="91444" marT="45725" marB="45725"/>
                </a:tc>
                <a:tc>
                  <a:txBody>
                    <a:bodyPr/>
                    <a:lstStyle/>
                    <a:p>
                      <a:pPr algn="l"/>
                      <a:r>
                        <a:rPr lang="en-US" sz="1600" dirty="0"/>
                        <a:t>Functional safety of electrical/electronic / Programmable electronic safety-related systems</a:t>
                      </a:r>
                    </a:p>
                  </a:txBody>
                  <a:tcPr marL="91444" marR="91444" marT="45725" marB="45725"/>
                </a:tc>
                <a:extLst>
                  <a:ext uri="{0D108BD9-81ED-4DB2-BD59-A6C34878D82A}">
                    <a16:rowId xmlns:a16="http://schemas.microsoft.com/office/drawing/2014/main" val="4202413818"/>
                  </a:ext>
                </a:extLst>
              </a:tr>
              <a:tr h="444829">
                <a:tc>
                  <a:txBody>
                    <a:bodyPr/>
                    <a:lstStyle/>
                    <a:p>
                      <a:r>
                        <a:rPr lang="en-US" sz="1600" b="1" dirty="0"/>
                        <a:t>IEC 62040-1</a:t>
                      </a:r>
                    </a:p>
                  </a:txBody>
                  <a:tcPr marL="91444" marR="91444" marT="45725" marB="457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Uninterruptible Power Systems (UPS) Safety Requirements</a:t>
                      </a:r>
                    </a:p>
                  </a:txBody>
                  <a:tcPr marL="91444" marR="91444" marT="45725" marB="45725"/>
                </a:tc>
                <a:extLst>
                  <a:ext uri="{0D108BD9-81ED-4DB2-BD59-A6C34878D82A}">
                    <a16:rowId xmlns:a16="http://schemas.microsoft.com/office/drawing/2014/main" val="1013275352"/>
                  </a:ext>
                </a:extLst>
              </a:tr>
              <a:tr h="183709">
                <a:tc>
                  <a:txBody>
                    <a:bodyPr/>
                    <a:lstStyle/>
                    <a:p>
                      <a:r>
                        <a:rPr lang="en-US" sz="1600" b="1" dirty="0"/>
                        <a:t>IEC 62040-2</a:t>
                      </a:r>
                    </a:p>
                  </a:txBody>
                  <a:tcPr marL="91444" marR="91444" marT="45725" marB="457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Uninterruptible Power Systems (UPS) Electromagnetic Compatibility Requirements</a:t>
                      </a:r>
                    </a:p>
                  </a:txBody>
                  <a:tcPr marL="91444" marR="91444" marT="45725" marB="45725"/>
                </a:tc>
                <a:extLst>
                  <a:ext uri="{0D108BD9-81ED-4DB2-BD59-A6C34878D82A}">
                    <a16:rowId xmlns:a16="http://schemas.microsoft.com/office/drawing/2014/main" val="2469124588"/>
                  </a:ext>
                </a:extLst>
              </a:tr>
              <a:tr h="640149">
                <a:tc>
                  <a:txBody>
                    <a:bodyPr/>
                    <a:lstStyle/>
                    <a:p>
                      <a:r>
                        <a:rPr lang="en-US" sz="1600" b="1" dirty="0"/>
                        <a:t>IEC 62040-3</a:t>
                      </a:r>
                    </a:p>
                  </a:txBody>
                  <a:tcPr marL="91444" marR="91444" marT="45725" marB="457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Uninterruptible Power Systems (UPS) Environmental Aspects</a:t>
                      </a:r>
                    </a:p>
                  </a:txBody>
                  <a:tcPr marL="91444" marR="91444" marT="45725" marB="45725"/>
                </a:tc>
                <a:extLst>
                  <a:ext uri="{0D108BD9-81ED-4DB2-BD59-A6C34878D82A}">
                    <a16:rowId xmlns:a16="http://schemas.microsoft.com/office/drawing/2014/main" val="2065420253"/>
                  </a:ext>
                </a:extLst>
              </a:tr>
              <a:tr h="640149">
                <a:tc>
                  <a:txBody>
                    <a:bodyPr/>
                    <a:lstStyle/>
                    <a:p>
                      <a:r>
                        <a:rPr lang="en-US" sz="1600" b="1" dirty="0"/>
                        <a:t>IEEE P2686</a:t>
                      </a:r>
                    </a:p>
                  </a:txBody>
                  <a:tcPr marL="91444" marR="91444" marT="45725" marB="457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Recommended Practice for Battery Management Systems in Energy Storage Applications</a:t>
                      </a:r>
                    </a:p>
                  </a:txBody>
                  <a:tcPr marL="91444" marR="91444" marT="45725" marB="45725"/>
                </a:tc>
                <a:extLst>
                  <a:ext uri="{0D108BD9-81ED-4DB2-BD59-A6C34878D82A}">
                    <a16:rowId xmlns:a16="http://schemas.microsoft.com/office/drawing/2014/main" val="3998080150"/>
                  </a:ext>
                </a:extLst>
              </a:tr>
              <a:tr h="640149">
                <a:tc>
                  <a:txBody>
                    <a:bodyPr/>
                    <a:lstStyle/>
                    <a:p>
                      <a:r>
                        <a:rPr lang="en-US" sz="1600" b="1" dirty="0"/>
                        <a:t>FCC 47 CFR Part 15</a:t>
                      </a:r>
                    </a:p>
                    <a:p>
                      <a:r>
                        <a:rPr lang="en-US" sz="1600" b="1" dirty="0"/>
                        <a:t>Subpart B Class A</a:t>
                      </a:r>
                    </a:p>
                  </a:txBody>
                  <a:tcPr marL="91444" marR="91444" marT="45725" marB="457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FCC EMC Conformity (Unintentional Radiators)</a:t>
                      </a:r>
                    </a:p>
                  </a:txBody>
                  <a:tcPr marL="91444" marR="91444" marT="45725" marB="45725"/>
                </a:tc>
                <a:extLst>
                  <a:ext uri="{0D108BD9-81ED-4DB2-BD59-A6C34878D82A}">
                    <a16:rowId xmlns:a16="http://schemas.microsoft.com/office/drawing/2014/main" val="544903595"/>
                  </a:ext>
                </a:extLst>
              </a:tr>
              <a:tr h="640149">
                <a:tc>
                  <a:txBody>
                    <a:bodyPr/>
                    <a:lstStyle/>
                    <a:p>
                      <a:r>
                        <a:rPr lang="en-US" sz="1600" b="1" dirty="0"/>
                        <a:t>FM DS 5-33</a:t>
                      </a:r>
                    </a:p>
                  </a:txBody>
                  <a:tcPr marL="91444" marR="91444" marT="45725" marB="457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Recommendations for construction, location, fire protection, electrical system protection and design of LIB ESS</a:t>
                      </a:r>
                    </a:p>
                  </a:txBody>
                  <a:tcPr marL="91444" marR="91444" marT="45725" marB="45725"/>
                </a:tc>
                <a:extLst>
                  <a:ext uri="{0D108BD9-81ED-4DB2-BD59-A6C34878D82A}">
                    <a16:rowId xmlns:a16="http://schemas.microsoft.com/office/drawing/2014/main" val="1831138970"/>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9FB7B6D5-9895-4C07-A826-89E46DD90294}"/>
              </a:ext>
            </a:extLst>
          </p:cNvPr>
          <p:cNvSpPr>
            <a:spLocks noGrp="1" noChangeArrowheads="1"/>
          </p:cNvSpPr>
          <p:nvPr>
            <p:ph type="title"/>
          </p:nvPr>
        </p:nvSpPr>
        <p:spPr>
          <a:xfrm>
            <a:off x="0" y="0"/>
            <a:ext cx="9144000" cy="569624"/>
          </a:xfrm>
        </p:spPr>
        <p:txBody>
          <a:bodyPr/>
          <a:lstStyle/>
          <a:p>
            <a:pPr>
              <a:buSzPct val="85000"/>
            </a:pPr>
            <a:r>
              <a:rPr lang="en-US" altLang="en-US" sz="2400" b="1" dirty="0"/>
              <a:t> Lithium ION Battery Technology-         </a:t>
            </a:r>
            <a:r>
              <a:rPr lang="en-US" altLang="en-US" sz="2400" b="1" i="1" dirty="0" err="1"/>
              <a:t>Cabinetized</a:t>
            </a:r>
            <a:r>
              <a:rPr lang="en-US" altLang="en-US" sz="2400" b="1" i="1" dirty="0"/>
              <a:t> </a:t>
            </a:r>
            <a:r>
              <a:rPr lang="en-US" altLang="en-US" sz="2400" b="1" i="1" u="sng" dirty="0"/>
              <a:t>Systems</a:t>
            </a:r>
          </a:p>
        </p:txBody>
      </p:sp>
      <p:graphicFrame>
        <p:nvGraphicFramePr>
          <p:cNvPr id="2" name="Table 1">
            <a:extLst>
              <a:ext uri="{FF2B5EF4-FFF2-40B4-BE49-F238E27FC236}">
                <a16:creationId xmlns:a16="http://schemas.microsoft.com/office/drawing/2014/main" id="{EA7BFC07-F75D-48A2-8C59-CD7FFF93DAEA}"/>
              </a:ext>
            </a:extLst>
          </p:cNvPr>
          <p:cNvGraphicFramePr>
            <a:graphicFrameLocks noGrp="1"/>
          </p:cNvGraphicFramePr>
          <p:nvPr>
            <p:extLst>
              <p:ext uri="{D42A27DB-BD31-4B8C-83A1-F6EECF244321}">
                <p14:modId xmlns:p14="http://schemas.microsoft.com/office/powerpoint/2010/main" val="1943195294"/>
              </p:ext>
            </p:extLst>
          </p:nvPr>
        </p:nvGraphicFramePr>
        <p:xfrm>
          <a:off x="48464" y="647004"/>
          <a:ext cx="7867552" cy="6246156"/>
        </p:xfrm>
        <a:graphic>
          <a:graphicData uri="http://schemas.openxmlformats.org/drawingml/2006/table">
            <a:tbl>
              <a:tblPr firstRow="1" bandRow="1">
                <a:tableStyleId>{00A15C55-8517-42AA-B614-E9B94910E393}</a:tableStyleId>
              </a:tblPr>
              <a:tblGrid>
                <a:gridCol w="1279188">
                  <a:extLst>
                    <a:ext uri="{9D8B030D-6E8A-4147-A177-3AD203B41FA5}">
                      <a16:colId xmlns:a16="http://schemas.microsoft.com/office/drawing/2014/main" val="689272778"/>
                    </a:ext>
                  </a:extLst>
                </a:gridCol>
                <a:gridCol w="6588364">
                  <a:extLst>
                    <a:ext uri="{9D8B030D-6E8A-4147-A177-3AD203B41FA5}">
                      <a16:colId xmlns:a16="http://schemas.microsoft.com/office/drawing/2014/main" val="851301055"/>
                    </a:ext>
                  </a:extLst>
                </a:gridCol>
              </a:tblGrid>
              <a:tr h="459842">
                <a:tc gridSpan="2">
                  <a:txBody>
                    <a:bodyPr/>
                    <a:lstStyle/>
                    <a:p>
                      <a:r>
                        <a:rPr lang="en-US" altLang="en-US" sz="2400" b="1" dirty="0">
                          <a:latin typeface="Tahoma" panose="020B0604030504040204" pitchFamily="34" charset="0"/>
                        </a:rPr>
                        <a:t>How Safe are these LION systems:</a:t>
                      </a:r>
                      <a:endParaRPr lang="en-US" sz="2400" dirty="0"/>
                    </a:p>
                  </a:txBody>
                  <a:tcPr marL="91443" marR="91443" marT="45715" marB="45715" anchor="ctr">
                    <a:solidFill>
                      <a:schemeClr val="tx1"/>
                    </a:solidFill>
                  </a:tcPr>
                </a:tc>
                <a:tc hMerge="1">
                  <a:txBody>
                    <a:bodyPr/>
                    <a:lstStyle/>
                    <a:p>
                      <a:endParaRPr lang="en-US" sz="2400" dirty="0"/>
                    </a:p>
                  </a:txBody>
                  <a:tcPr/>
                </a:tc>
                <a:extLst>
                  <a:ext uri="{0D108BD9-81ED-4DB2-BD59-A6C34878D82A}">
                    <a16:rowId xmlns:a16="http://schemas.microsoft.com/office/drawing/2014/main" val="2317363237"/>
                  </a:ext>
                </a:extLst>
              </a:tr>
              <a:tr h="625914">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Cabinetry</a:t>
                      </a:r>
                    </a:p>
                  </a:txBody>
                  <a:tcPr marL="91443" marR="91443" marT="45715" marB="45715" anchor="ctr">
                    <a:solidFill>
                      <a:schemeClr val="bg1">
                        <a:lumMod val="95000"/>
                      </a:schemeClr>
                    </a:solidFill>
                  </a:tcPr>
                </a:tc>
                <a:tc>
                  <a:txBody>
                    <a:bodyPr/>
                    <a:lstStyle/>
                    <a:p>
                      <a:pPr marL="0" indent="0">
                        <a:buClr>
                          <a:srgbClr val="C00000"/>
                        </a:buClr>
                        <a:buFont typeface="Arial" panose="020B0604020202020204" pitchFamily="34" charset="0"/>
                        <a:buNone/>
                      </a:pPr>
                      <a:r>
                        <a:rPr lang="en-US" sz="1600" b="0" dirty="0">
                          <a:latin typeface="Tahoma" panose="020B0604030504040204" pitchFamily="34" charset="0"/>
                        </a:rPr>
                        <a:t>Each </a:t>
                      </a:r>
                      <a:r>
                        <a:rPr lang="en-US" sz="1600" b="0" u="sng" dirty="0">
                          <a:latin typeface="Arial Black" panose="020B0A04020102020204" pitchFamily="34" charset="0"/>
                        </a:rPr>
                        <a:t>cell</a:t>
                      </a:r>
                      <a:r>
                        <a:rPr lang="en-US" sz="1600" b="0" dirty="0">
                          <a:latin typeface="Tahoma" panose="020B0604030504040204" pitchFamily="34" charset="0"/>
                        </a:rPr>
                        <a:t> has the ability to be removed from the DC bus without impacting operation of the others (cell-level disconnecting means)</a:t>
                      </a:r>
                      <a:endParaRPr lang="en-US" sz="1600" b="0" dirty="0"/>
                    </a:p>
                  </a:txBody>
                  <a:tcPr marL="91443" marR="91443" marT="45715" marB="45715"/>
                </a:tc>
                <a:extLst>
                  <a:ext uri="{0D108BD9-81ED-4DB2-BD59-A6C34878D82A}">
                    <a16:rowId xmlns:a16="http://schemas.microsoft.com/office/drawing/2014/main" val="1042519935"/>
                  </a:ext>
                </a:extLst>
              </a:tr>
              <a:tr h="373393">
                <a:tc vMerge="1">
                  <a:txBody>
                    <a:bodyPr/>
                    <a:lstStyle/>
                    <a:p>
                      <a:endParaRPr lang="en-US"/>
                    </a:p>
                  </a:txBody>
                  <a:tcPr/>
                </a:tc>
                <a:tc>
                  <a:txBody>
                    <a:bodyPr/>
                    <a:lstStyle/>
                    <a:p>
                      <a:pPr marL="0" indent="0">
                        <a:buClr>
                          <a:srgbClr val="C00000"/>
                        </a:buClr>
                        <a:buFont typeface="Arial" panose="020B0604020202020204" pitchFamily="34" charset="0"/>
                        <a:buNone/>
                      </a:pPr>
                      <a:r>
                        <a:rPr lang="en-US" sz="1600" dirty="0"/>
                        <a:t>Cell level safety testing to</a:t>
                      </a:r>
                      <a:r>
                        <a:rPr lang="en-US" sz="1600" b="1" dirty="0">
                          <a:highlight>
                            <a:srgbClr val="FFFF00"/>
                          </a:highlight>
                          <a:latin typeface="Arial Black" panose="020B0A04020102020204" pitchFamily="34" charset="0"/>
                        </a:rPr>
                        <a:t> UL1642, 1973, 9540</a:t>
                      </a:r>
                    </a:p>
                  </a:txBody>
                  <a:tcPr marL="91443" marR="91443" marT="45715" marB="45715"/>
                </a:tc>
                <a:extLst>
                  <a:ext uri="{0D108BD9-81ED-4DB2-BD59-A6C34878D82A}">
                    <a16:rowId xmlns:a16="http://schemas.microsoft.com/office/drawing/2014/main" val="216783899"/>
                  </a:ext>
                </a:extLst>
              </a:tr>
              <a:tr h="1107017">
                <a:tc vMerge="1">
                  <a:txBody>
                    <a:bodyPr/>
                    <a:lstStyle/>
                    <a:p>
                      <a:endParaRPr lang="en-US"/>
                    </a:p>
                  </a:txBody>
                  <a:tcPr/>
                </a:tc>
                <a:tc>
                  <a:txBody>
                    <a:bodyPr/>
                    <a:lstStyle/>
                    <a:p>
                      <a:pPr marL="0" indent="0">
                        <a:buClr>
                          <a:srgbClr val="C00000"/>
                        </a:buClr>
                        <a:buFont typeface="Wingdings" panose="05000000000000000000" pitchFamily="2" charset="2"/>
                        <a:buNone/>
                      </a:pPr>
                      <a:r>
                        <a:rPr lang="en-US" sz="1800" dirty="0"/>
                        <a:t>Each </a:t>
                      </a:r>
                      <a:r>
                        <a:rPr lang="en-US" sz="1800" b="1" dirty="0">
                          <a:latin typeface="Arial Black" panose="020B0A04020102020204" pitchFamily="34" charset="0"/>
                        </a:rPr>
                        <a:t>cell</a:t>
                      </a:r>
                      <a:r>
                        <a:rPr lang="en-US" sz="1800" dirty="0"/>
                        <a:t> is </a:t>
                      </a:r>
                      <a:r>
                        <a:rPr lang="en-US" sz="1800" u="sng" dirty="0"/>
                        <a:t>protected</a:t>
                      </a:r>
                      <a:r>
                        <a:rPr lang="en-US" sz="1800" dirty="0"/>
                        <a:t> from:</a:t>
                      </a:r>
                    </a:p>
                    <a:p>
                      <a:pPr marL="285750" indent="-285750">
                        <a:buClr>
                          <a:srgbClr val="C00000"/>
                        </a:buClr>
                        <a:buFont typeface="Arial" panose="020B0604020202020204" pitchFamily="34" charset="0"/>
                        <a:buChar char="•"/>
                      </a:pPr>
                      <a:r>
                        <a:rPr lang="en-US" sz="1600" dirty="0"/>
                        <a:t>Overcurrent</a:t>
                      </a:r>
                    </a:p>
                    <a:p>
                      <a:pPr marL="285750" indent="-285750">
                        <a:buClr>
                          <a:srgbClr val="C00000"/>
                        </a:buClr>
                        <a:buFont typeface="Arial" panose="020B0604020202020204" pitchFamily="34" charset="0"/>
                        <a:buChar char="•"/>
                      </a:pPr>
                      <a:r>
                        <a:rPr lang="en-US" sz="1600" dirty="0"/>
                        <a:t>Over-voltage</a:t>
                      </a:r>
                    </a:p>
                    <a:p>
                      <a:pPr marL="285750" indent="-285750">
                        <a:buClr>
                          <a:srgbClr val="C00000"/>
                        </a:buClr>
                        <a:buFont typeface="Arial" panose="020B0604020202020204" pitchFamily="34" charset="0"/>
                        <a:buChar char="•"/>
                      </a:pPr>
                      <a:r>
                        <a:rPr lang="en-US" sz="1600" dirty="0"/>
                        <a:t>Over-temperature</a:t>
                      </a:r>
                    </a:p>
                  </a:txBody>
                  <a:tcPr marL="91443" marR="91443" marT="45715" marB="45715"/>
                </a:tc>
                <a:extLst>
                  <a:ext uri="{0D108BD9-81ED-4DB2-BD59-A6C34878D82A}">
                    <a16:rowId xmlns:a16="http://schemas.microsoft.com/office/drawing/2014/main" val="1881471352"/>
                  </a:ext>
                </a:extLst>
              </a:tr>
              <a:tr h="1318232">
                <a:tc vMerge="1">
                  <a:txBody>
                    <a:bodyPr/>
                    <a:lstStyle/>
                    <a:p>
                      <a:pPr marL="0" indent="0">
                        <a:buClr>
                          <a:srgbClr val="C00000"/>
                        </a:buClr>
                        <a:buFont typeface="Wingdings" panose="05000000000000000000" pitchFamily="2" charset="2"/>
                        <a:buNone/>
                      </a:pPr>
                      <a:endParaRPr lang="en-US" sz="2000" dirty="0"/>
                    </a:p>
                  </a:txBody>
                  <a:tcPr/>
                </a:tc>
                <a:tc>
                  <a:txBody>
                    <a:bodyPr/>
                    <a:lstStyle/>
                    <a:p>
                      <a:pPr marL="0" indent="0">
                        <a:buClr>
                          <a:srgbClr val="C00000"/>
                        </a:buClr>
                        <a:buFont typeface="Arial" panose="020B0604020202020204" pitchFamily="34" charset="0"/>
                        <a:buNone/>
                      </a:pPr>
                      <a:r>
                        <a:rPr lang="en-US" sz="1600" b="0" dirty="0">
                          <a:latin typeface="Tahoma" panose="020B0604030504040204" pitchFamily="34" charset="0"/>
                        </a:rPr>
                        <a:t>Each </a:t>
                      </a:r>
                      <a:r>
                        <a:rPr lang="en-US" sz="1600" b="1" dirty="0">
                          <a:latin typeface="Tahoma" panose="020B0604030504040204" pitchFamily="34" charset="0"/>
                        </a:rPr>
                        <a:t>cell </a:t>
                      </a:r>
                      <a:r>
                        <a:rPr lang="en-US" sz="1600" b="0" dirty="0">
                          <a:latin typeface="Tahoma" panose="020B0604030504040204" pitchFamily="34" charset="0"/>
                        </a:rPr>
                        <a:t>is </a:t>
                      </a:r>
                      <a:r>
                        <a:rPr lang="en-US" sz="1600" b="0" u="sng" dirty="0">
                          <a:latin typeface="Tahoma" panose="020B0604030504040204" pitchFamily="34" charset="0"/>
                        </a:rPr>
                        <a:t>monitored</a:t>
                      </a:r>
                      <a:r>
                        <a:rPr lang="en-US" sz="1600" b="0" dirty="0">
                          <a:latin typeface="Tahoma" panose="020B0604030504040204" pitchFamily="34" charset="0"/>
                        </a:rPr>
                        <a:t> for:</a:t>
                      </a:r>
                    </a:p>
                    <a:p>
                      <a:pPr marL="285750" indent="-285750">
                        <a:buClr>
                          <a:srgbClr val="C00000"/>
                        </a:buClr>
                        <a:buFont typeface="Arial" panose="020B0604020202020204" pitchFamily="34" charset="0"/>
                        <a:buChar char="•"/>
                      </a:pPr>
                      <a:r>
                        <a:rPr lang="en-US" sz="1600" b="0" dirty="0">
                          <a:latin typeface="Tahoma" panose="020B0604030504040204" pitchFamily="34" charset="0"/>
                        </a:rPr>
                        <a:t>Impedance, </a:t>
                      </a:r>
                    </a:p>
                    <a:p>
                      <a:pPr marL="285750" indent="-285750">
                        <a:buClr>
                          <a:srgbClr val="C00000"/>
                        </a:buClr>
                        <a:buFont typeface="Arial" panose="020B0604020202020204" pitchFamily="34" charset="0"/>
                        <a:buChar char="•"/>
                      </a:pPr>
                      <a:r>
                        <a:rPr lang="en-US" sz="1600" b="0" dirty="0">
                          <a:latin typeface="Tahoma" panose="020B0604030504040204" pitchFamily="34" charset="0"/>
                        </a:rPr>
                        <a:t>Voltage,</a:t>
                      </a:r>
                    </a:p>
                    <a:p>
                      <a:pPr marL="285750" indent="-285750">
                        <a:buClr>
                          <a:srgbClr val="C00000"/>
                        </a:buClr>
                        <a:buFont typeface="Arial" panose="020B0604020202020204" pitchFamily="34" charset="0"/>
                        <a:buChar char="•"/>
                      </a:pPr>
                      <a:r>
                        <a:rPr lang="en-US" sz="1600" b="0" dirty="0">
                          <a:latin typeface="Tahoma" panose="020B0604030504040204" pitchFamily="34" charset="0"/>
                        </a:rPr>
                        <a:t>Temperature,</a:t>
                      </a:r>
                    </a:p>
                    <a:p>
                      <a:pPr marL="285750" indent="-285750">
                        <a:buClr>
                          <a:srgbClr val="C00000"/>
                        </a:buClr>
                        <a:buFont typeface="Arial" panose="020B0604020202020204" pitchFamily="34" charset="0"/>
                        <a:buChar char="•"/>
                      </a:pPr>
                      <a:r>
                        <a:rPr lang="en-US" sz="1600" b="0" dirty="0">
                          <a:latin typeface="Tahoma" panose="020B0604030504040204" pitchFamily="34" charset="0"/>
                        </a:rPr>
                        <a:t>Current.</a:t>
                      </a:r>
                    </a:p>
                  </a:txBody>
                  <a:tcPr marL="91443" marR="91443" marT="45715" marB="45715"/>
                </a:tc>
                <a:extLst>
                  <a:ext uri="{0D108BD9-81ED-4DB2-BD59-A6C34878D82A}">
                    <a16:rowId xmlns:a16="http://schemas.microsoft.com/office/drawing/2014/main" val="3812856743"/>
                  </a:ext>
                </a:extLst>
              </a:tr>
              <a:tr h="630432">
                <a:tc vMerge="1">
                  <a:txBody>
                    <a:bodyPr/>
                    <a:lstStyle/>
                    <a:p>
                      <a:endParaRPr lang="en-US"/>
                    </a:p>
                  </a:txBody>
                  <a:tcPr/>
                </a:tc>
                <a:tc>
                  <a:txBody>
                    <a:bodyPr/>
                    <a:lstStyle/>
                    <a:p>
                      <a:pPr marL="285750" indent="-285750">
                        <a:buClr>
                          <a:srgbClr val="C00000"/>
                        </a:buClr>
                        <a:buFont typeface="Wingdings" panose="05000000000000000000" pitchFamily="2" charset="2"/>
                        <a:buChar char="§"/>
                      </a:pPr>
                      <a:r>
                        <a:rPr lang="en-US" altLang="en-US" sz="1400" b="0" dirty="0">
                          <a:latin typeface="Tahoma" panose="020B0604030504040204" pitchFamily="34" charset="0"/>
                        </a:rPr>
                        <a:t>Each </a:t>
                      </a:r>
                      <a:r>
                        <a:rPr lang="en-US" altLang="en-US" sz="1400" b="0" u="sng" dirty="0">
                          <a:latin typeface="Arial Black" panose="020B0A04020102020204" pitchFamily="34" charset="0"/>
                        </a:rPr>
                        <a:t>module</a:t>
                      </a:r>
                      <a:r>
                        <a:rPr lang="en-US" altLang="en-US" sz="1400" b="0" dirty="0">
                          <a:latin typeface="Tahoma" panose="020B0604030504040204" pitchFamily="34" charset="0"/>
                        </a:rPr>
                        <a:t> has overcurrent protection</a:t>
                      </a:r>
                    </a:p>
                    <a:p>
                      <a:pPr marL="0" indent="0">
                        <a:buClr>
                          <a:srgbClr val="C00000"/>
                        </a:buClr>
                        <a:buFont typeface="Wingdings" panose="05000000000000000000" pitchFamily="2" charset="2"/>
                        <a:buNone/>
                      </a:pPr>
                      <a:r>
                        <a:rPr lang="en-US" altLang="en-US" sz="1400" b="0" dirty="0">
                          <a:latin typeface="Tahoma" panose="020B0604030504040204" pitchFamily="34" charset="0"/>
                        </a:rPr>
                        <a:t>    and microprocessor controlled monitoring </a:t>
                      </a:r>
                      <a:r>
                        <a:rPr lang="en-US" altLang="en-US" sz="1400" b="1" dirty="0">
                          <a:highlight>
                            <a:srgbClr val="FFFF00"/>
                          </a:highlight>
                          <a:latin typeface="Tahoma" panose="020B0604030504040204" pitchFamily="34" charset="0"/>
                        </a:rPr>
                        <a:t>UL 1973</a:t>
                      </a:r>
                    </a:p>
                  </a:txBody>
                  <a:tcPr marL="91443" marR="91443" marT="45715" marB="45715"/>
                </a:tc>
                <a:extLst>
                  <a:ext uri="{0D108BD9-81ED-4DB2-BD59-A6C34878D82A}">
                    <a16:rowId xmlns:a16="http://schemas.microsoft.com/office/drawing/2014/main" val="787645340"/>
                  </a:ext>
                </a:extLst>
              </a:tr>
              <a:tr h="381433">
                <a:tc vMerge="1">
                  <a:txBody>
                    <a:bodyPr/>
                    <a:lstStyle/>
                    <a:p>
                      <a:endParaRPr lang="en-US"/>
                    </a:p>
                  </a:txBody>
                  <a:tcPr/>
                </a:tc>
                <a:tc>
                  <a:txBody>
                    <a:bodyPr/>
                    <a:lstStyle/>
                    <a:p>
                      <a:pPr marL="285750" indent="-285750">
                        <a:buClr>
                          <a:srgbClr val="C00000"/>
                        </a:buClr>
                        <a:buFont typeface="Wingdings" panose="05000000000000000000" pitchFamily="2" charset="2"/>
                        <a:buChar char="§"/>
                      </a:pPr>
                      <a:r>
                        <a:rPr lang="en-US" altLang="en-US" sz="1400" b="1" dirty="0">
                          <a:latin typeface="Tahoma" panose="020B0604030504040204" pitchFamily="34" charset="0"/>
                        </a:rPr>
                        <a:t>Noncombustible cabinet/ enclosure </a:t>
                      </a:r>
                      <a:r>
                        <a:rPr lang="en-US" altLang="en-US" sz="1400" b="1" dirty="0">
                          <a:highlight>
                            <a:srgbClr val="FFFF00"/>
                          </a:highlight>
                          <a:latin typeface="Tahoma" panose="020B0604030504040204" pitchFamily="34" charset="0"/>
                        </a:rPr>
                        <a:t>IFC 608.4.2</a:t>
                      </a:r>
                    </a:p>
                  </a:txBody>
                  <a:tcPr marL="91443" marR="91443" marT="45715" marB="45715"/>
                </a:tc>
                <a:extLst>
                  <a:ext uri="{0D108BD9-81ED-4DB2-BD59-A6C34878D82A}">
                    <a16:rowId xmlns:a16="http://schemas.microsoft.com/office/drawing/2014/main" val="2954433980"/>
                  </a:ext>
                </a:extLst>
              </a:tr>
              <a:tr h="381433">
                <a:tc vMerge="1">
                  <a:txBody>
                    <a:bodyPr/>
                    <a:lstStyle/>
                    <a:p>
                      <a:pPr marL="0" indent="0">
                        <a:buClr>
                          <a:srgbClr val="C00000"/>
                        </a:buClr>
                        <a:buFont typeface="Wingdings" panose="05000000000000000000" pitchFamily="2" charset="2"/>
                        <a:buNone/>
                      </a:pPr>
                      <a:endParaRPr lang="en-US" altLang="en-US" sz="2000" b="1" dirty="0">
                        <a:latin typeface="Tahoma" panose="020B0604030504040204" pitchFamily="34" charset="0"/>
                      </a:endParaRPr>
                    </a:p>
                  </a:txBody>
                  <a:tcPr/>
                </a:tc>
                <a:tc>
                  <a:txBody>
                    <a:bodyPr/>
                    <a:lstStyle/>
                    <a:p>
                      <a:pPr marL="285750" indent="-285750">
                        <a:buClr>
                          <a:srgbClr val="C00000"/>
                        </a:buClr>
                        <a:buFont typeface="Wingdings" panose="05000000000000000000" pitchFamily="2" charset="2"/>
                        <a:buChar char="§"/>
                      </a:pPr>
                      <a:r>
                        <a:rPr lang="en-US" altLang="en-US" sz="1400" b="1" dirty="0">
                          <a:latin typeface="Tahoma" panose="020B0604030504040204" pitchFamily="34" charset="0"/>
                        </a:rPr>
                        <a:t>NEMA3R (IP54) or Higher</a:t>
                      </a:r>
                    </a:p>
                  </a:txBody>
                  <a:tcPr marL="91443" marR="91443" marT="45715" marB="45715"/>
                </a:tc>
                <a:extLst>
                  <a:ext uri="{0D108BD9-81ED-4DB2-BD59-A6C34878D82A}">
                    <a16:rowId xmlns:a16="http://schemas.microsoft.com/office/drawing/2014/main" val="3115587931"/>
                  </a:ext>
                </a:extLst>
              </a:tr>
              <a:tr h="429562">
                <a:tc rowSpan="2">
                  <a:txBody>
                    <a:bodyPr/>
                    <a:lstStyle/>
                    <a:p>
                      <a:pPr marL="0" indent="0">
                        <a:buClr>
                          <a:srgbClr val="C00000"/>
                        </a:buClr>
                        <a:buFont typeface="Wingdings" panose="05000000000000000000" pitchFamily="2" charset="2"/>
                        <a:buNone/>
                      </a:pPr>
                      <a:r>
                        <a:rPr lang="en-US" altLang="en-US" sz="1200" b="1" dirty="0">
                          <a:latin typeface="Tahoma" panose="020B0604030504040204" pitchFamily="34" charset="0"/>
                        </a:rPr>
                        <a:t>Electronics</a:t>
                      </a:r>
                    </a:p>
                  </a:txBody>
                  <a:tcPr marL="91443" marR="91443" marT="45715" marB="45715"/>
                </a:tc>
                <a:tc>
                  <a:txBody>
                    <a:bodyPr/>
                    <a:lstStyle/>
                    <a:p>
                      <a:pPr marL="285750" indent="-285750">
                        <a:buClr>
                          <a:srgbClr val="C00000"/>
                        </a:buClr>
                        <a:buFont typeface="Wingdings" panose="05000000000000000000" pitchFamily="2" charset="2"/>
                        <a:buChar char="§"/>
                      </a:pPr>
                      <a:r>
                        <a:rPr lang="en-US" altLang="en-US" sz="1400" b="1" dirty="0">
                          <a:latin typeface="Tahoma" panose="020B0604030504040204" pitchFamily="34" charset="0"/>
                        </a:rPr>
                        <a:t>Hardened electronics for control, supervisory and monitoring </a:t>
                      </a:r>
                      <a:r>
                        <a:rPr lang="en-US" altLang="en-US" sz="1400" b="1" dirty="0">
                          <a:highlight>
                            <a:srgbClr val="FFFF00"/>
                          </a:highlight>
                          <a:latin typeface="Tahoma" panose="020B0604030504040204" pitchFamily="34" charset="0"/>
                        </a:rPr>
                        <a:t>UL 1998</a:t>
                      </a:r>
                      <a:r>
                        <a:rPr lang="en-US" altLang="en-US" sz="1400" b="1" dirty="0">
                          <a:latin typeface="Tahoma" panose="020B0604030504040204" pitchFamily="34" charset="0"/>
                        </a:rPr>
                        <a:t> and </a:t>
                      </a:r>
                      <a:r>
                        <a:rPr lang="en-US" altLang="en-US" sz="1400" b="1" dirty="0">
                          <a:highlight>
                            <a:srgbClr val="FFFF00"/>
                          </a:highlight>
                          <a:latin typeface="Tahoma" panose="020B0604030504040204" pitchFamily="34" charset="0"/>
                        </a:rPr>
                        <a:t>IEC 61000-6-2</a:t>
                      </a:r>
                    </a:p>
                  </a:txBody>
                  <a:tcPr marL="91443" marR="91443" marT="45715" marB="45715"/>
                </a:tc>
                <a:extLst>
                  <a:ext uri="{0D108BD9-81ED-4DB2-BD59-A6C34878D82A}">
                    <a16:rowId xmlns:a16="http://schemas.microsoft.com/office/drawing/2014/main" val="3704815150"/>
                  </a:ext>
                </a:extLst>
              </a:tr>
              <a:tr h="450310">
                <a:tc vMerge="1">
                  <a:txBody>
                    <a:bodyPr/>
                    <a:lstStyle/>
                    <a:p>
                      <a:pPr marL="285750" indent="-285750">
                        <a:buClr>
                          <a:srgbClr val="C00000"/>
                        </a:buClr>
                        <a:buFont typeface="Wingdings" panose="05000000000000000000" pitchFamily="2" charset="2"/>
                        <a:buChar char="§"/>
                      </a:pPr>
                      <a:endParaRPr lang="en-US" sz="2400" dirty="0"/>
                    </a:p>
                  </a:txBody>
                  <a:tcPr marL="91443" marR="91443" marT="45715" marB="45715"/>
                </a:tc>
                <a:tc>
                  <a:txBody>
                    <a:bodyPr/>
                    <a:lstStyle/>
                    <a:p>
                      <a:pPr marL="285750" indent="-285750">
                        <a:buClr>
                          <a:srgbClr val="C00000"/>
                        </a:buClr>
                        <a:buFont typeface="Wingdings" panose="05000000000000000000" pitchFamily="2" charset="2"/>
                        <a:buChar char="§"/>
                      </a:pPr>
                      <a:r>
                        <a:rPr lang="en-US" sz="1400" b="1" dirty="0"/>
                        <a:t>Redundant supervisory monitoring + dry contacts  </a:t>
                      </a:r>
                    </a:p>
                  </a:txBody>
                  <a:tcPr marL="91443" marR="91443" marT="45715" marB="45715"/>
                </a:tc>
                <a:extLst>
                  <a:ext uri="{0D108BD9-81ED-4DB2-BD59-A6C34878D82A}">
                    <a16:rowId xmlns:a16="http://schemas.microsoft.com/office/drawing/2014/main" val="2737204001"/>
                  </a:ext>
                </a:extLst>
              </a:tr>
            </a:tbl>
          </a:graphicData>
        </a:graphic>
      </p:graphicFrame>
      <p:pic>
        <p:nvPicPr>
          <p:cNvPr id="77851" name="Picture 4" descr="https://www.vertivco.com/globalassets/products/critical-power/uninterruptible-power-supplies-ups/cp-ups-na-508x635-123525">
            <a:extLst>
              <a:ext uri="{FF2B5EF4-FFF2-40B4-BE49-F238E27FC236}">
                <a16:creationId xmlns:a16="http://schemas.microsoft.com/office/drawing/2014/main" id="{716612F5-398E-4F5A-B8ED-9BE6139E6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899" t="-1917" r="18275" b="203"/>
          <a:stretch>
            <a:fillRect/>
          </a:stretch>
        </p:blipFill>
        <p:spPr bwMode="auto">
          <a:xfrm>
            <a:off x="5929124" y="1873250"/>
            <a:ext cx="18415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2" name="Picture 29" descr="Image result for saft flexion lithium ion battery cabinet">
            <a:extLst>
              <a:ext uri="{FF2B5EF4-FFF2-40B4-BE49-F238E27FC236}">
                <a16:creationId xmlns:a16="http://schemas.microsoft.com/office/drawing/2014/main" id="{EAA40E09-5D04-49D2-9543-436E47563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2993" y="2168525"/>
            <a:ext cx="1095375"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02AC772-CB2E-475A-9263-8C8637DB0A37}"/>
              </a:ext>
            </a:extLst>
          </p:cNvPr>
          <p:cNvSpPr txBox="1"/>
          <p:nvPr/>
        </p:nvSpPr>
        <p:spPr>
          <a:xfrm>
            <a:off x="3888561" y="3759406"/>
            <a:ext cx="1744704" cy="738664"/>
          </a:xfrm>
          <a:prstGeom prst="rect">
            <a:avLst/>
          </a:prstGeom>
          <a:noFill/>
        </p:spPr>
        <p:txBody>
          <a:bodyPr wrap="square" rtlCol="0">
            <a:spAutoFit/>
          </a:bodyPr>
          <a:lstStyle/>
          <a:p>
            <a:r>
              <a:rPr lang="en-US" sz="1400" dirty="0">
                <a:latin typeface="Tahoma" panose="020B0604030504040204" pitchFamily="34" charset="0"/>
              </a:rPr>
              <a:t>Enables cell “balancing”.</a:t>
            </a:r>
            <a:endParaRPr lang="en-US" sz="1400" dirty="0"/>
          </a:p>
          <a:p>
            <a:endParaRPr lang="en-US" sz="1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53D89179-878F-40E2-A218-4C8DABF60A24}"/>
              </a:ext>
            </a:extLst>
          </p:cNvPr>
          <p:cNvSpPr>
            <a:spLocks noGrp="1" noChangeArrowheads="1"/>
          </p:cNvSpPr>
          <p:nvPr>
            <p:ph type="title"/>
          </p:nvPr>
        </p:nvSpPr>
        <p:spPr>
          <a:xfrm>
            <a:off x="0" y="0"/>
            <a:ext cx="9144000" cy="472696"/>
          </a:xfrm>
        </p:spPr>
        <p:txBody>
          <a:bodyPr/>
          <a:lstStyle/>
          <a:p>
            <a:pPr>
              <a:buSzPct val="85000"/>
            </a:pPr>
            <a:r>
              <a:rPr lang="en-US" altLang="en-US" sz="2400" b="1" dirty="0"/>
              <a:t> Lithium ION Battery Technology-                             </a:t>
            </a:r>
            <a:r>
              <a:rPr lang="en-US" altLang="en-US" sz="2400" b="1" i="1" dirty="0"/>
              <a:t>Shipping</a:t>
            </a:r>
          </a:p>
        </p:txBody>
      </p:sp>
      <p:graphicFrame>
        <p:nvGraphicFramePr>
          <p:cNvPr id="2" name="Table 1">
            <a:extLst>
              <a:ext uri="{FF2B5EF4-FFF2-40B4-BE49-F238E27FC236}">
                <a16:creationId xmlns:a16="http://schemas.microsoft.com/office/drawing/2014/main" id="{EA7BFC07-F75D-48A2-8C59-CD7FFF93DAEA}"/>
              </a:ext>
            </a:extLst>
          </p:cNvPr>
          <p:cNvGraphicFramePr>
            <a:graphicFrameLocks noGrp="1"/>
          </p:cNvGraphicFramePr>
          <p:nvPr/>
        </p:nvGraphicFramePr>
        <p:xfrm>
          <a:off x="573087" y="520167"/>
          <a:ext cx="7997825" cy="4237050"/>
        </p:xfrm>
        <a:graphic>
          <a:graphicData uri="http://schemas.openxmlformats.org/drawingml/2006/table">
            <a:tbl>
              <a:tblPr firstRow="1" bandRow="1">
                <a:tableStyleId>{00A15C55-8517-42AA-B614-E9B94910E393}</a:tableStyleId>
              </a:tblPr>
              <a:tblGrid>
                <a:gridCol w="7997825">
                  <a:extLst>
                    <a:ext uri="{9D8B030D-6E8A-4147-A177-3AD203B41FA5}">
                      <a16:colId xmlns:a16="http://schemas.microsoft.com/office/drawing/2014/main" val="851301055"/>
                    </a:ext>
                  </a:extLst>
                </a:gridCol>
              </a:tblGrid>
              <a:tr h="457271">
                <a:tc>
                  <a:txBody>
                    <a:bodyPr/>
                    <a:lstStyle/>
                    <a:p>
                      <a:r>
                        <a:rPr lang="en-US" altLang="en-US" sz="2400" b="1" dirty="0">
                          <a:latin typeface="Tahoma" panose="020B0604030504040204" pitchFamily="34" charset="0"/>
                        </a:rPr>
                        <a:t>Shipping Requirements:</a:t>
                      </a:r>
                      <a:endParaRPr lang="en-US" sz="2400" dirty="0"/>
                    </a:p>
                  </a:txBody>
                  <a:tcPr marL="91454" marR="91454" marT="45727" marB="45727"/>
                </a:tc>
                <a:extLst>
                  <a:ext uri="{0D108BD9-81ED-4DB2-BD59-A6C34878D82A}">
                    <a16:rowId xmlns:a16="http://schemas.microsoft.com/office/drawing/2014/main" val="2317363237"/>
                  </a:ext>
                </a:extLst>
              </a:tr>
              <a:tr h="822864">
                <a:tc>
                  <a:txBody>
                    <a:bodyPr/>
                    <a:lstStyle/>
                    <a:p>
                      <a:pPr marL="285750" indent="-285750">
                        <a:buClr>
                          <a:srgbClr val="C00000"/>
                        </a:buClr>
                        <a:buFont typeface="Wingdings" panose="05000000000000000000" pitchFamily="2" charset="2"/>
                        <a:buChar char="§"/>
                      </a:pPr>
                      <a:r>
                        <a:rPr lang="en-US" sz="2000" b="1" dirty="0">
                          <a:latin typeface="Tahoma" panose="020B0604030504040204" pitchFamily="34" charset="0"/>
                        </a:rPr>
                        <a:t>Each cell / module must ship in its own carton (Shipped loose for field installation)</a:t>
                      </a:r>
                      <a:endParaRPr lang="en-US" sz="2000" dirty="0"/>
                    </a:p>
                  </a:txBody>
                  <a:tcPr marL="91454" marR="91454" marT="45727" marB="45727"/>
                </a:tc>
                <a:extLst>
                  <a:ext uri="{0D108BD9-81ED-4DB2-BD59-A6C34878D82A}">
                    <a16:rowId xmlns:a16="http://schemas.microsoft.com/office/drawing/2014/main" val="1042519935"/>
                  </a:ext>
                </a:extLst>
              </a:tr>
              <a:tr h="823088">
                <a:tc>
                  <a:txBody>
                    <a:bodyPr/>
                    <a:lstStyle/>
                    <a:p>
                      <a:pPr marL="285750" indent="-285750">
                        <a:buClr>
                          <a:srgbClr val="C00000"/>
                        </a:buClr>
                        <a:buFont typeface="Wingdings" panose="05000000000000000000" pitchFamily="2" charset="2"/>
                        <a:buChar char="§"/>
                      </a:pPr>
                      <a:r>
                        <a:rPr lang="en-US" sz="2000" b="1" dirty="0">
                          <a:latin typeface="Tahoma" panose="020B0604030504040204" pitchFamily="34" charset="0"/>
                        </a:rPr>
                        <a:t>Replacement Cells are carrier specific for shipping and handling</a:t>
                      </a:r>
                      <a:endParaRPr lang="en-US" sz="2000" dirty="0"/>
                    </a:p>
                  </a:txBody>
                  <a:tcPr marL="91454" marR="91454" marT="45727" marB="45727"/>
                </a:tc>
                <a:extLst>
                  <a:ext uri="{0D108BD9-81ED-4DB2-BD59-A6C34878D82A}">
                    <a16:rowId xmlns:a16="http://schemas.microsoft.com/office/drawing/2014/main" val="3812856743"/>
                  </a:ext>
                </a:extLst>
              </a:tr>
              <a:tr h="457271">
                <a:tc>
                  <a:txBody>
                    <a:bodyPr/>
                    <a:lstStyle/>
                    <a:p>
                      <a:pPr marL="285750" indent="-285750">
                        <a:buClr>
                          <a:srgbClr val="C00000"/>
                        </a:buClr>
                        <a:buFont typeface="Wingdings" panose="05000000000000000000" pitchFamily="2" charset="2"/>
                        <a:buChar char="§"/>
                      </a:pPr>
                      <a:r>
                        <a:rPr lang="en-US" altLang="en-US" sz="2000" b="1" dirty="0">
                          <a:latin typeface="Tahoma" panose="020B0604030504040204" pitchFamily="34" charset="0"/>
                        </a:rPr>
                        <a:t>UN classification (spent) ship as Class 9</a:t>
                      </a:r>
                    </a:p>
                  </a:txBody>
                  <a:tcPr marL="91454" marR="91454" marT="45727" marB="45727"/>
                </a:tc>
                <a:extLst>
                  <a:ext uri="{0D108BD9-81ED-4DB2-BD59-A6C34878D82A}">
                    <a16:rowId xmlns:a16="http://schemas.microsoft.com/office/drawing/2014/main" val="3115587931"/>
                  </a:ext>
                </a:extLst>
              </a:tr>
              <a:tr h="457271">
                <a:tc>
                  <a:txBody>
                    <a:bodyPr/>
                    <a:lstStyle/>
                    <a:p>
                      <a:pPr marL="285750" indent="-285750">
                        <a:buClr>
                          <a:srgbClr val="C00000"/>
                        </a:buClr>
                        <a:buFont typeface="Wingdings" panose="05000000000000000000" pitchFamily="2" charset="2"/>
                        <a:buChar char="§"/>
                      </a:pPr>
                      <a:r>
                        <a:rPr lang="en-US" altLang="en-US" sz="2000" b="1" dirty="0">
                          <a:latin typeface="Tahoma" panose="020B0604030504040204" pitchFamily="34" charset="0"/>
                        </a:rPr>
                        <a:t>Requires 3-6 months for air cargo approval</a:t>
                      </a:r>
                    </a:p>
                  </a:txBody>
                  <a:tcPr marL="91454" marR="91454" marT="45727" marB="45727"/>
                </a:tc>
                <a:extLst>
                  <a:ext uri="{0D108BD9-81ED-4DB2-BD59-A6C34878D82A}">
                    <a16:rowId xmlns:a16="http://schemas.microsoft.com/office/drawing/2014/main" val="3704815150"/>
                  </a:ext>
                </a:extLst>
              </a:tr>
              <a:tr h="457271">
                <a:tc>
                  <a:txBody>
                    <a:bodyPr/>
                    <a:lstStyle/>
                    <a:p>
                      <a:pPr marL="285750" indent="-285750">
                        <a:buClr>
                          <a:srgbClr val="C00000"/>
                        </a:buClr>
                        <a:buFont typeface="Wingdings" panose="05000000000000000000" pitchFamily="2" charset="2"/>
                        <a:buChar char="§"/>
                      </a:pPr>
                      <a:r>
                        <a:rPr lang="en-US" sz="2000" b="1" dirty="0"/>
                        <a:t>CDL  Hazmat licensed driver required for transport</a:t>
                      </a:r>
                    </a:p>
                  </a:txBody>
                  <a:tcPr marL="91454" marR="91454" marT="45727" marB="45727"/>
                </a:tc>
                <a:extLst>
                  <a:ext uri="{0D108BD9-81ED-4DB2-BD59-A6C34878D82A}">
                    <a16:rowId xmlns:a16="http://schemas.microsoft.com/office/drawing/2014/main" val="2737204001"/>
                  </a:ext>
                </a:extLst>
              </a:tr>
              <a:tr h="457271">
                <a:tc>
                  <a:txBody>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r>
                        <a:rPr lang="en-US" sz="2000" b="1" dirty="0">
                          <a:latin typeface="Tahoma" panose="020B0604030504040204" pitchFamily="34" charset="0"/>
                          <a:ea typeface="Tahoma" panose="020B0604030504040204" pitchFamily="34" charset="0"/>
                          <a:cs typeface="Tahoma" panose="020B0604030504040204" pitchFamily="34" charset="0"/>
                        </a:rPr>
                        <a:t>Certified to </a:t>
                      </a:r>
                      <a:r>
                        <a:rPr lang="en-US" sz="2000" b="1" dirty="0">
                          <a:highlight>
                            <a:srgbClr val="FFFF00"/>
                          </a:highlight>
                          <a:latin typeface="Tahoma" panose="020B0604030504040204" pitchFamily="34" charset="0"/>
                          <a:ea typeface="Tahoma" panose="020B0604030504040204" pitchFamily="34" charset="0"/>
                          <a:cs typeface="Tahoma" panose="020B0604030504040204" pitchFamily="34" charset="0"/>
                        </a:rPr>
                        <a:t>UN/DOT 38.3</a:t>
                      </a:r>
                    </a:p>
                    <a:p>
                      <a:pPr marL="285750" indent="-285750">
                        <a:buClr>
                          <a:srgbClr val="C00000"/>
                        </a:buClr>
                        <a:buFont typeface="Wingdings" panose="05000000000000000000" pitchFamily="2" charset="2"/>
                        <a:buChar char="§"/>
                      </a:pPr>
                      <a:endParaRPr lang="en-US" sz="2400" b="1" dirty="0"/>
                    </a:p>
                  </a:txBody>
                  <a:tcPr marL="91454" marR="91454" marT="45727" marB="45727"/>
                </a:tc>
                <a:extLst>
                  <a:ext uri="{0D108BD9-81ED-4DB2-BD59-A6C34878D82A}">
                    <a16:rowId xmlns:a16="http://schemas.microsoft.com/office/drawing/2014/main" val="2476251977"/>
                  </a:ext>
                </a:extLst>
              </a:tr>
            </a:tbl>
          </a:graphicData>
        </a:graphic>
      </p:graphicFrame>
      <p:graphicFrame>
        <p:nvGraphicFramePr>
          <p:cNvPr id="3" name="Table 2">
            <a:extLst>
              <a:ext uri="{FF2B5EF4-FFF2-40B4-BE49-F238E27FC236}">
                <a16:creationId xmlns:a16="http://schemas.microsoft.com/office/drawing/2014/main" id="{B6C89753-7BDE-45B7-B7AB-F069A7E93002}"/>
              </a:ext>
            </a:extLst>
          </p:cNvPr>
          <p:cNvGraphicFramePr>
            <a:graphicFrameLocks noGrp="1"/>
          </p:cNvGraphicFramePr>
          <p:nvPr/>
        </p:nvGraphicFramePr>
        <p:xfrm>
          <a:off x="0" y="4408488"/>
          <a:ext cx="9144000" cy="2652711"/>
        </p:xfrm>
        <a:graphic>
          <a:graphicData uri="http://schemas.openxmlformats.org/drawingml/2006/table">
            <a:tbl>
              <a:tblPr firstRow="1" bandRow="1">
                <a:tableStyleId>{00A15C55-8517-42AA-B614-E9B94910E393}</a:tableStyleId>
              </a:tblPr>
              <a:tblGrid>
                <a:gridCol w="3877519">
                  <a:extLst>
                    <a:ext uri="{9D8B030D-6E8A-4147-A177-3AD203B41FA5}">
                      <a16:colId xmlns:a16="http://schemas.microsoft.com/office/drawing/2014/main" val="2587013567"/>
                    </a:ext>
                  </a:extLst>
                </a:gridCol>
                <a:gridCol w="2893672">
                  <a:extLst>
                    <a:ext uri="{9D8B030D-6E8A-4147-A177-3AD203B41FA5}">
                      <a16:colId xmlns:a16="http://schemas.microsoft.com/office/drawing/2014/main" val="166426972"/>
                    </a:ext>
                  </a:extLst>
                </a:gridCol>
                <a:gridCol w="2372809">
                  <a:extLst>
                    <a:ext uri="{9D8B030D-6E8A-4147-A177-3AD203B41FA5}">
                      <a16:colId xmlns:a16="http://schemas.microsoft.com/office/drawing/2014/main" val="3390334307"/>
                    </a:ext>
                  </a:extLst>
                </a:gridCol>
              </a:tblGrid>
              <a:tr h="710316">
                <a:tc>
                  <a:txBody>
                    <a:bodyPr/>
                    <a:lstStyle/>
                    <a:p>
                      <a:pPr algn="ctr"/>
                      <a:r>
                        <a:rPr lang="en-US" sz="1800" b="1" dirty="0"/>
                        <a:t>Packing per 49 CFR 173.185:</a:t>
                      </a:r>
                    </a:p>
                  </a:txBody>
                  <a:tcPr marL="91444" marR="91444" marT="45725" marB="45725" anchor="ctr"/>
                </a:tc>
                <a:tc>
                  <a:txBody>
                    <a:bodyPr/>
                    <a:lstStyle/>
                    <a:p>
                      <a:pPr algn="ctr"/>
                      <a:r>
                        <a:rPr lang="en-US" sz="1800" dirty="0"/>
                        <a:t>Lithium Ion Battery</a:t>
                      </a:r>
                    </a:p>
                  </a:txBody>
                  <a:tcPr marL="91444" marR="91444" marT="45725" marB="45725" anchor="ctr"/>
                </a:tc>
                <a:tc>
                  <a:txBody>
                    <a:bodyPr/>
                    <a:lstStyle/>
                    <a:p>
                      <a:pPr algn="ctr"/>
                      <a:r>
                        <a:rPr lang="en-US" sz="1800" dirty="0"/>
                        <a:t>Lithium Metal Battery</a:t>
                      </a:r>
                    </a:p>
                  </a:txBody>
                  <a:tcPr marL="91444" marR="91444" marT="45725" marB="45725" anchor="ctr"/>
                </a:tc>
                <a:extLst>
                  <a:ext uri="{0D108BD9-81ED-4DB2-BD59-A6C34878D82A}">
                    <a16:rowId xmlns:a16="http://schemas.microsoft.com/office/drawing/2014/main" val="3604029712"/>
                  </a:ext>
                </a:extLst>
              </a:tr>
              <a:tr h="591930">
                <a:tc>
                  <a:txBody>
                    <a:bodyPr/>
                    <a:lstStyle/>
                    <a:p>
                      <a:r>
                        <a:rPr lang="en-US" sz="1800" b="1" dirty="0"/>
                        <a:t>Stand Alone</a:t>
                      </a:r>
                    </a:p>
                  </a:txBody>
                  <a:tcPr marL="91444" marR="91444" marT="45725" marB="45725"/>
                </a:tc>
                <a:tc>
                  <a:txBody>
                    <a:bodyPr/>
                    <a:lstStyle/>
                    <a:p>
                      <a:pPr algn="ctr"/>
                      <a:r>
                        <a:rPr lang="en-US" sz="1800" dirty="0"/>
                        <a:t>(P.I. 965) UN 3480 </a:t>
                      </a:r>
                    </a:p>
                    <a:p>
                      <a:pPr algn="ctr"/>
                      <a:r>
                        <a:rPr lang="en-US" sz="1100" dirty="0"/>
                        <a:t>Class 9 group 2</a:t>
                      </a:r>
                    </a:p>
                  </a:txBody>
                  <a:tcPr marL="91444" marR="91444" marT="45725" marB="45725"/>
                </a:tc>
                <a:tc>
                  <a:txBody>
                    <a:bodyPr/>
                    <a:lstStyle/>
                    <a:p>
                      <a:pPr algn="ctr"/>
                      <a:r>
                        <a:rPr lang="en-US" sz="1800" dirty="0"/>
                        <a:t>(P.I. 968) UN 3090</a:t>
                      </a:r>
                    </a:p>
                  </a:txBody>
                  <a:tcPr marL="91444" marR="91444" marT="45725" marB="45725"/>
                </a:tc>
                <a:extLst>
                  <a:ext uri="{0D108BD9-81ED-4DB2-BD59-A6C34878D82A}">
                    <a16:rowId xmlns:a16="http://schemas.microsoft.com/office/drawing/2014/main" val="4202413818"/>
                  </a:ext>
                </a:extLst>
              </a:tr>
              <a:tr h="710316">
                <a:tc>
                  <a:txBody>
                    <a:bodyPr/>
                    <a:lstStyle/>
                    <a:p>
                      <a:r>
                        <a:rPr lang="en-US" sz="1800" b="1" dirty="0"/>
                        <a:t>Packed w/ </a:t>
                      </a:r>
                      <a:r>
                        <a:rPr lang="en-US" sz="1800" b="1" dirty="0" err="1"/>
                        <a:t>Eqt</a:t>
                      </a:r>
                      <a:r>
                        <a:rPr lang="en-US" sz="1800" b="1" dirty="0"/>
                        <a:t> but not installed</a:t>
                      </a:r>
                    </a:p>
                    <a:p>
                      <a:r>
                        <a:rPr lang="en-US" sz="1800" b="1" dirty="0"/>
                        <a:t>in equipment</a:t>
                      </a:r>
                    </a:p>
                  </a:txBody>
                  <a:tcPr marL="91444" marR="91444" marT="45725" marB="457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(P.I. 966) UN 3481</a:t>
                      </a:r>
                    </a:p>
                  </a:txBody>
                  <a:tcPr marL="91444" marR="91444" marT="45725" marB="457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(P.I. 969) UN 3091</a:t>
                      </a:r>
                    </a:p>
                  </a:txBody>
                  <a:tcPr marL="91444" marR="91444" marT="45725" marB="45725"/>
                </a:tc>
                <a:extLst>
                  <a:ext uri="{0D108BD9-81ED-4DB2-BD59-A6C34878D82A}">
                    <a16:rowId xmlns:a16="http://schemas.microsoft.com/office/drawing/2014/main" val="1013275352"/>
                  </a:ext>
                </a:extLst>
              </a:tr>
              <a:tr h="640149">
                <a:tc>
                  <a:txBody>
                    <a:bodyPr/>
                    <a:lstStyle/>
                    <a:p>
                      <a:r>
                        <a:rPr lang="en-US" sz="1800" b="1" dirty="0"/>
                        <a:t>Contained in Equipment</a:t>
                      </a:r>
                    </a:p>
                    <a:p>
                      <a:endParaRPr lang="en-US" sz="1800" b="1" dirty="0"/>
                    </a:p>
                  </a:txBody>
                  <a:tcPr marL="91444" marR="91444" marT="45725" marB="457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(P.I. 967) UN 3481</a:t>
                      </a:r>
                    </a:p>
                  </a:txBody>
                  <a:tcPr marL="91444" marR="91444" marT="45725" marB="457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(P.I. 970) UN 3091</a:t>
                      </a:r>
                    </a:p>
                  </a:txBody>
                  <a:tcPr marL="91444" marR="91444" marT="45725" marB="45725"/>
                </a:tc>
                <a:extLst>
                  <a:ext uri="{0D108BD9-81ED-4DB2-BD59-A6C34878D82A}">
                    <a16:rowId xmlns:a16="http://schemas.microsoft.com/office/drawing/2014/main" val="544903595"/>
                  </a:ext>
                </a:extLst>
              </a:tr>
            </a:tbl>
          </a:graphicData>
        </a:graphic>
      </p:graphicFrame>
    </p:spTree>
    <p:extLst>
      <p:ext uri="{BB962C8B-B14F-4D97-AF65-F5344CB8AC3E}">
        <p14:creationId xmlns:p14="http://schemas.microsoft.com/office/powerpoint/2010/main" val="2548873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CDE67F3A-C771-424D-9D06-E7F0C4DD1E5E}"/>
              </a:ext>
            </a:extLst>
          </p:cNvPr>
          <p:cNvSpPr>
            <a:spLocks noGrp="1" noChangeArrowheads="1"/>
          </p:cNvSpPr>
          <p:nvPr>
            <p:ph type="title"/>
          </p:nvPr>
        </p:nvSpPr>
        <p:spPr>
          <a:xfrm>
            <a:off x="21021" y="15578"/>
            <a:ext cx="9144000" cy="487332"/>
          </a:xfrm>
        </p:spPr>
        <p:txBody>
          <a:bodyPr/>
          <a:lstStyle/>
          <a:p>
            <a:r>
              <a:rPr lang="en-US" altLang="en-US" dirty="0"/>
              <a:t> </a:t>
            </a:r>
            <a:r>
              <a:rPr lang="en-US" altLang="en-US" sz="2800" dirty="0"/>
              <a:t>Chemistry</a:t>
            </a:r>
          </a:p>
        </p:txBody>
      </p:sp>
      <p:sp>
        <p:nvSpPr>
          <p:cNvPr id="5" name="Rectangle 3">
            <a:extLst>
              <a:ext uri="{FF2B5EF4-FFF2-40B4-BE49-F238E27FC236}">
                <a16:creationId xmlns:a16="http://schemas.microsoft.com/office/drawing/2014/main" id="{532467A4-DCF7-4FC5-BD6D-8B76E89508E8}"/>
              </a:ext>
            </a:extLst>
          </p:cNvPr>
          <p:cNvSpPr>
            <a:spLocks noChangeArrowheads="1"/>
          </p:cNvSpPr>
          <p:nvPr/>
        </p:nvSpPr>
        <p:spPr bwMode="auto">
          <a:xfrm>
            <a:off x="45197" y="511980"/>
            <a:ext cx="9119824" cy="65146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defRPr/>
            </a:pPr>
            <a:r>
              <a:rPr lang="en-US" altLang="ja-JP" sz="2400" b="1" i="1" dirty="0">
                <a:solidFill>
                  <a:srgbClr val="000000"/>
                </a:solidFill>
                <a:latin typeface="Calibri" panose="020F0502020204030204" pitchFamily="34" charset="0"/>
                <a:ea typeface="MS Gothic" panose="020B0609070205080204" pitchFamily="49" charset="-128"/>
              </a:rPr>
              <a:t>  CHEMISTRY:              (LITHIUM IRON PHOSPATE)      </a:t>
            </a:r>
            <a:r>
              <a:rPr lang="en-US" altLang="en-US" sz="2400" dirty="0">
                <a:ea typeface="MS Gothic" panose="020B0609070205080204" pitchFamily="49" charset="-128"/>
              </a:rPr>
              <a:t>Li</a:t>
            </a:r>
            <a:r>
              <a:rPr lang="en-US" altLang="en-US" sz="2400" baseline="-25000" dirty="0">
                <a:ea typeface="MS Gothic" panose="020B0609070205080204" pitchFamily="49" charset="-128"/>
              </a:rPr>
              <a:t>4</a:t>
            </a:r>
            <a:r>
              <a:rPr lang="en-US" altLang="en-US" sz="2400" dirty="0">
                <a:ea typeface="MS Gothic" panose="020B0609070205080204" pitchFamily="49" charset="-128"/>
              </a:rPr>
              <a:t>Ti</a:t>
            </a:r>
            <a:r>
              <a:rPr lang="en-US" altLang="en-US" sz="2400" baseline="-25000" dirty="0">
                <a:ea typeface="MS Gothic" panose="020B0609070205080204" pitchFamily="49" charset="-128"/>
              </a:rPr>
              <a:t>5</a:t>
            </a:r>
            <a:r>
              <a:rPr lang="en-US" altLang="en-US" sz="2400" dirty="0">
                <a:ea typeface="MS Gothic" panose="020B0609070205080204" pitchFamily="49" charset="-128"/>
              </a:rPr>
              <a:t>O</a:t>
            </a:r>
            <a:r>
              <a:rPr lang="en-US" altLang="en-US" sz="2400" baseline="-25000" dirty="0">
                <a:ea typeface="MS Gothic" panose="020B0609070205080204" pitchFamily="49" charset="-128"/>
              </a:rPr>
              <a:t>12  </a:t>
            </a:r>
          </a:p>
          <a:p>
            <a:pPr>
              <a:spcBef>
                <a:spcPct val="0"/>
              </a:spcBef>
              <a:buClrTx/>
              <a:buSzTx/>
              <a:buFontTx/>
              <a:buNone/>
              <a:defRPr/>
            </a:pPr>
            <a:endParaRPr lang="en-US" altLang="en-US" sz="1800" baseline="-25000" dirty="0">
              <a:ea typeface="MS Gothic" panose="020B0609070205080204" pitchFamily="49" charset="-128"/>
            </a:endParaRPr>
          </a:p>
          <a:p>
            <a:pPr>
              <a:spcBef>
                <a:spcPct val="0"/>
              </a:spcBef>
              <a:buClrTx/>
              <a:buSzTx/>
              <a:buFontTx/>
              <a:buNone/>
              <a:defRPr/>
            </a:pPr>
            <a:r>
              <a:rPr lang="en-US" altLang="ja-JP" sz="2800" b="1" i="1" baseline="-25000" dirty="0">
                <a:solidFill>
                  <a:srgbClr val="000000"/>
                </a:solidFill>
                <a:latin typeface="Calibri" panose="020F0502020204030204" pitchFamily="34" charset="0"/>
                <a:ea typeface="MS Gothic" panose="020B0609070205080204" pitchFamily="49" charset="-128"/>
              </a:rPr>
              <a:t>   2-Part Reaction: </a:t>
            </a:r>
          </a:p>
          <a:p>
            <a:pPr>
              <a:spcBef>
                <a:spcPct val="0"/>
              </a:spcBef>
              <a:buClrTx/>
              <a:buSzTx/>
              <a:buFontTx/>
              <a:buNone/>
              <a:defRPr/>
            </a:pPr>
            <a:endParaRPr lang="en-US" altLang="ja-JP" sz="28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defRPr/>
            </a:pPr>
            <a:r>
              <a:rPr lang="it-IT" altLang="en-US" sz="2800" b="1" dirty="0"/>
              <a:t>     LiFePO</a:t>
            </a:r>
            <a:r>
              <a:rPr lang="it-IT" altLang="en-US" sz="2800" b="1" baseline="-25000" dirty="0"/>
              <a:t>4</a:t>
            </a:r>
            <a:r>
              <a:rPr lang="it-IT" altLang="en-US" sz="2800" b="1" dirty="0"/>
              <a:t> ←→ FePO</a:t>
            </a:r>
            <a:r>
              <a:rPr lang="it-IT" altLang="en-US" sz="2800" b="1" baseline="-25000" dirty="0"/>
              <a:t>4</a:t>
            </a:r>
            <a:r>
              <a:rPr lang="it-IT" altLang="en-US" sz="2800" b="1" dirty="0"/>
              <a:t> </a:t>
            </a:r>
            <a:r>
              <a:rPr lang="it-IT" altLang="en-US" sz="1200" b="1" dirty="0"/>
              <a:t>←  Electrolyte  → </a:t>
            </a:r>
            <a:r>
              <a:rPr lang="it-IT" altLang="en-US" sz="2800" b="1" dirty="0"/>
              <a:t>Li + e- + C ←→ LiC</a:t>
            </a:r>
            <a:r>
              <a:rPr lang="it-IT" altLang="en-US" sz="2800" b="1" baseline="-25000" dirty="0"/>
              <a:t>5</a:t>
            </a:r>
          </a:p>
          <a:p>
            <a:pPr>
              <a:spcBef>
                <a:spcPct val="0"/>
              </a:spcBef>
              <a:buClrTx/>
              <a:buSzTx/>
              <a:buFontTx/>
              <a:buNone/>
              <a:defRPr/>
            </a:pPr>
            <a:r>
              <a:rPr lang="it-IT" altLang="ja-JP" sz="2000" b="1" i="1" baseline="-25000" dirty="0">
                <a:solidFill>
                  <a:srgbClr val="000000"/>
                </a:solidFill>
                <a:latin typeface="Calibri" panose="020F0502020204030204" pitchFamily="34" charset="0"/>
                <a:ea typeface="MS Gothic" panose="020B0609070205080204" pitchFamily="49" charset="-128"/>
              </a:rPr>
              <a:t>        Cathode (+ electrode)                                                                                                                                               Anode (- electrode)</a:t>
            </a:r>
          </a:p>
          <a:p>
            <a:pPr>
              <a:spcBef>
                <a:spcPct val="0"/>
              </a:spcBef>
              <a:buClrTx/>
              <a:buSzTx/>
              <a:buFontTx/>
              <a:buNone/>
              <a:defRPr/>
            </a:pPr>
            <a:r>
              <a:rPr lang="it-IT" altLang="ja-JP" sz="2000" b="1" i="1" baseline="-25000" dirty="0">
                <a:solidFill>
                  <a:srgbClr val="000000"/>
                </a:solidFill>
                <a:latin typeface="Calibri" panose="020F0502020204030204" pitchFamily="34" charset="0"/>
                <a:ea typeface="MS Gothic" panose="020B0609070205080204" pitchFamily="49" charset="-128"/>
              </a:rPr>
              <a:t>Aluminum Current Collector                                                                                                                                     Copper Current Collector</a:t>
            </a:r>
          </a:p>
          <a:p>
            <a:pPr>
              <a:spcBef>
                <a:spcPct val="0"/>
              </a:spcBef>
              <a:buClrTx/>
              <a:buSzTx/>
              <a:buFontTx/>
              <a:buNone/>
              <a:defRPr/>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defRPr/>
            </a:pPr>
            <a:r>
              <a:rPr lang="it-IT" altLang="ja-JP" sz="2000" b="1" i="1" baseline="-25000" dirty="0">
                <a:solidFill>
                  <a:srgbClr val="000000"/>
                </a:solidFill>
                <a:latin typeface="Calibri" panose="020F0502020204030204" pitchFamily="34" charset="0"/>
                <a:ea typeface="MS Gothic" panose="020B0609070205080204" pitchFamily="49" charset="-128"/>
              </a:rPr>
              <a:t>    </a:t>
            </a:r>
            <a:r>
              <a:rPr lang="it-IT" altLang="en-US" sz="2000" b="1" dirty="0"/>
              <a:t>→</a:t>
            </a:r>
            <a:r>
              <a:rPr lang="it-IT" altLang="ja-JP" sz="2000" b="1" i="1" baseline="-25000" dirty="0">
                <a:solidFill>
                  <a:srgbClr val="000000"/>
                </a:solidFill>
                <a:latin typeface="Calibri" panose="020F0502020204030204" pitchFamily="34" charset="0"/>
                <a:ea typeface="MS Gothic" panose="020B0609070205080204" pitchFamily="49" charset="-128"/>
              </a:rPr>
              <a:t> Left to right is Charging. </a:t>
            </a:r>
          </a:p>
          <a:p>
            <a:pPr>
              <a:spcBef>
                <a:spcPct val="0"/>
              </a:spcBef>
              <a:buClrTx/>
              <a:buSzTx/>
              <a:buFontTx/>
              <a:buNone/>
              <a:defRPr/>
            </a:pPr>
            <a:r>
              <a:rPr lang="it-IT" altLang="ja-JP" sz="2000" b="1" i="1" baseline="-25000" dirty="0">
                <a:solidFill>
                  <a:srgbClr val="000000"/>
                </a:solidFill>
                <a:latin typeface="Calibri" panose="020F0502020204030204" pitchFamily="34" charset="0"/>
                <a:ea typeface="MS Gothic" panose="020B0609070205080204" pitchFamily="49" charset="-128"/>
              </a:rPr>
              <a:t>    </a:t>
            </a:r>
            <a:r>
              <a:rPr lang="it-IT" altLang="en-US" sz="2000" b="1" dirty="0"/>
              <a:t>←</a:t>
            </a:r>
            <a:r>
              <a:rPr lang="it-IT" altLang="ja-JP" sz="2000" b="1" i="1" baseline="-25000" dirty="0">
                <a:solidFill>
                  <a:srgbClr val="000000"/>
                </a:solidFill>
                <a:latin typeface="Calibri" panose="020F0502020204030204" pitchFamily="34" charset="0"/>
                <a:ea typeface="MS Gothic" panose="020B0609070205080204" pitchFamily="49" charset="-128"/>
              </a:rPr>
              <a:t>Right to Left is Discharging.</a:t>
            </a:r>
          </a:p>
          <a:p>
            <a:pPr>
              <a:spcBef>
                <a:spcPct val="0"/>
              </a:spcBef>
              <a:buClrTx/>
              <a:buSzTx/>
              <a:buFontTx/>
              <a:buNone/>
              <a:defRPr/>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defRPr/>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defRPr/>
            </a:pPr>
            <a:endParaRPr lang="it-IT" altLang="ja-JP"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defRPr/>
            </a:pPr>
            <a:r>
              <a:rPr lang="it-IT" altLang="ja-JP" b="1" i="1" baseline="-25000" dirty="0">
                <a:solidFill>
                  <a:srgbClr val="000000"/>
                </a:solidFill>
                <a:latin typeface="Calibri" panose="020F0502020204030204" pitchFamily="34" charset="0"/>
                <a:ea typeface="MS Gothic" panose="020B0609070205080204" pitchFamily="49" charset="-128"/>
              </a:rPr>
              <a:t> CELL VOLTAGE:</a:t>
            </a:r>
            <a:br>
              <a:rPr lang="it-IT" altLang="ja-JP" b="1" i="1" baseline="-25000" dirty="0">
                <a:solidFill>
                  <a:srgbClr val="000000"/>
                </a:solidFill>
                <a:latin typeface="Calibri" panose="020F0502020204030204" pitchFamily="34" charset="0"/>
                <a:ea typeface="MS Gothic" panose="020B0609070205080204" pitchFamily="49" charset="-128"/>
              </a:rPr>
            </a:br>
            <a:endParaRPr lang="it-IT" altLang="ja-JP"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defRPr/>
            </a:pPr>
            <a:r>
              <a:rPr lang="it-IT" altLang="ja-JP" b="1" i="1" dirty="0">
                <a:solidFill>
                  <a:srgbClr val="000000"/>
                </a:solidFill>
                <a:highlight>
                  <a:srgbClr val="FFFF00"/>
                </a:highlight>
                <a:latin typeface="Calibri" panose="020F0502020204030204" pitchFamily="34" charset="0"/>
                <a:ea typeface="MS Gothic" panose="020B0609070205080204" pitchFamily="49" charset="-128"/>
              </a:rPr>
              <a:t> 3.4 </a:t>
            </a:r>
            <a:r>
              <a:rPr lang="it-IT" altLang="ja-JP" b="1" i="1" dirty="0">
                <a:solidFill>
                  <a:srgbClr val="000000"/>
                </a:solidFill>
                <a:latin typeface="Calibri" panose="020F0502020204030204" pitchFamily="34" charset="0"/>
                <a:ea typeface="MS Gothic" panose="020B0609070205080204" pitchFamily="49" charset="-128"/>
              </a:rPr>
              <a:t>VDC per cell</a:t>
            </a:r>
          </a:p>
          <a:p>
            <a:pPr>
              <a:spcBef>
                <a:spcPct val="0"/>
              </a:spcBef>
              <a:buClrTx/>
              <a:buSzTx/>
              <a:buFontTx/>
              <a:buNone/>
              <a:defRPr/>
            </a:pPr>
            <a:endParaRPr lang="it-IT" altLang="ja-JP" sz="2000" b="1" i="1"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defRPr/>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defRPr/>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defRPr/>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defRPr/>
            </a:pPr>
            <a:endParaRPr lang="en-US"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defRPr/>
            </a:pPr>
            <a:endParaRPr lang="en-US"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defRPr/>
            </a:pPr>
            <a:endParaRPr lang="en-US"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defRPr/>
            </a:pPr>
            <a:endParaRPr lang="en-US" altLang="ja-JP" sz="2000" b="1" i="1" baseline="-25000" dirty="0">
              <a:solidFill>
                <a:srgbClr val="000000"/>
              </a:solidFill>
              <a:latin typeface="Calibri" panose="020F0502020204030204" pitchFamily="34" charset="0"/>
              <a:ea typeface="MS Gothic" panose="020B0609070205080204" pitchFamily="49" charset="-128"/>
            </a:endParaRPr>
          </a:p>
        </p:txBody>
      </p:sp>
      <p:sp>
        <p:nvSpPr>
          <p:cNvPr id="81924" name="TextBox 6">
            <a:extLst>
              <a:ext uri="{FF2B5EF4-FFF2-40B4-BE49-F238E27FC236}">
                <a16:creationId xmlns:a16="http://schemas.microsoft.com/office/drawing/2014/main" id="{1F87A62D-725A-49B5-9F32-D4C6E251DDAD}"/>
              </a:ext>
            </a:extLst>
          </p:cNvPr>
          <p:cNvSpPr txBox="1">
            <a:spLocks noChangeArrowheads="1"/>
          </p:cNvSpPr>
          <p:nvPr/>
        </p:nvSpPr>
        <p:spPr bwMode="auto">
          <a:xfrm>
            <a:off x="3941968" y="2507284"/>
            <a:ext cx="2179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000" dirty="0"/>
              <a:t>Ethylene Carbonate (EC) /</a:t>
            </a:r>
            <a:r>
              <a:rPr lang="en-US" altLang="en-US" sz="1000" dirty="0" err="1"/>
              <a:t>Dimethylcarbonate</a:t>
            </a:r>
            <a:r>
              <a:rPr lang="en-US" altLang="en-US" sz="1000" dirty="0"/>
              <a:t> (DMC)</a:t>
            </a:r>
          </a:p>
        </p:txBody>
      </p:sp>
      <p:cxnSp>
        <p:nvCxnSpPr>
          <p:cNvPr id="81925" name="Straight Arrow Connector 8">
            <a:extLst>
              <a:ext uri="{FF2B5EF4-FFF2-40B4-BE49-F238E27FC236}">
                <a16:creationId xmlns:a16="http://schemas.microsoft.com/office/drawing/2014/main" id="{EF193BB4-F587-42BC-A9DB-BA63846D403F}"/>
              </a:ext>
            </a:extLst>
          </p:cNvPr>
          <p:cNvCxnSpPr>
            <a:cxnSpLocks/>
          </p:cNvCxnSpPr>
          <p:nvPr/>
        </p:nvCxnSpPr>
        <p:spPr bwMode="auto">
          <a:xfrm flipH="1">
            <a:off x="2924224" y="4465747"/>
            <a:ext cx="1357312" cy="420688"/>
          </a:xfrm>
          <a:prstGeom prst="straightConnector1">
            <a:avLst/>
          </a:prstGeom>
          <a:noFill/>
          <a:ln w="12700" algn="ctr">
            <a:solidFill>
              <a:schemeClr val="tx1"/>
            </a:solidFill>
            <a:round/>
            <a:headEnd/>
            <a:tailEnd type="triangle" w="med" len="med"/>
          </a:ln>
        </p:spPr>
      </p:cxnSp>
      <p:sp>
        <p:nvSpPr>
          <p:cNvPr id="81926" name="TextBox 9">
            <a:extLst>
              <a:ext uri="{FF2B5EF4-FFF2-40B4-BE49-F238E27FC236}">
                <a16:creationId xmlns:a16="http://schemas.microsoft.com/office/drawing/2014/main" id="{EF676ED7-14A0-4B04-9F26-9B5458B37836}"/>
              </a:ext>
            </a:extLst>
          </p:cNvPr>
          <p:cNvSpPr txBox="1">
            <a:spLocks noChangeArrowheads="1"/>
          </p:cNvSpPr>
          <p:nvPr/>
        </p:nvSpPr>
        <p:spPr bwMode="auto">
          <a:xfrm>
            <a:off x="4087360" y="3350502"/>
            <a:ext cx="4264832" cy="1200329"/>
          </a:xfrm>
          <a:prstGeom prst="rect">
            <a:avLst/>
          </a:prstGeom>
          <a:solidFill>
            <a:srgbClr val="FFFF00"/>
          </a:solidFill>
          <a:ln>
            <a:noFill/>
          </a:ln>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400" dirty="0"/>
              <a:t>Larger </a:t>
            </a:r>
            <a:r>
              <a:rPr lang="en-US" altLang="en-US" sz="2400" b="1" i="1" dirty="0"/>
              <a:t>voltage per cell </a:t>
            </a:r>
            <a:r>
              <a:rPr lang="en-US" altLang="en-US" sz="2400" dirty="0"/>
              <a:t>means fewer cells required for the same output power.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29200C60-9ABD-4BD0-A519-36DEC71E2AD8}"/>
              </a:ext>
            </a:extLst>
          </p:cNvPr>
          <p:cNvSpPr>
            <a:spLocks noGrp="1" noChangeArrowheads="1"/>
          </p:cNvSpPr>
          <p:nvPr>
            <p:ph type="title"/>
          </p:nvPr>
        </p:nvSpPr>
        <p:spPr>
          <a:xfrm>
            <a:off x="0" y="-15874"/>
            <a:ext cx="9144000" cy="503788"/>
          </a:xfrm>
        </p:spPr>
        <p:txBody>
          <a:bodyPr/>
          <a:lstStyle/>
          <a:p>
            <a:r>
              <a:rPr lang="en-US" altLang="en-US" dirty="0"/>
              <a:t> </a:t>
            </a:r>
            <a:r>
              <a:rPr lang="en-US" altLang="en-US" sz="2800" dirty="0"/>
              <a:t>Chemistry</a:t>
            </a:r>
          </a:p>
        </p:txBody>
      </p:sp>
      <p:sp>
        <p:nvSpPr>
          <p:cNvPr id="83971" name="Rectangle 3">
            <a:extLst>
              <a:ext uri="{FF2B5EF4-FFF2-40B4-BE49-F238E27FC236}">
                <a16:creationId xmlns:a16="http://schemas.microsoft.com/office/drawing/2014/main" id="{5E8056D1-75A8-47C8-93B3-AB878BFCB840}"/>
              </a:ext>
            </a:extLst>
          </p:cNvPr>
          <p:cNvSpPr>
            <a:spLocks noChangeArrowheads="1"/>
          </p:cNvSpPr>
          <p:nvPr/>
        </p:nvSpPr>
        <p:spPr bwMode="auto">
          <a:xfrm>
            <a:off x="23813" y="472696"/>
            <a:ext cx="9120187" cy="5508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ja-JP" sz="2400" b="1" i="1" dirty="0">
                <a:solidFill>
                  <a:srgbClr val="000000"/>
                </a:solidFill>
                <a:latin typeface="Calibri" panose="020F0502020204030204" pitchFamily="34" charset="0"/>
                <a:ea typeface="MS Gothic" panose="020B0609070205080204" pitchFamily="49" charset="-128"/>
              </a:rPr>
              <a:t>CHEMISTRY:              (LITHIUM IRON PHOSPATE)      </a:t>
            </a:r>
            <a:r>
              <a:rPr lang="en-US" altLang="en-US" sz="2400" dirty="0">
                <a:ea typeface="MS Gothic" panose="020B0609070205080204" pitchFamily="49" charset="-128"/>
              </a:rPr>
              <a:t>LiFePO</a:t>
            </a:r>
            <a:r>
              <a:rPr lang="en-US" altLang="en-US" sz="2400" baseline="-25000" dirty="0">
                <a:ea typeface="MS Gothic" panose="020B0609070205080204" pitchFamily="49" charset="-128"/>
              </a:rPr>
              <a:t>4  </a:t>
            </a:r>
          </a:p>
          <a:p>
            <a:pPr>
              <a:spcBef>
                <a:spcPct val="0"/>
              </a:spcBef>
              <a:buClrTx/>
              <a:buSzTx/>
              <a:buFontTx/>
              <a:buNone/>
            </a:pPr>
            <a:endParaRPr lang="en-US" altLang="en-US" sz="1800" baseline="-25000" dirty="0">
              <a:ea typeface="MS Gothic" panose="020B0609070205080204" pitchFamily="49" charset="-128"/>
            </a:endParaRPr>
          </a:p>
          <a:p>
            <a:pPr>
              <a:spcBef>
                <a:spcPct val="0"/>
              </a:spcBef>
              <a:buClrTx/>
              <a:buSzTx/>
              <a:buFontTx/>
              <a:buNone/>
            </a:pPr>
            <a:r>
              <a:rPr lang="en-US" altLang="ja-JP" sz="2800" b="1" i="1" baseline="-25000" dirty="0">
                <a:solidFill>
                  <a:srgbClr val="000000"/>
                </a:solidFill>
                <a:latin typeface="Calibri" panose="020F0502020204030204" pitchFamily="34" charset="0"/>
                <a:ea typeface="MS Gothic" panose="020B0609070205080204" pitchFamily="49" charset="-128"/>
              </a:rPr>
              <a:t>2-Part Reaction: </a:t>
            </a:r>
          </a:p>
          <a:p>
            <a:pPr>
              <a:spcBef>
                <a:spcPct val="0"/>
              </a:spcBef>
              <a:buClrTx/>
              <a:buSzTx/>
              <a:buFontTx/>
              <a:buNone/>
            </a:pPr>
            <a:endParaRPr lang="en-US" altLang="ja-JP" sz="28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r>
              <a:rPr lang="it-IT" altLang="en-US" sz="2800" b="1" dirty="0">
                <a:ea typeface="MS Gothic" panose="020B0609070205080204" pitchFamily="49" charset="-128"/>
              </a:rPr>
              <a:t>   LiFePO</a:t>
            </a:r>
            <a:r>
              <a:rPr lang="it-IT" altLang="en-US" sz="2800" b="1" baseline="-25000" dirty="0">
                <a:ea typeface="MS Gothic" panose="020B0609070205080204" pitchFamily="49" charset="-128"/>
              </a:rPr>
              <a:t>4</a:t>
            </a:r>
            <a:r>
              <a:rPr lang="it-IT" altLang="en-US" sz="2800" b="1" dirty="0">
                <a:ea typeface="MS Gothic" panose="020B0609070205080204" pitchFamily="49" charset="-128"/>
              </a:rPr>
              <a:t> ←→ FePO</a:t>
            </a:r>
            <a:r>
              <a:rPr lang="it-IT" altLang="en-US" sz="2800" b="1" baseline="-25000" dirty="0">
                <a:ea typeface="MS Gothic" panose="020B0609070205080204" pitchFamily="49" charset="-128"/>
              </a:rPr>
              <a:t>4</a:t>
            </a:r>
            <a:r>
              <a:rPr lang="it-IT" altLang="en-US" sz="2800" b="1" dirty="0">
                <a:ea typeface="MS Gothic" panose="020B0609070205080204" pitchFamily="49" charset="-128"/>
              </a:rPr>
              <a:t> </a:t>
            </a:r>
            <a:r>
              <a:rPr lang="it-IT" altLang="en-US" sz="1200" b="1" dirty="0">
                <a:ea typeface="MS Gothic" panose="020B0609070205080204" pitchFamily="49" charset="-128"/>
              </a:rPr>
              <a:t>←  Electrolyte  → </a:t>
            </a:r>
            <a:r>
              <a:rPr lang="it-IT" altLang="en-US" sz="2800" b="1" dirty="0">
                <a:ea typeface="MS Gothic" panose="020B0609070205080204" pitchFamily="49" charset="-128"/>
              </a:rPr>
              <a:t>Li + e- + C ←→ LiC</a:t>
            </a:r>
            <a:r>
              <a:rPr lang="it-IT" altLang="en-US" sz="2800" b="1" baseline="-25000" dirty="0">
                <a:ea typeface="MS Gothic" panose="020B0609070205080204" pitchFamily="49" charset="-128"/>
              </a:rPr>
              <a:t>5</a:t>
            </a:r>
          </a:p>
          <a:p>
            <a:pPr>
              <a:spcBef>
                <a:spcPct val="0"/>
              </a:spcBef>
              <a:buClrTx/>
              <a:buSzTx/>
              <a:buFontTx/>
              <a:buNone/>
            </a:pPr>
            <a:r>
              <a:rPr lang="it-IT" altLang="ja-JP" sz="2000" b="1" i="1" baseline="-25000" dirty="0">
                <a:solidFill>
                  <a:srgbClr val="000000"/>
                </a:solidFill>
                <a:latin typeface="Calibri" panose="020F0502020204030204" pitchFamily="34" charset="0"/>
                <a:ea typeface="MS Gothic" panose="020B0609070205080204" pitchFamily="49" charset="-128"/>
              </a:rPr>
              <a:t>      Cathode (+ electrode)                                                                                                                                              Anode (- electrode)</a:t>
            </a: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r>
              <a:rPr lang="it-IT" altLang="ja-JP" sz="2000" b="1" i="1" baseline="-25000" dirty="0">
                <a:solidFill>
                  <a:srgbClr val="000000"/>
                </a:solidFill>
                <a:latin typeface="Calibri" panose="020F0502020204030204" pitchFamily="34" charset="0"/>
                <a:ea typeface="MS Gothic" panose="020B0609070205080204" pitchFamily="49" charset="-128"/>
              </a:rPr>
              <a:t>Left to right is Charging.</a:t>
            </a:r>
          </a:p>
          <a:p>
            <a:pPr>
              <a:spcBef>
                <a:spcPct val="0"/>
              </a:spcBef>
              <a:buClrTx/>
              <a:buSzTx/>
              <a:buFontTx/>
              <a:buNone/>
            </a:pPr>
            <a:r>
              <a:rPr lang="it-IT" altLang="ja-JP" sz="2000" b="1" i="1" baseline="-25000" dirty="0">
                <a:solidFill>
                  <a:srgbClr val="000000"/>
                </a:solidFill>
                <a:latin typeface="Calibri" panose="020F0502020204030204" pitchFamily="34" charset="0"/>
                <a:ea typeface="MS Gothic" panose="020B0609070205080204" pitchFamily="49" charset="-128"/>
              </a:rPr>
              <a:t>Right to Left is Discharging.</a:t>
            </a:r>
          </a:p>
          <a:p>
            <a:pPr>
              <a:spcBef>
                <a:spcPct val="0"/>
              </a:spcBef>
              <a:buClrTx/>
              <a:buSzTx/>
              <a:buFontTx/>
              <a:buNone/>
            </a:pPr>
            <a:r>
              <a:rPr lang="it-IT" altLang="ja-JP" sz="2000" b="1" i="1" baseline="-25000" dirty="0">
                <a:solidFill>
                  <a:srgbClr val="000000"/>
                </a:solidFill>
                <a:latin typeface="Calibri" panose="020F0502020204030204" pitchFamily="34" charset="0"/>
                <a:ea typeface="MS Gothic" panose="020B0609070205080204" pitchFamily="49" charset="-128"/>
              </a:rPr>
              <a:t>					             </a:t>
            </a:r>
            <a:r>
              <a:rPr lang="it-IT" altLang="ja-JP" sz="3600" b="1" i="1" baseline="-25000" dirty="0">
                <a:solidFill>
                  <a:srgbClr val="000000"/>
                </a:solidFill>
                <a:latin typeface="Calibri" panose="020F0502020204030204" pitchFamily="34" charset="0"/>
                <a:ea typeface="MS Gothic" panose="020B0609070205080204" pitchFamily="49" charset="-128"/>
              </a:rPr>
              <a:t>Carbon</a:t>
            </a:r>
          </a:p>
          <a:p>
            <a:pPr>
              <a:spcBef>
                <a:spcPct val="0"/>
              </a:spcBef>
              <a:buClrTx/>
              <a:buSzTx/>
              <a:buFontTx/>
              <a:buNone/>
            </a:pPr>
            <a:r>
              <a:rPr lang="it-IT" altLang="ja-JP" b="1" i="1" baseline="-25000" dirty="0">
                <a:solidFill>
                  <a:srgbClr val="000000"/>
                </a:solidFill>
                <a:latin typeface="Calibri" panose="020F0502020204030204" pitchFamily="34" charset="0"/>
                <a:ea typeface="MS Gothic" panose="020B0609070205080204" pitchFamily="49" charset="-128"/>
              </a:rPr>
              <a:t>                                                                                       </a:t>
            </a: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r>
              <a:rPr lang="it-IT" altLang="ja-JP" sz="2800" b="1" i="1" baseline="-25000" dirty="0">
                <a:solidFill>
                  <a:srgbClr val="000000"/>
                </a:solidFill>
                <a:latin typeface="Calibri" panose="020F0502020204030204" pitchFamily="34" charset="0"/>
                <a:ea typeface="MS Gothic" panose="020B0609070205080204" pitchFamily="49" charset="-128"/>
              </a:rPr>
              <a:t>Electrolyte:</a:t>
            </a: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en-US" altLang="ja-JP" sz="2000" b="1" i="1" baseline="-25000" dirty="0">
              <a:solidFill>
                <a:srgbClr val="000000"/>
              </a:solidFill>
              <a:latin typeface="Calibri" panose="020F0502020204030204" pitchFamily="34" charset="0"/>
              <a:ea typeface="MS Gothic" panose="020B0609070205080204" pitchFamily="49" charset="-128"/>
            </a:endParaRPr>
          </a:p>
        </p:txBody>
      </p:sp>
      <p:sp>
        <p:nvSpPr>
          <p:cNvPr id="83972" name="TextBox 6">
            <a:extLst>
              <a:ext uri="{FF2B5EF4-FFF2-40B4-BE49-F238E27FC236}">
                <a16:creationId xmlns:a16="http://schemas.microsoft.com/office/drawing/2014/main" id="{759CA178-F3F6-4BFB-8C26-4B7688986928}"/>
              </a:ext>
            </a:extLst>
          </p:cNvPr>
          <p:cNvSpPr txBox="1">
            <a:spLocks noChangeArrowheads="1"/>
          </p:cNvSpPr>
          <p:nvPr/>
        </p:nvSpPr>
        <p:spPr bwMode="auto">
          <a:xfrm>
            <a:off x="3617700" y="2171568"/>
            <a:ext cx="2181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000"/>
              <a:t>Ethylene Carbonate (EC) /Dimethylcarbonate (DMC)</a:t>
            </a:r>
          </a:p>
        </p:txBody>
      </p:sp>
      <p:sp>
        <p:nvSpPr>
          <p:cNvPr id="83973" name="TextBox 3">
            <a:extLst>
              <a:ext uri="{FF2B5EF4-FFF2-40B4-BE49-F238E27FC236}">
                <a16:creationId xmlns:a16="http://schemas.microsoft.com/office/drawing/2014/main" id="{E049AD39-6C8B-4930-8A8F-09DD49AE29B9}"/>
              </a:ext>
            </a:extLst>
          </p:cNvPr>
          <p:cNvSpPr txBox="1">
            <a:spLocks noChangeArrowheads="1"/>
          </p:cNvSpPr>
          <p:nvPr/>
        </p:nvSpPr>
        <p:spPr bwMode="auto">
          <a:xfrm>
            <a:off x="404813" y="4383638"/>
            <a:ext cx="5911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400"/>
              <a:t>Ethylene Carbonate:</a:t>
            </a:r>
          </a:p>
          <a:p>
            <a:endParaRPr lang="en-US" altLang="en-US" sz="2400"/>
          </a:p>
          <a:p>
            <a:r>
              <a:rPr lang="en-US" altLang="en-US" sz="2400"/>
              <a:t>                                    Dimethylcarbonate:</a:t>
            </a:r>
          </a:p>
        </p:txBody>
      </p:sp>
      <p:sp>
        <p:nvSpPr>
          <p:cNvPr id="83974" name="Oval 5">
            <a:extLst>
              <a:ext uri="{FF2B5EF4-FFF2-40B4-BE49-F238E27FC236}">
                <a16:creationId xmlns:a16="http://schemas.microsoft.com/office/drawing/2014/main" id="{5226439A-7637-4921-8C61-78A07FB8EEC8}"/>
              </a:ext>
            </a:extLst>
          </p:cNvPr>
          <p:cNvSpPr>
            <a:spLocks noChangeArrowheads="1"/>
          </p:cNvSpPr>
          <p:nvPr/>
        </p:nvSpPr>
        <p:spPr bwMode="auto">
          <a:xfrm>
            <a:off x="7997612" y="1635832"/>
            <a:ext cx="596900" cy="584200"/>
          </a:xfrm>
          <a:prstGeom prst="ellipse">
            <a:avLst/>
          </a:prstGeom>
          <a:noFill/>
          <a:ln w="2857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83975" name="Oval 8">
            <a:extLst>
              <a:ext uri="{FF2B5EF4-FFF2-40B4-BE49-F238E27FC236}">
                <a16:creationId xmlns:a16="http://schemas.microsoft.com/office/drawing/2014/main" id="{2679FDDD-04D7-4879-91D0-9B9ADD831E9B}"/>
              </a:ext>
            </a:extLst>
          </p:cNvPr>
          <p:cNvSpPr>
            <a:spLocks noChangeArrowheads="1"/>
          </p:cNvSpPr>
          <p:nvPr/>
        </p:nvSpPr>
        <p:spPr bwMode="auto">
          <a:xfrm>
            <a:off x="6376775" y="1587368"/>
            <a:ext cx="596900" cy="584200"/>
          </a:xfrm>
          <a:prstGeom prst="ellipse">
            <a:avLst/>
          </a:prstGeom>
          <a:noFill/>
          <a:ln w="2857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83976" name="Oval 7">
            <a:extLst>
              <a:ext uri="{FF2B5EF4-FFF2-40B4-BE49-F238E27FC236}">
                <a16:creationId xmlns:a16="http://schemas.microsoft.com/office/drawing/2014/main" id="{3DFAAD9F-A941-4668-85F1-ADCF10C44184}"/>
              </a:ext>
            </a:extLst>
          </p:cNvPr>
          <p:cNvSpPr>
            <a:spLocks noChangeArrowheads="1"/>
          </p:cNvSpPr>
          <p:nvPr/>
        </p:nvSpPr>
        <p:spPr bwMode="auto">
          <a:xfrm>
            <a:off x="4097125" y="2169980"/>
            <a:ext cx="968375" cy="239713"/>
          </a:xfrm>
          <a:prstGeom prst="ellipse">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83977" name="Oval 10">
            <a:extLst>
              <a:ext uri="{FF2B5EF4-FFF2-40B4-BE49-F238E27FC236}">
                <a16:creationId xmlns:a16="http://schemas.microsoft.com/office/drawing/2014/main" id="{D67A2844-A762-40FD-84F5-F1773C0635F1}"/>
              </a:ext>
            </a:extLst>
          </p:cNvPr>
          <p:cNvSpPr>
            <a:spLocks noChangeArrowheads="1"/>
          </p:cNvSpPr>
          <p:nvPr/>
        </p:nvSpPr>
        <p:spPr bwMode="auto">
          <a:xfrm>
            <a:off x="4071725" y="2365243"/>
            <a:ext cx="968375" cy="239712"/>
          </a:xfrm>
          <a:prstGeom prst="ellipse">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cxnSp>
        <p:nvCxnSpPr>
          <p:cNvPr id="83978" name="Straight Arrow Connector 11">
            <a:extLst>
              <a:ext uri="{FF2B5EF4-FFF2-40B4-BE49-F238E27FC236}">
                <a16:creationId xmlns:a16="http://schemas.microsoft.com/office/drawing/2014/main" id="{1B21B345-86EF-497B-9D7B-3A959CB7245C}"/>
              </a:ext>
            </a:extLst>
          </p:cNvPr>
          <p:cNvCxnSpPr>
            <a:cxnSpLocks/>
          </p:cNvCxnSpPr>
          <p:nvPr/>
        </p:nvCxnSpPr>
        <p:spPr bwMode="auto">
          <a:xfrm flipH="1" flipV="1">
            <a:off x="4897225" y="2662105"/>
            <a:ext cx="327025" cy="468313"/>
          </a:xfrm>
          <a:prstGeom prst="straightConnector1">
            <a:avLst/>
          </a:prstGeom>
          <a:noFill/>
          <a:ln w="12700" algn="ctr">
            <a:solidFill>
              <a:schemeClr val="tx1"/>
            </a:solidFill>
            <a:round/>
            <a:headEnd/>
            <a:tailEnd type="triangle" w="med" len="med"/>
          </a:ln>
        </p:spPr>
      </p:cxnSp>
      <p:cxnSp>
        <p:nvCxnSpPr>
          <p:cNvPr id="83979" name="Straight Arrow Connector 13">
            <a:extLst>
              <a:ext uri="{FF2B5EF4-FFF2-40B4-BE49-F238E27FC236}">
                <a16:creationId xmlns:a16="http://schemas.microsoft.com/office/drawing/2014/main" id="{8F35905C-5871-4F9B-BB3D-5DFAD2DF18B3}"/>
              </a:ext>
            </a:extLst>
          </p:cNvPr>
          <p:cNvCxnSpPr>
            <a:cxnSpLocks/>
          </p:cNvCxnSpPr>
          <p:nvPr/>
        </p:nvCxnSpPr>
        <p:spPr bwMode="auto">
          <a:xfrm flipH="1" flipV="1">
            <a:off x="5067087" y="2287455"/>
            <a:ext cx="382588" cy="801688"/>
          </a:xfrm>
          <a:prstGeom prst="straightConnector1">
            <a:avLst/>
          </a:prstGeom>
          <a:noFill/>
          <a:ln w="12700" algn="ctr">
            <a:solidFill>
              <a:schemeClr val="tx1"/>
            </a:solidFill>
            <a:round/>
            <a:headEnd/>
            <a:tailEnd type="triangle" w="med" len="med"/>
          </a:ln>
        </p:spPr>
      </p:cxnSp>
      <p:cxnSp>
        <p:nvCxnSpPr>
          <p:cNvPr id="83980" name="Straight Arrow Connector 16">
            <a:extLst>
              <a:ext uri="{FF2B5EF4-FFF2-40B4-BE49-F238E27FC236}">
                <a16:creationId xmlns:a16="http://schemas.microsoft.com/office/drawing/2014/main" id="{A6F7078B-8D15-4F5A-863E-BF2E48943883}"/>
              </a:ext>
            </a:extLst>
          </p:cNvPr>
          <p:cNvCxnSpPr>
            <a:cxnSpLocks noChangeShapeType="1"/>
          </p:cNvCxnSpPr>
          <p:nvPr/>
        </p:nvCxnSpPr>
        <p:spPr bwMode="auto">
          <a:xfrm flipV="1">
            <a:off x="5971962" y="2169980"/>
            <a:ext cx="565150" cy="919163"/>
          </a:xfrm>
          <a:prstGeom prst="straightConnector1">
            <a:avLst/>
          </a:prstGeom>
          <a:noFill/>
          <a:ln w="12700" algn="ctr">
            <a:solidFill>
              <a:schemeClr val="tx1"/>
            </a:solidFill>
            <a:round/>
            <a:headEnd/>
            <a:tailEnd type="triangle" w="med" len="med"/>
          </a:ln>
        </p:spPr>
      </p:cxnSp>
      <p:cxnSp>
        <p:nvCxnSpPr>
          <p:cNvPr id="83981" name="Straight Arrow Connector 18">
            <a:extLst>
              <a:ext uri="{FF2B5EF4-FFF2-40B4-BE49-F238E27FC236}">
                <a16:creationId xmlns:a16="http://schemas.microsoft.com/office/drawing/2014/main" id="{3F1D3269-D7C9-48A1-93D4-F3B608909182}"/>
              </a:ext>
            </a:extLst>
          </p:cNvPr>
          <p:cNvCxnSpPr>
            <a:cxnSpLocks noChangeShapeType="1"/>
          </p:cNvCxnSpPr>
          <p:nvPr/>
        </p:nvCxnSpPr>
        <p:spPr bwMode="auto">
          <a:xfrm flipV="1">
            <a:off x="6171987" y="2085843"/>
            <a:ext cx="1912938" cy="1185862"/>
          </a:xfrm>
          <a:prstGeom prst="straightConnector1">
            <a:avLst/>
          </a:prstGeom>
          <a:noFill/>
          <a:ln w="12700" algn="ctr">
            <a:solidFill>
              <a:schemeClr val="tx1"/>
            </a:solidFill>
            <a:round/>
            <a:headEnd/>
            <a:tailEnd type="triangle" w="med" len="med"/>
          </a:ln>
        </p:spPr>
      </p:cxnSp>
      <p:sp>
        <p:nvSpPr>
          <p:cNvPr id="83982" name="TextBox 19">
            <a:extLst>
              <a:ext uri="{FF2B5EF4-FFF2-40B4-BE49-F238E27FC236}">
                <a16:creationId xmlns:a16="http://schemas.microsoft.com/office/drawing/2014/main" id="{97AF2BB4-A9C0-48D4-BE00-16A38D9D86F0}"/>
              </a:ext>
            </a:extLst>
          </p:cNvPr>
          <p:cNvSpPr txBox="1">
            <a:spLocks noChangeArrowheads="1"/>
          </p:cNvSpPr>
          <p:nvPr/>
        </p:nvSpPr>
        <p:spPr bwMode="auto">
          <a:xfrm>
            <a:off x="10679113" y="2024063"/>
            <a:ext cx="18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83983" name="Picture 2" descr="Image result for chemistry of ethylene carbonate">
            <a:extLst>
              <a:ext uri="{FF2B5EF4-FFF2-40B4-BE49-F238E27FC236}">
                <a16:creationId xmlns:a16="http://schemas.microsoft.com/office/drawing/2014/main" id="{BFA685B9-582A-472C-B089-F7378CC12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662" y="3676518"/>
            <a:ext cx="16335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4" name="Picture 4" descr="Image result for dimethyl ethylene carbonate">
            <a:extLst>
              <a:ext uri="{FF2B5EF4-FFF2-40B4-BE49-F238E27FC236}">
                <a16:creationId xmlns:a16="http://schemas.microsoft.com/office/drawing/2014/main" id="{64E62474-78F7-4FA5-AB12-8AB270A4B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200" y="4719951"/>
            <a:ext cx="1912937"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5" name="Oval 22">
            <a:extLst>
              <a:ext uri="{FF2B5EF4-FFF2-40B4-BE49-F238E27FC236}">
                <a16:creationId xmlns:a16="http://schemas.microsoft.com/office/drawing/2014/main" id="{58C9A999-C8D7-4E50-9449-EB94DFD5697C}"/>
              </a:ext>
            </a:extLst>
          </p:cNvPr>
          <p:cNvSpPr>
            <a:spLocks noChangeArrowheads="1"/>
          </p:cNvSpPr>
          <p:nvPr/>
        </p:nvSpPr>
        <p:spPr bwMode="auto">
          <a:xfrm>
            <a:off x="6675225" y="4979855"/>
            <a:ext cx="298450" cy="339725"/>
          </a:xfrm>
          <a:prstGeom prst="ellipse">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83986" name="Oval 26">
            <a:extLst>
              <a:ext uri="{FF2B5EF4-FFF2-40B4-BE49-F238E27FC236}">
                <a16:creationId xmlns:a16="http://schemas.microsoft.com/office/drawing/2014/main" id="{7F1947AE-664E-429E-9706-80F2AF88BB27}"/>
              </a:ext>
            </a:extLst>
          </p:cNvPr>
          <p:cNvSpPr>
            <a:spLocks noChangeArrowheads="1"/>
          </p:cNvSpPr>
          <p:nvPr/>
        </p:nvSpPr>
        <p:spPr bwMode="auto">
          <a:xfrm>
            <a:off x="7867552" y="4979371"/>
            <a:ext cx="300037" cy="339725"/>
          </a:xfrm>
          <a:prstGeom prst="ellipse">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83987" name="Oval 27">
            <a:extLst>
              <a:ext uri="{FF2B5EF4-FFF2-40B4-BE49-F238E27FC236}">
                <a16:creationId xmlns:a16="http://schemas.microsoft.com/office/drawing/2014/main" id="{9683F339-3CDB-46A5-BD89-D9BD8F19A6FB}"/>
              </a:ext>
            </a:extLst>
          </p:cNvPr>
          <p:cNvSpPr>
            <a:spLocks noChangeArrowheads="1"/>
          </p:cNvSpPr>
          <p:nvPr/>
        </p:nvSpPr>
        <p:spPr bwMode="auto">
          <a:xfrm>
            <a:off x="7278318" y="4946124"/>
            <a:ext cx="298450" cy="339725"/>
          </a:xfrm>
          <a:prstGeom prst="ellipse">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83988" name="Oval 28">
            <a:extLst>
              <a:ext uri="{FF2B5EF4-FFF2-40B4-BE49-F238E27FC236}">
                <a16:creationId xmlns:a16="http://schemas.microsoft.com/office/drawing/2014/main" id="{83A0707C-9296-4DC1-A80F-5262E1093B4D}"/>
              </a:ext>
            </a:extLst>
          </p:cNvPr>
          <p:cNvSpPr>
            <a:spLocks noChangeArrowheads="1"/>
          </p:cNvSpPr>
          <p:nvPr/>
        </p:nvSpPr>
        <p:spPr bwMode="auto">
          <a:xfrm>
            <a:off x="4735300" y="4398830"/>
            <a:ext cx="304800" cy="280988"/>
          </a:xfrm>
          <a:prstGeom prst="ellipse">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83989" name="Oval 29">
            <a:extLst>
              <a:ext uri="{FF2B5EF4-FFF2-40B4-BE49-F238E27FC236}">
                <a16:creationId xmlns:a16="http://schemas.microsoft.com/office/drawing/2014/main" id="{B2CF48E1-A674-4E98-A99A-D1FF7CCFE5ED}"/>
              </a:ext>
            </a:extLst>
          </p:cNvPr>
          <p:cNvSpPr>
            <a:spLocks noChangeArrowheads="1"/>
          </p:cNvSpPr>
          <p:nvPr/>
        </p:nvSpPr>
        <p:spPr bwMode="auto">
          <a:xfrm>
            <a:off x="4371762" y="4411530"/>
            <a:ext cx="304800" cy="280988"/>
          </a:xfrm>
          <a:prstGeom prst="ellipse">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83990" name="Oval 30">
            <a:extLst>
              <a:ext uri="{FF2B5EF4-FFF2-40B4-BE49-F238E27FC236}">
                <a16:creationId xmlns:a16="http://schemas.microsoft.com/office/drawing/2014/main" id="{DDA92E81-78C8-4899-A6D6-D327FABF6FE5}"/>
              </a:ext>
            </a:extLst>
          </p:cNvPr>
          <p:cNvSpPr>
            <a:spLocks noChangeArrowheads="1"/>
          </p:cNvSpPr>
          <p:nvPr/>
        </p:nvSpPr>
        <p:spPr bwMode="auto">
          <a:xfrm>
            <a:off x="4549562" y="3903530"/>
            <a:ext cx="304800" cy="280988"/>
          </a:xfrm>
          <a:prstGeom prst="ellipse">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83991" name="Oval 31">
            <a:extLst>
              <a:ext uri="{FF2B5EF4-FFF2-40B4-BE49-F238E27FC236}">
                <a16:creationId xmlns:a16="http://schemas.microsoft.com/office/drawing/2014/main" id="{70A44D1D-A0B0-4F56-8AA8-B2028B2C56C9}"/>
              </a:ext>
            </a:extLst>
          </p:cNvPr>
          <p:cNvSpPr>
            <a:spLocks noChangeArrowheads="1"/>
          </p:cNvSpPr>
          <p:nvPr/>
        </p:nvSpPr>
        <p:spPr bwMode="auto">
          <a:xfrm>
            <a:off x="4887700" y="4675055"/>
            <a:ext cx="304800" cy="282575"/>
          </a:xfrm>
          <a:prstGeom prst="ellipse">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83992" name="Oval 32">
            <a:extLst>
              <a:ext uri="{FF2B5EF4-FFF2-40B4-BE49-F238E27FC236}">
                <a16:creationId xmlns:a16="http://schemas.microsoft.com/office/drawing/2014/main" id="{A06B4D9A-64FD-4CAF-9978-DED9E7424CE8}"/>
              </a:ext>
            </a:extLst>
          </p:cNvPr>
          <p:cNvSpPr>
            <a:spLocks noChangeArrowheads="1"/>
          </p:cNvSpPr>
          <p:nvPr/>
        </p:nvSpPr>
        <p:spPr bwMode="auto">
          <a:xfrm>
            <a:off x="3558962" y="4424230"/>
            <a:ext cx="304800" cy="282575"/>
          </a:xfrm>
          <a:prstGeom prst="ellipse">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83993" name="Oval 33">
            <a:extLst>
              <a:ext uri="{FF2B5EF4-FFF2-40B4-BE49-F238E27FC236}">
                <a16:creationId xmlns:a16="http://schemas.microsoft.com/office/drawing/2014/main" id="{A77E209D-D731-4D1B-A041-B0CAE33927B0}"/>
              </a:ext>
            </a:extLst>
          </p:cNvPr>
          <p:cNvSpPr>
            <a:spLocks noChangeArrowheads="1"/>
          </p:cNvSpPr>
          <p:nvPr/>
        </p:nvSpPr>
        <p:spPr bwMode="auto">
          <a:xfrm>
            <a:off x="3938375" y="4411530"/>
            <a:ext cx="304800" cy="280988"/>
          </a:xfrm>
          <a:prstGeom prst="ellipse">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83994" name="Oval 34">
            <a:extLst>
              <a:ext uri="{FF2B5EF4-FFF2-40B4-BE49-F238E27FC236}">
                <a16:creationId xmlns:a16="http://schemas.microsoft.com/office/drawing/2014/main" id="{895B188B-5858-480C-9DDF-F82D4A1C70CD}"/>
              </a:ext>
            </a:extLst>
          </p:cNvPr>
          <p:cNvSpPr>
            <a:spLocks noChangeArrowheads="1"/>
          </p:cNvSpPr>
          <p:nvPr/>
        </p:nvSpPr>
        <p:spPr bwMode="auto">
          <a:xfrm>
            <a:off x="3711362" y="3909880"/>
            <a:ext cx="304800" cy="280988"/>
          </a:xfrm>
          <a:prstGeom prst="ellipse">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FE9D831C-C49A-4B16-B35A-04439B2A741C}"/>
              </a:ext>
            </a:extLst>
          </p:cNvPr>
          <p:cNvSpPr>
            <a:spLocks noGrp="1" noChangeArrowheads="1"/>
          </p:cNvSpPr>
          <p:nvPr>
            <p:ph type="title"/>
          </p:nvPr>
        </p:nvSpPr>
        <p:spPr>
          <a:xfrm>
            <a:off x="9525" y="0"/>
            <a:ext cx="9144000" cy="472696"/>
          </a:xfrm>
        </p:spPr>
        <p:txBody>
          <a:bodyPr/>
          <a:lstStyle/>
          <a:p>
            <a:r>
              <a:rPr lang="en-US" altLang="en-US" dirty="0"/>
              <a:t> Chemistry</a:t>
            </a:r>
          </a:p>
        </p:txBody>
      </p:sp>
      <p:sp>
        <p:nvSpPr>
          <p:cNvPr id="86019" name="Rectangle 3">
            <a:extLst>
              <a:ext uri="{FF2B5EF4-FFF2-40B4-BE49-F238E27FC236}">
                <a16:creationId xmlns:a16="http://schemas.microsoft.com/office/drawing/2014/main" id="{89C15C46-CB29-4A33-A581-E0F65577AA4B}"/>
              </a:ext>
            </a:extLst>
          </p:cNvPr>
          <p:cNvSpPr>
            <a:spLocks noChangeArrowheads="1"/>
          </p:cNvSpPr>
          <p:nvPr/>
        </p:nvSpPr>
        <p:spPr bwMode="auto">
          <a:xfrm>
            <a:off x="0" y="459553"/>
            <a:ext cx="9153525" cy="5489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ja-JP" sz="2400" b="1" i="1">
                <a:solidFill>
                  <a:srgbClr val="000000"/>
                </a:solidFill>
                <a:latin typeface="Calibri" panose="020F0502020204030204" pitchFamily="34" charset="0"/>
                <a:ea typeface="MS Gothic" panose="020B0609070205080204" pitchFamily="49" charset="-128"/>
              </a:rPr>
              <a:t>CHEMISTRY:  (LITHIUM IRON PHOSPATE)      </a:t>
            </a:r>
            <a:r>
              <a:rPr lang="en-US" altLang="en-US" sz="2400">
                <a:ea typeface="MS Gothic" panose="020B0609070205080204" pitchFamily="49" charset="-128"/>
              </a:rPr>
              <a:t>LiFePO</a:t>
            </a:r>
            <a:r>
              <a:rPr lang="en-US" altLang="en-US" sz="2400" baseline="-25000">
                <a:ea typeface="MS Gothic" panose="020B0609070205080204" pitchFamily="49" charset="-128"/>
              </a:rPr>
              <a:t>4  </a:t>
            </a:r>
          </a:p>
          <a:p>
            <a:pPr>
              <a:spcBef>
                <a:spcPct val="0"/>
              </a:spcBef>
              <a:buClrTx/>
              <a:buSzTx/>
              <a:buFontTx/>
              <a:buNone/>
            </a:pPr>
            <a:endParaRPr lang="en-US" altLang="en-US" sz="1800" baseline="-2500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r>
              <a:rPr lang="it-IT" altLang="ja-JP" b="1" i="1" baseline="-25000">
                <a:solidFill>
                  <a:srgbClr val="000000"/>
                </a:solidFill>
                <a:latin typeface="Calibri" panose="020F0502020204030204" pitchFamily="34" charset="0"/>
                <a:ea typeface="MS Gothic" panose="020B0609070205080204" pitchFamily="49" charset="-128"/>
              </a:rPr>
              <a:t> </a:t>
            </a:r>
            <a:r>
              <a:rPr lang="it-IT" altLang="ja-JP" b="1" i="1" u="sng" baseline="-25000">
                <a:solidFill>
                  <a:srgbClr val="000000"/>
                </a:solidFill>
                <a:latin typeface="Calibri" panose="020F0502020204030204" pitchFamily="34" charset="0"/>
                <a:ea typeface="MS Gothic" panose="020B0609070205080204" pitchFamily="49" charset="-128"/>
              </a:rPr>
              <a:t>Nominal Voltage:</a:t>
            </a: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en-US" altLang="ja-JP" sz="2000" b="1" i="1" baseline="-25000">
              <a:solidFill>
                <a:srgbClr val="000000"/>
              </a:solidFill>
              <a:latin typeface="Calibri" panose="020F0502020204030204" pitchFamily="34" charset="0"/>
              <a:ea typeface="MS Gothic" panose="020B0609070205080204" pitchFamily="49" charset="-128"/>
            </a:endParaRPr>
          </a:p>
        </p:txBody>
      </p:sp>
      <p:pic>
        <p:nvPicPr>
          <p:cNvPr id="86020" name="Picture 3">
            <a:extLst>
              <a:ext uri="{FF2B5EF4-FFF2-40B4-BE49-F238E27FC236}">
                <a16:creationId xmlns:a16="http://schemas.microsoft.com/office/drawing/2014/main" id="{E961FC67-46B0-4C92-AFD6-4D6838C72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2637603"/>
            <a:ext cx="51720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6021" name="Straight Connector 7">
            <a:extLst>
              <a:ext uri="{FF2B5EF4-FFF2-40B4-BE49-F238E27FC236}">
                <a16:creationId xmlns:a16="http://schemas.microsoft.com/office/drawing/2014/main" id="{BA027497-CCB2-4FFB-A36C-90370124150A}"/>
              </a:ext>
            </a:extLst>
          </p:cNvPr>
          <p:cNvCxnSpPr>
            <a:cxnSpLocks/>
          </p:cNvCxnSpPr>
          <p:nvPr/>
        </p:nvCxnSpPr>
        <p:spPr bwMode="auto">
          <a:xfrm>
            <a:off x="1130300" y="3913188"/>
            <a:ext cx="3441700" cy="0"/>
          </a:xfrm>
          <a:prstGeom prst="line">
            <a:avLst/>
          </a:prstGeom>
          <a:noFill/>
          <a:ln w="38100" algn="ctr">
            <a:solidFill>
              <a:srgbClr val="00B050"/>
            </a:solidFill>
            <a:round/>
            <a:headEnd/>
            <a:tailEnd/>
          </a:ln>
        </p:spPr>
      </p:cxnSp>
      <p:sp>
        <p:nvSpPr>
          <p:cNvPr id="86022" name="Oval 8">
            <a:extLst>
              <a:ext uri="{FF2B5EF4-FFF2-40B4-BE49-F238E27FC236}">
                <a16:creationId xmlns:a16="http://schemas.microsoft.com/office/drawing/2014/main" id="{644E4953-94AC-4A8A-BBBB-E8EAEF58C6AA}"/>
              </a:ext>
            </a:extLst>
          </p:cNvPr>
          <p:cNvSpPr>
            <a:spLocks noChangeArrowheads="1"/>
          </p:cNvSpPr>
          <p:nvPr/>
        </p:nvSpPr>
        <p:spPr bwMode="auto">
          <a:xfrm>
            <a:off x="2162175" y="3797300"/>
            <a:ext cx="339725" cy="212725"/>
          </a:xfrm>
          <a:prstGeom prst="ellipse">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86023" name="Arrow: Right 9">
            <a:extLst>
              <a:ext uri="{FF2B5EF4-FFF2-40B4-BE49-F238E27FC236}">
                <a16:creationId xmlns:a16="http://schemas.microsoft.com/office/drawing/2014/main" id="{D1026C79-B77D-4327-B9E8-803730AC87DD}"/>
              </a:ext>
            </a:extLst>
          </p:cNvPr>
          <p:cNvSpPr>
            <a:spLocks noChangeArrowheads="1"/>
          </p:cNvSpPr>
          <p:nvPr/>
        </p:nvSpPr>
        <p:spPr bwMode="auto">
          <a:xfrm rot="8756696">
            <a:off x="2517775" y="2248666"/>
            <a:ext cx="679450" cy="266700"/>
          </a:xfrm>
          <a:prstGeom prst="rightArrow">
            <a:avLst>
              <a:gd name="adj1" fmla="val 50000"/>
              <a:gd name="adj2" fmla="val 50068"/>
            </a:avLst>
          </a:prstGeom>
          <a:solidFill>
            <a:schemeClr val="tx2"/>
          </a:solidFill>
          <a:ln w="12700" algn="ctr">
            <a:solidFill>
              <a:schemeClr val="tx1"/>
            </a:solidFill>
            <a:round/>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86024" name="TextBox 16">
            <a:extLst>
              <a:ext uri="{FF2B5EF4-FFF2-40B4-BE49-F238E27FC236}">
                <a16:creationId xmlns:a16="http://schemas.microsoft.com/office/drawing/2014/main" id="{B07E33C9-AB4F-4E71-82D6-31703EE997BB}"/>
              </a:ext>
            </a:extLst>
          </p:cNvPr>
          <p:cNvSpPr txBox="1">
            <a:spLocks noChangeArrowheads="1"/>
          </p:cNvSpPr>
          <p:nvPr/>
        </p:nvSpPr>
        <p:spPr bwMode="auto">
          <a:xfrm>
            <a:off x="3311525" y="1246953"/>
            <a:ext cx="543242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000"/>
              <a:t>The average voltage is where the flat part of the curve intersects the green line. This is the “nominal cell voltage” @ 3.2 vpc.</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AC70C48E-46EF-4F8D-878A-18DABD0441FB}"/>
              </a:ext>
            </a:extLst>
          </p:cNvPr>
          <p:cNvSpPr>
            <a:spLocks noGrp="1" noChangeArrowheads="1"/>
          </p:cNvSpPr>
          <p:nvPr>
            <p:ph type="title"/>
          </p:nvPr>
        </p:nvSpPr>
        <p:spPr>
          <a:xfrm>
            <a:off x="9525" y="-11824"/>
            <a:ext cx="9144000" cy="496011"/>
          </a:xfrm>
        </p:spPr>
        <p:txBody>
          <a:bodyPr/>
          <a:lstStyle/>
          <a:p>
            <a:r>
              <a:rPr lang="en-US" altLang="en-US" dirty="0"/>
              <a:t> Chemistry</a:t>
            </a:r>
          </a:p>
        </p:txBody>
      </p:sp>
      <p:sp>
        <p:nvSpPr>
          <p:cNvPr id="88067" name="Rectangle 3">
            <a:extLst>
              <a:ext uri="{FF2B5EF4-FFF2-40B4-BE49-F238E27FC236}">
                <a16:creationId xmlns:a16="http://schemas.microsoft.com/office/drawing/2014/main" id="{637DC323-E4F9-40C3-AE56-945ED42362BB}"/>
              </a:ext>
            </a:extLst>
          </p:cNvPr>
          <p:cNvSpPr>
            <a:spLocks noChangeArrowheads="1"/>
          </p:cNvSpPr>
          <p:nvPr/>
        </p:nvSpPr>
        <p:spPr bwMode="auto">
          <a:xfrm>
            <a:off x="0" y="521160"/>
            <a:ext cx="9153525" cy="65146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ja-JP" sz="2400" b="1" i="1" dirty="0">
                <a:solidFill>
                  <a:srgbClr val="000000"/>
                </a:solidFill>
                <a:latin typeface="Calibri" panose="020F0502020204030204" pitchFamily="34" charset="0"/>
                <a:ea typeface="MS Gothic" panose="020B0609070205080204" pitchFamily="49" charset="-128"/>
              </a:rPr>
              <a:t>CHEMISTRY:              (LITHIUM IRON PHOSPATE)      </a:t>
            </a:r>
            <a:r>
              <a:rPr lang="en-US" altLang="en-US" sz="2400" dirty="0">
                <a:ea typeface="MS Gothic" panose="020B0609070205080204" pitchFamily="49" charset="-128"/>
              </a:rPr>
              <a:t>LiFePO</a:t>
            </a:r>
            <a:r>
              <a:rPr lang="en-US" altLang="en-US" sz="2400" baseline="-25000" dirty="0">
                <a:ea typeface="MS Gothic" panose="020B0609070205080204" pitchFamily="49" charset="-128"/>
              </a:rPr>
              <a:t>4  </a:t>
            </a:r>
          </a:p>
          <a:p>
            <a:pPr>
              <a:spcBef>
                <a:spcPct val="0"/>
              </a:spcBef>
              <a:buClrTx/>
              <a:buSzTx/>
              <a:buFontTx/>
              <a:buNone/>
            </a:pPr>
            <a:endParaRPr lang="en-US" altLang="en-US" sz="1800" baseline="-25000" dirty="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r>
              <a:rPr lang="it-IT" altLang="ja-JP" b="1" i="1" baseline="-25000" dirty="0">
                <a:solidFill>
                  <a:srgbClr val="000000"/>
                </a:solidFill>
                <a:latin typeface="Calibri" panose="020F0502020204030204" pitchFamily="34" charset="0"/>
                <a:ea typeface="MS Gothic" panose="020B0609070205080204" pitchFamily="49" charset="-128"/>
              </a:rPr>
              <a:t> </a:t>
            </a: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en-US"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en-US"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en-US"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en-US"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en-US"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en-US" altLang="ja-JP" sz="2000" b="1" i="1" baseline="-25000" dirty="0">
              <a:solidFill>
                <a:srgbClr val="000000"/>
              </a:solidFill>
              <a:latin typeface="Calibri" panose="020F0502020204030204" pitchFamily="34" charset="0"/>
              <a:ea typeface="MS Gothic" panose="020B0609070205080204" pitchFamily="49" charset="-128"/>
            </a:endParaRPr>
          </a:p>
        </p:txBody>
      </p:sp>
      <p:sp>
        <p:nvSpPr>
          <p:cNvPr id="88068" name="Arrow: Right 9">
            <a:extLst>
              <a:ext uri="{FF2B5EF4-FFF2-40B4-BE49-F238E27FC236}">
                <a16:creationId xmlns:a16="http://schemas.microsoft.com/office/drawing/2014/main" id="{4EB718BC-3CF0-4C1D-88FD-5A4EFAA83D2E}"/>
              </a:ext>
            </a:extLst>
          </p:cNvPr>
          <p:cNvSpPr>
            <a:spLocks noChangeArrowheads="1"/>
          </p:cNvSpPr>
          <p:nvPr/>
        </p:nvSpPr>
        <p:spPr bwMode="auto">
          <a:xfrm rot="10800000">
            <a:off x="2211388" y="4834456"/>
            <a:ext cx="1293812" cy="266700"/>
          </a:xfrm>
          <a:prstGeom prst="rightArrow">
            <a:avLst>
              <a:gd name="adj1" fmla="val 35333"/>
              <a:gd name="adj2" fmla="val 49949"/>
            </a:avLst>
          </a:prstGeom>
          <a:solidFill>
            <a:schemeClr val="tx2"/>
          </a:solidFill>
          <a:ln w="12700" algn="ctr">
            <a:solidFill>
              <a:schemeClr val="tx1"/>
            </a:solidFill>
            <a:round/>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88069" name="TextBox 16">
            <a:extLst>
              <a:ext uri="{FF2B5EF4-FFF2-40B4-BE49-F238E27FC236}">
                <a16:creationId xmlns:a16="http://schemas.microsoft.com/office/drawing/2014/main" id="{6ADCF091-864E-4886-B5AD-C098BEF9F3AC}"/>
              </a:ext>
            </a:extLst>
          </p:cNvPr>
          <p:cNvSpPr txBox="1">
            <a:spLocks noChangeArrowheads="1"/>
          </p:cNvSpPr>
          <p:nvPr/>
        </p:nvSpPr>
        <p:spPr bwMode="auto">
          <a:xfrm>
            <a:off x="5561013" y="4437523"/>
            <a:ext cx="3402012"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000"/>
              <a:t>The capacity per kilogram is nearly 3.5 times that of lead acid high rate batteries.</a:t>
            </a:r>
          </a:p>
        </p:txBody>
      </p:sp>
      <p:sp>
        <p:nvSpPr>
          <p:cNvPr id="88070" name="Arrow: Right 17">
            <a:extLst>
              <a:ext uri="{FF2B5EF4-FFF2-40B4-BE49-F238E27FC236}">
                <a16:creationId xmlns:a16="http://schemas.microsoft.com/office/drawing/2014/main" id="{C17700FC-8EA7-4CEC-9D9A-8A2B9D3AE899}"/>
              </a:ext>
            </a:extLst>
          </p:cNvPr>
          <p:cNvSpPr>
            <a:spLocks noChangeArrowheads="1"/>
          </p:cNvSpPr>
          <p:nvPr/>
        </p:nvSpPr>
        <p:spPr bwMode="auto">
          <a:xfrm>
            <a:off x="2293938" y="4839160"/>
            <a:ext cx="2579687" cy="238125"/>
          </a:xfrm>
          <a:prstGeom prst="rightArrow">
            <a:avLst>
              <a:gd name="adj1" fmla="val 50000"/>
              <a:gd name="adj2" fmla="val 49904"/>
            </a:avLst>
          </a:prstGeom>
          <a:solidFill>
            <a:schemeClr val="tx2"/>
          </a:solidFill>
          <a:ln w="12700" algn="ctr">
            <a:solidFill>
              <a:schemeClr val="tx1"/>
            </a:solidFill>
            <a:round/>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pic>
        <p:nvPicPr>
          <p:cNvPr id="88071" name="Picture 12">
            <a:extLst>
              <a:ext uri="{FF2B5EF4-FFF2-40B4-BE49-F238E27FC236}">
                <a16:creationId xmlns:a16="http://schemas.microsoft.com/office/drawing/2014/main" id="{8AD62F3F-AB40-41A0-9D32-5667D3A36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370"/>
          <a:stretch>
            <a:fillRect/>
          </a:stretch>
        </p:blipFill>
        <p:spPr bwMode="auto">
          <a:xfrm>
            <a:off x="44450" y="2038375"/>
            <a:ext cx="53260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TextBox 11">
            <a:extLst>
              <a:ext uri="{FF2B5EF4-FFF2-40B4-BE49-F238E27FC236}">
                <a16:creationId xmlns:a16="http://schemas.microsoft.com/office/drawing/2014/main" id="{A571AF14-01C8-4370-9843-13D60A05AD10}"/>
              </a:ext>
            </a:extLst>
          </p:cNvPr>
          <p:cNvSpPr txBox="1">
            <a:spLocks noChangeArrowheads="1"/>
          </p:cNvSpPr>
          <p:nvPr/>
        </p:nvSpPr>
        <p:spPr bwMode="auto">
          <a:xfrm>
            <a:off x="2532063" y="5357837"/>
            <a:ext cx="1846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200" dirty="0"/>
              <a:t>Difference in discharge   </a:t>
            </a:r>
          </a:p>
          <a:p>
            <a:r>
              <a:rPr lang="en-US" altLang="en-US" sz="1200" dirty="0"/>
              <a:t>          capacity/kg</a:t>
            </a:r>
          </a:p>
        </p:txBody>
      </p:sp>
      <p:cxnSp>
        <p:nvCxnSpPr>
          <p:cNvPr id="88073" name="Straight Connector 6">
            <a:extLst>
              <a:ext uri="{FF2B5EF4-FFF2-40B4-BE49-F238E27FC236}">
                <a16:creationId xmlns:a16="http://schemas.microsoft.com/office/drawing/2014/main" id="{1BD5D63C-204B-4E02-BE18-A005A3C5B68F}"/>
              </a:ext>
            </a:extLst>
          </p:cNvPr>
          <p:cNvCxnSpPr>
            <a:cxnSpLocks/>
          </p:cNvCxnSpPr>
          <p:nvPr/>
        </p:nvCxnSpPr>
        <p:spPr bwMode="auto">
          <a:xfrm>
            <a:off x="4911725" y="3089735"/>
            <a:ext cx="0" cy="2411413"/>
          </a:xfrm>
          <a:prstGeom prst="line">
            <a:avLst/>
          </a:prstGeom>
          <a:noFill/>
          <a:ln w="38100" algn="ctr">
            <a:solidFill>
              <a:srgbClr val="00B050"/>
            </a:solidFill>
            <a:prstDash val="dash"/>
            <a:round/>
            <a:headEnd/>
            <a:tailEnd/>
          </a:ln>
        </p:spPr>
      </p:cxnSp>
      <p:cxnSp>
        <p:nvCxnSpPr>
          <p:cNvPr id="88074" name="Straight Connector 13">
            <a:extLst>
              <a:ext uri="{FF2B5EF4-FFF2-40B4-BE49-F238E27FC236}">
                <a16:creationId xmlns:a16="http://schemas.microsoft.com/office/drawing/2014/main" id="{E9BAF863-1AA4-43F5-8EE4-9EE091F52EC9}"/>
              </a:ext>
            </a:extLst>
          </p:cNvPr>
          <p:cNvCxnSpPr>
            <a:cxnSpLocks noChangeShapeType="1"/>
          </p:cNvCxnSpPr>
          <p:nvPr/>
        </p:nvCxnSpPr>
        <p:spPr bwMode="auto">
          <a:xfrm>
            <a:off x="2197100" y="3435810"/>
            <a:ext cx="0" cy="2120900"/>
          </a:xfrm>
          <a:prstGeom prst="line">
            <a:avLst/>
          </a:prstGeom>
          <a:noFill/>
          <a:ln w="38100" algn="ctr">
            <a:solidFill>
              <a:srgbClr val="00B050"/>
            </a:solidFill>
            <a:prstDash val="dash"/>
            <a:round/>
            <a:headEnd/>
            <a:tailEnd/>
          </a:ln>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a:extLst>
              <a:ext uri="{FF2B5EF4-FFF2-40B4-BE49-F238E27FC236}">
                <a16:creationId xmlns:a16="http://schemas.microsoft.com/office/drawing/2014/main" id="{B6FEF920-606F-4886-B701-1691E734782E}"/>
              </a:ext>
            </a:extLst>
          </p:cNvPr>
          <p:cNvSpPr>
            <a:spLocks noChangeArrowheads="1"/>
          </p:cNvSpPr>
          <p:nvPr/>
        </p:nvSpPr>
        <p:spPr bwMode="auto">
          <a:xfrm>
            <a:off x="0" y="1441450"/>
            <a:ext cx="9153525" cy="5489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ja-JP" sz="2400" b="1" i="1">
                <a:solidFill>
                  <a:srgbClr val="000000"/>
                </a:solidFill>
                <a:latin typeface="Calibri" panose="020F0502020204030204" pitchFamily="34" charset="0"/>
                <a:ea typeface="MS Gothic" panose="020B0609070205080204" pitchFamily="49" charset="-128"/>
              </a:rPr>
              <a:t>CHEMISTRY:              (LITHIUM IRON PHOSPATE)      </a:t>
            </a:r>
            <a:r>
              <a:rPr lang="en-US" altLang="en-US" sz="2400">
                <a:ea typeface="MS Gothic" panose="020B0609070205080204" pitchFamily="49" charset="-128"/>
              </a:rPr>
              <a:t>LiFePO</a:t>
            </a:r>
            <a:r>
              <a:rPr lang="en-US" altLang="en-US" sz="2400" baseline="-25000">
                <a:ea typeface="MS Gothic" panose="020B0609070205080204" pitchFamily="49" charset="-128"/>
              </a:rPr>
              <a:t>4  </a:t>
            </a:r>
          </a:p>
          <a:p>
            <a:pPr>
              <a:spcBef>
                <a:spcPct val="0"/>
              </a:spcBef>
              <a:buClrTx/>
              <a:buSzTx/>
              <a:buFontTx/>
              <a:buNone/>
            </a:pPr>
            <a:endParaRPr lang="en-US" altLang="en-US" sz="1800" baseline="-2500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r>
              <a:rPr lang="it-IT" altLang="ja-JP" b="1" i="1" baseline="-25000">
                <a:solidFill>
                  <a:srgbClr val="000000"/>
                </a:solidFill>
                <a:latin typeface="Calibri" panose="020F0502020204030204" pitchFamily="34" charset="0"/>
                <a:ea typeface="MS Gothic" panose="020B0609070205080204" pitchFamily="49" charset="-128"/>
              </a:rPr>
              <a:t> </a:t>
            </a: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en-US" altLang="ja-JP" sz="2000" b="1" i="1" baseline="-25000">
              <a:solidFill>
                <a:srgbClr val="000000"/>
              </a:solidFill>
              <a:latin typeface="Calibri" panose="020F0502020204030204" pitchFamily="34" charset="0"/>
              <a:ea typeface="MS Gothic" panose="020B0609070205080204" pitchFamily="49" charset="-128"/>
            </a:endParaRPr>
          </a:p>
        </p:txBody>
      </p:sp>
      <p:sp>
        <p:nvSpPr>
          <p:cNvPr id="90116" name="Arrow: Right 9">
            <a:extLst>
              <a:ext uri="{FF2B5EF4-FFF2-40B4-BE49-F238E27FC236}">
                <a16:creationId xmlns:a16="http://schemas.microsoft.com/office/drawing/2014/main" id="{9BAC71EB-B0AE-4EB3-9609-795B4FAD3E23}"/>
              </a:ext>
            </a:extLst>
          </p:cNvPr>
          <p:cNvSpPr>
            <a:spLocks noChangeArrowheads="1"/>
          </p:cNvSpPr>
          <p:nvPr/>
        </p:nvSpPr>
        <p:spPr bwMode="auto">
          <a:xfrm rot="10800000">
            <a:off x="2211388" y="5732463"/>
            <a:ext cx="1293812" cy="266700"/>
          </a:xfrm>
          <a:prstGeom prst="rightArrow">
            <a:avLst>
              <a:gd name="adj1" fmla="val 35333"/>
              <a:gd name="adj2" fmla="val 49949"/>
            </a:avLst>
          </a:prstGeom>
          <a:solidFill>
            <a:schemeClr val="tx2"/>
          </a:solidFill>
          <a:ln w="12700" algn="ctr">
            <a:solidFill>
              <a:schemeClr val="tx1"/>
            </a:solidFill>
            <a:round/>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90117" name="TextBox 16">
            <a:extLst>
              <a:ext uri="{FF2B5EF4-FFF2-40B4-BE49-F238E27FC236}">
                <a16:creationId xmlns:a16="http://schemas.microsoft.com/office/drawing/2014/main" id="{A2395117-09DA-40AD-8C68-4D7D75F804A8}"/>
              </a:ext>
            </a:extLst>
          </p:cNvPr>
          <p:cNvSpPr txBox="1">
            <a:spLocks noChangeArrowheads="1"/>
          </p:cNvSpPr>
          <p:nvPr/>
        </p:nvSpPr>
        <p:spPr bwMode="auto">
          <a:xfrm>
            <a:off x="5561013" y="5357813"/>
            <a:ext cx="3402012"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000"/>
              <a:t>Specification limit for </a:t>
            </a:r>
            <a:r>
              <a:rPr lang="en-US" altLang="en-US" sz="2000" b="1" i="1"/>
              <a:t>EODV </a:t>
            </a:r>
            <a:r>
              <a:rPr lang="en-US" altLang="en-US" sz="2000"/>
              <a:t>is different for lead acid,  nickel cadmium, and LION.</a:t>
            </a:r>
          </a:p>
        </p:txBody>
      </p:sp>
      <p:sp>
        <p:nvSpPr>
          <p:cNvPr id="90118" name="Arrow: Right 17">
            <a:extLst>
              <a:ext uri="{FF2B5EF4-FFF2-40B4-BE49-F238E27FC236}">
                <a16:creationId xmlns:a16="http://schemas.microsoft.com/office/drawing/2014/main" id="{91A06AEA-ECFB-413A-A597-D4961BDF3920}"/>
              </a:ext>
            </a:extLst>
          </p:cNvPr>
          <p:cNvSpPr>
            <a:spLocks noChangeArrowheads="1"/>
          </p:cNvSpPr>
          <p:nvPr/>
        </p:nvSpPr>
        <p:spPr bwMode="auto">
          <a:xfrm>
            <a:off x="2293938" y="5759450"/>
            <a:ext cx="2579687" cy="238125"/>
          </a:xfrm>
          <a:prstGeom prst="rightArrow">
            <a:avLst>
              <a:gd name="adj1" fmla="val 50000"/>
              <a:gd name="adj2" fmla="val 49904"/>
            </a:avLst>
          </a:prstGeom>
          <a:solidFill>
            <a:schemeClr val="tx2"/>
          </a:solidFill>
          <a:ln w="12700" algn="ctr">
            <a:solidFill>
              <a:schemeClr val="tx1"/>
            </a:solidFill>
            <a:round/>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pic>
        <p:nvPicPr>
          <p:cNvPr id="90119" name="Picture 12">
            <a:extLst>
              <a:ext uri="{FF2B5EF4-FFF2-40B4-BE49-F238E27FC236}">
                <a16:creationId xmlns:a16="http://schemas.microsoft.com/office/drawing/2014/main" id="{5B3923AD-C74C-4F9E-BE09-84E747ECE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370"/>
          <a:stretch>
            <a:fillRect/>
          </a:stretch>
        </p:blipFill>
        <p:spPr bwMode="auto">
          <a:xfrm>
            <a:off x="44450" y="2862263"/>
            <a:ext cx="53260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0" name="TextBox 11">
            <a:extLst>
              <a:ext uri="{FF2B5EF4-FFF2-40B4-BE49-F238E27FC236}">
                <a16:creationId xmlns:a16="http://schemas.microsoft.com/office/drawing/2014/main" id="{C23F24DA-959E-484C-A9D2-EAD658F20EBD}"/>
              </a:ext>
            </a:extLst>
          </p:cNvPr>
          <p:cNvSpPr txBox="1">
            <a:spLocks noChangeArrowheads="1"/>
          </p:cNvSpPr>
          <p:nvPr/>
        </p:nvSpPr>
        <p:spPr bwMode="auto">
          <a:xfrm>
            <a:off x="2532063" y="6181725"/>
            <a:ext cx="1846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200"/>
              <a:t>Difference in discharge   </a:t>
            </a:r>
          </a:p>
          <a:p>
            <a:r>
              <a:rPr lang="en-US" altLang="en-US" sz="1200"/>
              <a:t>          capacity/kg</a:t>
            </a:r>
          </a:p>
        </p:txBody>
      </p:sp>
      <p:cxnSp>
        <p:nvCxnSpPr>
          <p:cNvPr id="90121" name="Straight Connector 6">
            <a:extLst>
              <a:ext uri="{FF2B5EF4-FFF2-40B4-BE49-F238E27FC236}">
                <a16:creationId xmlns:a16="http://schemas.microsoft.com/office/drawing/2014/main" id="{DB819309-D0BB-4B67-A137-F1D17C012CB6}"/>
              </a:ext>
            </a:extLst>
          </p:cNvPr>
          <p:cNvCxnSpPr>
            <a:cxnSpLocks/>
          </p:cNvCxnSpPr>
          <p:nvPr/>
        </p:nvCxnSpPr>
        <p:spPr bwMode="auto">
          <a:xfrm>
            <a:off x="4911725" y="4010025"/>
            <a:ext cx="0" cy="2411413"/>
          </a:xfrm>
          <a:prstGeom prst="line">
            <a:avLst/>
          </a:prstGeom>
          <a:noFill/>
          <a:ln w="38100" algn="ctr">
            <a:solidFill>
              <a:srgbClr val="00B050"/>
            </a:solidFill>
            <a:prstDash val="dash"/>
            <a:round/>
            <a:headEnd/>
            <a:tailEnd/>
          </a:ln>
        </p:spPr>
      </p:cxnSp>
      <p:cxnSp>
        <p:nvCxnSpPr>
          <p:cNvPr id="90122" name="Straight Connector 13">
            <a:extLst>
              <a:ext uri="{FF2B5EF4-FFF2-40B4-BE49-F238E27FC236}">
                <a16:creationId xmlns:a16="http://schemas.microsoft.com/office/drawing/2014/main" id="{6BEA82AA-43DA-462F-9668-0A0357DB9436}"/>
              </a:ext>
            </a:extLst>
          </p:cNvPr>
          <p:cNvCxnSpPr>
            <a:cxnSpLocks noChangeShapeType="1"/>
          </p:cNvCxnSpPr>
          <p:nvPr/>
        </p:nvCxnSpPr>
        <p:spPr bwMode="auto">
          <a:xfrm>
            <a:off x="2197100" y="4356100"/>
            <a:ext cx="0" cy="2120900"/>
          </a:xfrm>
          <a:prstGeom prst="line">
            <a:avLst/>
          </a:prstGeom>
          <a:noFill/>
          <a:ln w="38100" algn="ctr">
            <a:solidFill>
              <a:srgbClr val="00B050"/>
            </a:solidFill>
            <a:prstDash val="dash"/>
            <a:round/>
            <a:headEnd/>
            <a:tailEnd/>
          </a:ln>
        </p:spPr>
      </p:cxnSp>
      <p:sp>
        <p:nvSpPr>
          <p:cNvPr id="90123" name="Oval 2">
            <a:extLst>
              <a:ext uri="{FF2B5EF4-FFF2-40B4-BE49-F238E27FC236}">
                <a16:creationId xmlns:a16="http://schemas.microsoft.com/office/drawing/2014/main" id="{69621666-1D31-4102-9D72-A23FB09B3D39}"/>
              </a:ext>
            </a:extLst>
          </p:cNvPr>
          <p:cNvSpPr>
            <a:spLocks noChangeArrowheads="1"/>
          </p:cNvSpPr>
          <p:nvPr/>
        </p:nvSpPr>
        <p:spPr bwMode="auto">
          <a:xfrm>
            <a:off x="4718050" y="4398963"/>
            <a:ext cx="338138" cy="193675"/>
          </a:xfrm>
          <a:prstGeom prst="ellipse">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cxnSp>
        <p:nvCxnSpPr>
          <p:cNvPr id="90124" name="Straight Connector 5">
            <a:extLst>
              <a:ext uri="{FF2B5EF4-FFF2-40B4-BE49-F238E27FC236}">
                <a16:creationId xmlns:a16="http://schemas.microsoft.com/office/drawing/2014/main" id="{0CA03FE1-622A-4021-A180-9B8FB7278E8B}"/>
              </a:ext>
            </a:extLst>
          </p:cNvPr>
          <p:cNvCxnSpPr>
            <a:cxnSpLocks/>
          </p:cNvCxnSpPr>
          <p:nvPr/>
        </p:nvCxnSpPr>
        <p:spPr bwMode="auto">
          <a:xfrm>
            <a:off x="838200" y="4495800"/>
            <a:ext cx="6205538" cy="38100"/>
          </a:xfrm>
          <a:prstGeom prst="line">
            <a:avLst/>
          </a:prstGeom>
          <a:noFill/>
          <a:ln w="31750" algn="ctr">
            <a:solidFill>
              <a:srgbClr val="00B050"/>
            </a:solidFill>
            <a:prstDash val="dash"/>
            <a:round/>
            <a:headEnd/>
            <a:tailEnd/>
          </a:ln>
        </p:spPr>
      </p:cxnSp>
      <p:cxnSp>
        <p:nvCxnSpPr>
          <p:cNvPr id="90125" name="Straight Arrow Connector 8">
            <a:extLst>
              <a:ext uri="{FF2B5EF4-FFF2-40B4-BE49-F238E27FC236}">
                <a16:creationId xmlns:a16="http://schemas.microsoft.com/office/drawing/2014/main" id="{C46425D7-90B2-464A-B2DF-A058BCE26935}"/>
              </a:ext>
            </a:extLst>
          </p:cNvPr>
          <p:cNvCxnSpPr>
            <a:cxnSpLocks/>
          </p:cNvCxnSpPr>
          <p:nvPr/>
        </p:nvCxnSpPr>
        <p:spPr bwMode="auto">
          <a:xfrm flipH="1">
            <a:off x="5507038" y="3835400"/>
            <a:ext cx="896937" cy="684213"/>
          </a:xfrm>
          <a:prstGeom prst="straightConnector1">
            <a:avLst/>
          </a:prstGeom>
          <a:noFill/>
          <a:ln w="12700" algn="ctr">
            <a:solidFill>
              <a:schemeClr val="tx1"/>
            </a:solidFill>
            <a:round/>
            <a:headEnd/>
            <a:tailEnd type="triangle" w="med" len="med"/>
          </a:ln>
        </p:spPr>
      </p:cxnSp>
      <p:sp>
        <p:nvSpPr>
          <p:cNvPr id="90126" name="TextBox 15">
            <a:extLst>
              <a:ext uri="{FF2B5EF4-FFF2-40B4-BE49-F238E27FC236}">
                <a16:creationId xmlns:a16="http://schemas.microsoft.com/office/drawing/2014/main" id="{6916E403-0039-49A2-8CD0-346DF82B70AF}"/>
              </a:ext>
            </a:extLst>
          </p:cNvPr>
          <p:cNvSpPr txBox="1">
            <a:spLocks noChangeArrowheads="1"/>
          </p:cNvSpPr>
          <p:nvPr/>
        </p:nvSpPr>
        <p:spPr bwMode="auto">
          <a:xfrm>
            <a:off x="6356350" y="3278188"/>
            <a:ext cx="2084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400" b="1"/>
              <a:t>End of discharge voltage of @2 vpc</a:t>
            </a:r>
          </a:p>
        </p:txBody>
      </p:sp>
      <p:cxnSp>
        <p:nvCxnSpPr>
          <p:cNvPr id="90127" name="Straight Arrow Connector 19">
            <a:extLst>
              <a:ext uri="{FF2B5EF4-FFF2-40B4-BE49-F238E27FC236}">
                <a16:creationId xmlns:a16="http://schemas.microsoft.com/office/drawing/2014/main" id="{922AE3F3-E942-4328-BCA6-0B2C86C6028C}"/>
              </a:ext>
            </a:extLst>
          </p:cNvPr>
          <p:cNvCxnSpPr>
            <a:cxnSpLocks/>
          </p:cNvCxnSpPr>
          <p:nvPr/>
        </p:nvCxnSpPr>
        <p:spPr bwMode="auto">
          <a:xfrm flipH="1" flipV="1">
            <a:off x="315913" y="4851400"/>
            <a:ext cx="211137" cy="731838"/>
          </a:xfrm>
          <a:prstGeom prst="straightConnector1">
            <a:avLst/>
          </a:prstGeom>
          <a:noFill/>
          <a:ln w="12700" algn="ctr">
            <a:solidFill>
              <a:schemeClr val="tx1"/>
            </a:solidFill>
            <a:round/>
            <a:headEnd/>
            <a:tailEnd type="triangle" w="med" len="med"/>
          </a:ln>
        </p:spPr>
      </p:cxnSp>
      <p:sp>
        <p:nvSpPr>
          <p:cNvPr id="90128" name="Oval 21">
            <a:extLst>
              <a:ext uri="{FF2B5EF4-FFF2-40B4-BE49-F238E27FC236}">
                <a16:creationId xmlns:a16="http://schemas.microsoft.com/office/drawing/2014/main" id="{BCCA2E34-86FA-4D78-8AA2-B8D80F3A1BFA}"/>
              </a:ext>
            </a:extLst>
          </p:cNvPr>
          <p:cNvSpPr>
            <a:spLocks noChangeArrowheads="1"/>
          </p:cNvSpPr>
          <p:nvPr/>
        </p:nvSpPr>
        <p:spPr bwMode="auto">
          <a:xfrm>
            <a:off x="1997075" y="4737100"/>
            <a:ext cx="338138" cy="193675"/>
          </a:xfrm>
          <a:prstGeom prst="ellipse">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90129" name="TextBox 22">
            <a:extLst>
              <a:ext uri="{FF2B5EF4-FFF2-40B4-BE49-F238E27FC236}">
                <a16:creationId xmlns:a16="http://schemas.microsoft.com/office/drawing/2014/main" id="{896E48E1-95B8-4BB6-9013-91FD4AB7A22A}"/>
              </a:ext>
            </a:extLst>
          </p:cNvPr>
          <p:cNvSpPr txBox="1">
            <a:spLocks noChangeArrowheads="1"/>
          </p:cNvSpPr>
          <p:nvPr/>
        </p:nvSpPr>
        <p:spPr bwMode="auto">
          <a:xfrm>
            <a:off x="-15875" y="5676900"/>
            <a:ext cx="20843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400" b="1"/>
              <a:t>End of discharge voltage of @ 1.75 or 1.68vpc</a:t>
            </a:r>
          </a:p>
        </p:txBody>
      </p:sp>
      <p:cxnSp>
        <p:nvCxnSpPr>
          <p:cNvPr id="90130" name="Straight Connector 23">
            <a:extLst>
              <a:ext uri="{FF2B5EF4-FFF2-40B4-BE49-F238E27FC236}">
                <a16:creationId xmlns:a16="http://schemas.microsoft.com/office/drawing/2014/main" id="{16A7487B-3355-423D-8DB8-2C0C03FC0EB3}"/>
              </a:ext>
            </a:extLst>
          </p:cNvPr>
          <p:cNvCxnSpPr>
            <a:cxnSpLocks/>
          </p:cNvCxnSpPr>
          <p:nvPr/>
        </p:nvCxnSpPr>
        <p:spPr bwMode="auto">
          <a:xfrm>
            <a:off x="209550" y="4833938"/>
            <a:ext cx="6834188" cy="0"/>
          </a:xfrm>
          <a:prstGeom prst="line">
            <a:avLst/>
          </a:prstGeom>
          <a:noFill/>
          <a:ln w="31750" algn="ctr">
            <a:solidFill>
              <a:srgbClr val="00B050"/>
            </a:solidFill>
            <a:prstDash val="dash"/>
            <a:round/>
            <a:headEnd/>
            <a:tailEnd/>
          </a:ln>
        </p:spPr>
      </p:cxnSp>
      <p:sp>
        <p:nvSpPr>
          <p:cNvPr id="21" name="Title 1">
            <a:extLst>
              <a:ext uri="{FF2B5EF4-FFF2-40B4-BE49-F238E27FC236}">
                <a16:creationId xmlns:a16="http://schemas.microsoft.com/office/drawing/2014/main" id="{F9E0BE3B-5142-4E1F-BAE2-7C5037FD652F}"/>
              </a:ext>
            </a:extLst>
          </p:cNvPr>
          <p:cNvSpPr txBox="1">
            <a:spLocks noChangeArrowheads="1"/>
          </p:cNvSpPr>
          <p:nvPr/>
        </p:nvSpPr>
        <p:spPr bwMode="auto">
          <a:xfrm>
            <a:off x="9525" y="-11824"/>
            <a:ext cx="9144000" cy="49601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buClr>
                <a:schemeClr val="bg2"/>
              </a:buClr>
              <a:buFont typeface="Wingdings" panose="05000000000000000000" pitchFamily="2" charset="2"/>
              <a:buChar char="§"/>
              <a:defRPr sz="3200">
                <a:solidFill>
                  <a:schemeClr val="bg1"/>
                </a:solidFill>
                <a:latin typeface="+mj-lt"/>
                <a:ea typeface="+mj-ea"/>
                <a:cs typeface="+mj-cs"/>
              </a:defRPr>
            </a:lvl1pPr>
            <a:lvl2pPr algn="l" rtl="0" eaLnBrk="0" fontAlgn="base" hangingPunct="0">
              <a:spcBef>
                <a:spcPct val="0"/>
              </a:spcBef>
              <a:spcAft>
                <a:spcPct val="0"/>
              </a:spcAft>
              <a:buClr>
                <a:schemeClr val="bg2"/>
              </a:buClr>
              <a:buFont typeface="Wingdings" panose="05000000000000000000" pitchFamily="2" charset="2"/>
              <a:buChar char="§"/>
              <a:defRPr sz="3200">
                <a:solidFill>
                  <a:schemeClr val="bg1"/>
                </a:solidFill>
                <a:latin typeface="Arial" pitchFamily="34" charset="0"/>
              </a:defRPr>
            </a:lvl2pPr>
            <a:lvl3pPr algn="l" rtl="0" eaLnBrk="0" fontAlgn="base" hangingPunct="0">
              <a:spcBef>
                <a:spcPct val="0"/>
              </a:spcBef>
              <a:spcAft>
                <a:spcPct val="0"/>
              </a:spcAft>
              <a:buClr>
                <a:schemeClr val="bg2"/>
              </a:buClr>
              <a:buFont typeface="Wingdings" panose="05000000000000000000" pitchFamily="2" charset="2"/>
              <a:buChar char="§"/>
              <a:defRPr sz="3200">
                <a:solidFill>
                  <a:schemeClr val="bg1"/>
                </a:solidFill>
                <a:latin typeface="Arial" pitchFamily="34" charset="0"/>
              </a:defRPr>
            </a:lvl3pPr>
            <a:lvl4pPr algn="l" rtl="0" eaLnBrk="0" fontAlgn="base" hangingPunct="0">
              <a:spcBef>
                <a:spcPct val="0"/>
              </a:spcBef>
              <a:spcAft>
                <a:spcPct val="0"/>
              </a:spcAft>
              <a:buClr>
                <a:schemeClr val="bg2"/>
              </a:buClr>
              <a:buFont typeface="Wingdings" panose="05000000000000000000" pitchFamily="2" charset="2"/>
              <a:buChar char="§"/>
              <a:defRPr sz="3200">
                <a:solidFill>
                  <a:schemeClr val="bg1"/>
                </a:solidFill>
                <a:latin typeface="Arial" pitchFamily="34" charset="0"/>
              </a:defRPr>
            </a:lvl4pPr>
            <a:lvl5pPr algn="l" rtl="0" eaLnBrk="0" fontAlgn="base" hangingPunct="0">
              <a:spcBef>
                <a:spcPct val="0"/>
              </a:spcBef>
              <a:spcAft>
                <a:spcPct val="0"/>
              </a:spcAft>
              <a:buClr>
                <a:schemeClr val="bg2"/>
              </a:buClr>
              <a:buFont typeface="Wingdings" panose="05000000000000000000" pitchFamily="2" charset="2"/>
              <a:buChar char="§"/>
              <a:defRPr sz="3200">
                <a:solidFill>
                  <a:schemeClr val="bg1"/>
                </a:solidFill>
                <a:latin typeface="Arial" pitchFamily="34" charset="0"/>
              </a:defRPr>
            </a:lvl5pPr>
            <a:lvl6pPr marL="457200" algn="l" rtl="0" eaLnBrk="0" fontAlgn="base" hangingPunct="0">
              <a:spcBef>
                <a:spcPct val="0"/>
              </a:spcBef>
              <a:spcAft>
                <a:spcPct val="0"/>
              </a:spcAft>
              <a:buClr>
                <a:schemeClr val="bg2"/>
              </a:buClr>
              <a:buFont typeface="Wingdings" pitchFamily="2" charset="2"/>
              <a:buChar char="§"/>
              <a:defRPr sz="3200">
                <a:solidFill>
                  <a:schemeClr val="bg1"/>
                </a:solidFill>
                <a:latin typeface="Arial" pitchFamily="34" charset="0"/>
              </a:defRPr>
            </a:lvl6pPr>
            <a:lvl7pPr marL="914400" algn="l" rtl="0" eaLnBrk="0" fontAlgn="base" hangingPunct="0">
              <a:spcBef>
                <a:spcPct val="0"/>
              </a:spcBef>
              <a:spcAft>
                <a:spcPct val="0"/>
              </a:spcAft>
              <a:buClr>
                <a:schemeClr val="bg2"/>
              </a:buClr>
              <a:buFont typeface="Wingdings" pitchFamily="2" charset="2"/>
              <a:buChar char="§"/>
              <a:defRPr sz="3200">
                <a:solidFill>
                  <a:schemeClr val="bg1"/>
                </a:solidFill>
                <a:latin typeface="Arial" pitchFamily="34" charset="0"/>
              </a:defRPr>
            </a:lvl7pPr>
            <a:lvl8pPr marL="1371600" algn="l" rtl="0" eaLnBrk="0" fontAlgn="base" hangingPunct="0">
              <a:spcBef>
                <a:spcPct val="0"/>
              </a:spcBef>
              <a:spcAft>
                <a:spcPct val="0"/>
              </a:spcAft>
              <a:buClr>
                <a:schemeClr val="bg2"/>
              </a:buClr>
              <a:buFont typeface="Wingdings" pitchFamily="2" charset="2"/>
              <a:buChar char="§"/>
              <a:defRPr sz="3200">
                <a:solidFill>
                  <a:schemeClr val="bg1"/>
                </a:solidFill>
                <a:latin typeface="Arial" pitchFamily="34" charset="0"/>
              </a:defRPr>
            </a:lvl8pPr>
            <a:lvl9pPr marL="1828800" algn="l" rtl="0" eaLnBrk="0" fontAlgn="base" hangingPunct="0">
              <a:spcBef>
                <a:spcPct val="0"/>
              </a:spcBef>
              <a:spcAft>
                <a:spcPct val="0"/>
              </a:spcAft>
              <a:buClr>
                <a:schemeClr val="bg2"/>
              </a:buClr>
              <a:buFont typeface="Wingdings" pitchFamily="2" charset="2"/>
              <a:buChar char="§"/>
              <a:defRPr sz="3200">
                <a:solidFill>
                  <a:schemeClr val="bg1"/>
                </a:solidFill>
                <a:latin typeface="Arial" pitchFamily="34" charset="0"/>
              </a:defRPr>
            </a:lvl9pPr>
          </a:lstStyle>
          <a:p>
            <a:r>
              <a:rPr lang="en-US" altLang="en-US" kern="0"/>
              <a:t> Chemistry</a:t>
            </a:r>
            <a:endParaRPr lang="en-US" altLang="en-US" kern="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E0ACFF71-6D95-4BC7-8318-C8A9A00D7EB5}"/>
              </a:ext>
            </a:extLst>
          </p:cNvPr>
          <p:cNvSpPr>
            <a:spLocks noGrp="1" noChangeArrowheads="1"/>
          </p:cNvSpPr>
          <p:nvPr>
            <p:ph type="title"/>
          </p:nvPr>
        </p:nvSpPr>
        <p:spPr>
          <a:xfrm>
            <a:off x="9525" y="0"/>
            <a:ext cx="9144000" cy="649848"/>
          </a:xfrm>
        </p:spPr>
        <p:txBody>
          <a:bodyPr/>
          <a:lstStyle/>
          <a:p>
            <a:r>
              <a:rPr lang="en-US" altLang="en-US" dirty="0"/>
              <a:t> Chemistry</a:t>
            </a:r>
          </a:p>
        </p:txBody>
      </p:sp>
      <p:sp>
        <p:nvSpPr>
          <p:cNvPr id="92163" name="Rectangle 3">
            <a:extLst>
              <a:ext uri="{FF2B5EF4-FFF2-40B4-BE49-F238E27FC236}">
                <a16:creationId xmlns:a16="http://schemas.microsoft.com/office/drawing/2014/main" id="{B225E750-F39A-4796-ABEC-F9CE44F7C98E}"/>
              </a:ext>
            </a:extLst>
          </p:cNvPr>
          <p:cNvSpPr>
            <a:spLocks noChangeArrowheads="1"/>
          </p:cNvSpPr>
          <p:nvPr/>
        </p:nvSpPr>
        <p:spPr bwMode="auto">
          <a:xfrm>
            <a:off x="-129008" y="618088"/>
            <a:ext cx="9250453" cy="63914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ja-JP" sz="2400" b="1" i="1" dirty="0">
                <a:solidFill>
                  <a:srgbClr val="000000"/>
                </a:solidFill>
                <a:latin typeface="Calibri" panose="020F0502020204030204" pitchFamily="34" charset="0"/>
                <a:ea typeface="MS Gothic" panose="020B0609070205080204" pitchFamily="49" charset="-128"/>
              </a:rPr>
              <a:t>CHEMISTRY:              (LITHIUM IRON PHOSPATE)      </a:t>
            </a:r>
            <a:r>
              <a:rPr lang="en-US" altLang="en-US" sz="2400" dirty="0">
                <a:ea typeface="MS Gothic" panose="020B0609070205080204" pitchFamily="49" charset="-128"/>
              </a:rPr>
              <a:t>LiFePO</a:t>
            </a:r>
            <a:r>
              <a:rPr lang="en-US" altLang="en-US" sz="2400" baseline="-25000" dirty="0">
                <a:ea typeface="MS Gothic" panose="020B0609070205080204" pitchFamily="49" charset="-128"/>
              </a:rPr>
              <a:t>4  </a:t>
            </a:r>
          </a:p>
          <a:p>
            <a:pPr>
              <a:spcBef>
                <a:spcPct val="0"/>
              </a:spcBef>
              <a:buClrTx/>
              <a:buSzTx/>
              <a:buFontTx/>
              <a:buNone/>
            </a:pPr>
            <a:endParaRPr lang="en-US" altLang="en-US" sz="1800" baseline="-25000" dirty="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en-US"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en-US"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en-US"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en-US"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en-US" altLang="ja-JP" sz="2000" b="1" i="1" baseline="-25000" dirty="0">
              <a:solidFill>
                <a:srgbClr val="000000"/>
              </a:solidFill>
              <a:latin typeface="Calibri" panose="020F0502020204030204" pitchFamily="34" charset="0"/>
              <a:ea typeface="MS Gothic" panose="020B0609070205080204" pitchFamily="49" charset="-128"/>
            </a:endParaRPr>
          </a:p>
        </p:txBody>
      </p:sp>
      <p:pic>
        <p:nvPicPr>
          <p:cNvPr id="92164" name="Picture 2" descr="Image result for cell voltage of    LiFePO4">
            <a:extLst>
              <a:ext uri="{FF2B5EF4-FFF2-40B4-BE49-F238E27FC236}">
                <a16:creationId xmlns:a16="http://schemas.microsoft.com/office/drawing/2014/main" id="{1D5F9922-AC9E-45C3-9A23-5F886C623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4988" y="4543425"/>
            <a:ext cx="4799012"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2">
            <a:extLst>
              <a:ext uri="{FF2B5EF4-FFF2-40B4-BE49-F238E27FC236}">
                <a16:creationId xmlns:a16="http://schemas.microsoft.com/office/drawing/2014/main" id="{E68A2A8F-C122-4D8E-A2D8-B719866AA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8" y="4625975"/>
            <a:ext cx="4194175"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extBox 16">
            <a:extLst>
              <a:ext uri="{FF2B5EF4-FFF2-40B4-BE49-F238E27FC236}">
                <a16:creationId xmlns:a16="http://schemas.microsoft.com/office/drawing/2014/main" id="{FFA248AD-CC2A-4FC1-9B37-28416CFBEEC0}"/>
              </a:ext>
            </a:extLst>
          </p:cNvPr>
          <p:cNvSpPr txBox="1">
            <a:spLocks noChangeArrowheads="1"/>
          </p:cNvSpPr>
          <p:nvPr/>
        </p:nvSpPr>
        <p:spPr bwMode="auto">
          <a:xfrm>
            <a:off x="5343525" y="2228850"/>
            <a:ext cx="3267075" cy="10144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000" dirty="0"/>
              <a:t>Overcharge tolerance is better on LiFePO4 than with LTO/LiCoO2</a:t>
            </a:r>
          </a:p>
        </p:txBody>
      </p:sp>
      <p:pic>
        <p:nvPicPr>
          <p:cNvPr id="92167" name="Picture 6">
            <a:extLst>
              <a:ext uri="{FF2B5EF4-FFF2-40B4-BE49-F238E27FC236}">
                <a16:creationId xmlns:a16="http://schemas.microsoft.com/office/drawing/2014/main" id="{0B379358-8902-4470-A230-8F7B121D84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963" y="2244725"/>
            <a:ext cx="49053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7">
            <a:extLst>
              <a:ext uri="{FF2B5EF4-FFF2-40B4-BE49-F238E27FC236}">
                <a16:creationId xmlns:a16="http://schemas.microsoft.com/office/drawing/2014/main" id="{97955732-8589-4DFB-8C33-97A73302D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088" y="1119188"/>
            <a:ext cx="12453938"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a:extLst>
              <a:ext uri="{FF2B5EF4-FFF2-40B4-BE49-F238E27FC236}">
                <a16:creationId xmlns:a16="http://schemas.microsoft.com/office/drawing/2014/main" id="{142BB97E-BDCF-41C1-9F15-236E18E7C20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22532" name="Rectangle 11">
            <a:extLst>
              <a:ext uri="{FF2B5EF4-FFF2-40B4-BE49-F238E27FC236}">
                <a16:creationId xmlns:a16="http://schemas.microsoft.com/office/drawing/2014/main" id="{35052A6A-6EE2-4721-AB59-E49E15548895}"/>
              </a:ext>
            </a:extLst>
          </p:cNvPr>
          <p:cNvSpPr>
            <a:spLocks noChangeArrowheads="1"/>
          </p:cNvSpPr>
          <p:nvPr/>
        </p:nvSpPr>
        <p:spPr bwMode="auto">
          <a:xfrm>
            <a:off x="-1" y="0"/>
            <a:ext cx="9143999" cy="6180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
            </a:pPr>
            <a:r>
              <a:rPr lang="en-US" altLang="en-US" sz="2800" b="1" dirty="0">
                <a:solidFill>
                  <a:schemeClr val="bg1"/>
                </a:solidFill>
              </a:rPr>
              <a:t> LITHIUM ION BATTERY –                  SPIDER GRAPH</a:t>
            </a:r>
          </a:p>
        </p:txBody>
      </p:sp>
      <p:sp>
        <p:nvSpPr>
          <p:cNvPr id="22533" name="Title 6">
            <a:extLst>
              <a:ext uri="{FF2B5EF4-FFF2-40B4-BE49-F238E27FC236}">
                <a16:creationId xmlns:a16="http://schemas.microsoft.com/office/drawing/2014/main" id="{8538CFB2-682A-4E9B-9D4F-5756CDFCE4B7}"/>
              </a:ext>
            </a:extLst>
          </p:cNvPr>
          <p:cNvSpPr>
            <a:spLocks noGrp="1" noChangeArrowheads="1"/>
          </p:cNvSpPr>
          <p:nvPr>
            <p:ph type="ctrTitle" sz="quarter"/>
          </p:nvPr>
        </p:nvSpPr>
        <p:spPr>
          <a:noFill/>
          <a:extLst>
            <a:ext uri="{909E8E84-426E-40DD-AFC4-6F175D3DCCD1}">
              <a14:hiddenFill xmlns:a14="http://schemas.microsoft.com/office/drawing/2010/main">
                <a:solidFill>
                  <a:schemeClr val="tx1"/>
                </a:solidFill>
              </a14:hiddenFill>
            </a:ext>
          </a:extLst>
        </p:spPr>
        <p:txBody>
          <a:bodyPr/>
          <a:lstStyle/>
          <a:p>
            <a:endParaRPr lang="en-US" altLang="en-US"/>
          </a:p>
        </p:txBody>
      </p:sp>
      <p:sp>
        <p:nvSpPr>
          <p:cNvPr id="22534" name="AutoShape 4" descr="Image result for Toshiba SCIB Lithium Titanate spider graph">
            <a:extLst>
              <a:ext uri="{FF2B5EF4-FFF2-40B4-BE49-F238E27FC236}">
                <a16:creationId xmlns:a16="http://schemas.microsoft.com/office/drawing/2014/main" id="{1AC3BCA6-3EA7-438C-A493-2B010FC2CFD1}"/>
              </a:ext>
            </a:extLst>
          </p:cNvPr>
          <p:cNvSpPr>
            <a:spLocks noChangeAspect="1" noChangeArrowheads="1"/>
          </p:cNvSpPr>
          <p:nvPr/>
        </p:nvSpPr>
        <p:spPr bwMode="auto">
          <a:xfrm>
            <a:off x="112713"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a:p>
        </p:txBody>
      </p:sp>
      <p:sp>
        <p:nvSpPr>
          <p:cNvPr id="22535" name="TextBox 1">
            <a:extLst>
              <a:ext uri="{FF2B5EF4-FFF2-40B4-BE49-F238E27FC236}">
                <a16:creationId xmlns:a16="http://schemas.microsoft.com/office/drawing/2014/main" id="{E4BE69D9-93A8-493E-B1F2-38E780E021EE}"/>
              </a:ext>
            </a:extLst>
          </p:cNvPr>
          <p:cNvSpPr txBox="1">
            <a:spLocks noChangeArrowheads="1"/>
          </p:cNvSpPr>
          <p:nvPr/>
        </p:nvSpPr>
        <p:spPr bwMode="auto">
          <a:xfrm>
            <a:off x="417513" y="6481763"/>
            <a:ext cx="84677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200"/>
              <a:t>Reference:  Battery University Website</a:t>
            </a:r>
          </a:p>
        </p:txBody>
      </p:sp>
      <p:sp>
        <p:nvSpPr>
          <p:cNvPr id="22536" name="Oval 2">
            <a:extLst>
              <a:ext uri="{FF2B5EF4-FFF2-40B4-BE49-F238E27FC236}">
                <a16:creationId xmlns:a16="http://schemas.microsoft.com/office/drawing/2014/main" id="{AEC5EB12-DEE1-41F6-BB3B-3EEAC4961A43}"/>
              </a:ext>
            </a:extLst>
          </p:cNvPr>
          <p:cNvSpPr>
            <a:spLocks noChangeArrowheads="1"/>
          </p:cNvSpPr>
          <p:nvPr/>
        </p:nvSpPr>
        <p:spPr bwMode="auto">
          <a:xfrm>
            <a:off x="4318000" y="1200150"/>
            <a:ext cx="3052763" cy="2809875"/>
          </a:xfrm>
          <a:prstGeom prst="ellipse">
            <a:avLst/>
          </a:prstGeom>
          <a:noFill/>
          <a:ln w="4127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22537" name="Arrow: Right 3">
            <a:extLst>
              <a:ext uri="{FF2B5EF4-FFF2-40B4-BE49-F238E27FC236}">
                <a16:creationId xmlns:a16="http://schemas.microsoft.com/office/drawing/2014/main" id="{42FBD58F-CE89-4483-A6BC-1F73871AEB16}"/>
              </a:ext>
            </a:extLst>
          </p:cNvPr>
          <p:cNvSpPr>
            <a:spLocks noChangeArrowheads="1"/>
          </p:cNvSpPr>
          <p:nvPr/>
        </p:nvSpPr>
        <p:spPr bwMode="auto">
          <a:xfrm>
            <a:off x="3457575" y="2508250"/>
            <a:ext cx="1260475" cy="442913"/>
          </a:xfrm>
          <a:prstGeom prst="rightArrow">
            <a:avLst>
              <a:gd name="adj1" fmla="val 50000"/>
              <a:gd name="adj2" fmla="val 50014"/>
            </a:avLst>
          </a:prstGeom>
          <a:solidFill>
            <a:schemeClr val="bg2"/>
          </a:solidFill>
          <a:ln w="12700" algn="ctr">
            <a:solidFill>
              <a:schemeClr val="tx1"/>
            </a:solidFill>
            <a:round/>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22538" name="TextBox 4">
            <a:extLst>
              <a:ext uri="{FF2B5EF4-FFF2-40B4-BE49-F238E27FC236}">
                <a16:creationId xmlns:a16="http://schemas.microsoft.com/office/drawing/2014/main" id="{30D4814D-C46D-4E7C-B70C-54FBE11C15E8}"/>
              </a:ext>
            </a:extLst>
          </p:cNvPr>
          <p:cNvSpPr txBox="1">
            <a:spLocks noChangeArrowheads="1"/>
          </p:cNvSpPr>
          <p:nvPr/>
        </p:nvSpPr>
        <p:spPr bwMode="auto">
          <a:xfrm>
            <a:off x="1373188" y="2459038"/>
            <a:ext cx="2084387" cy="5857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a:t>Example</a:t>
            </a:r>
          </a:p>
        </p:txBody>
      </p:sp>
      <p:graphicFrame>
        <p:nvGraphicFramePr>
          <p:cNvPr id="7" name="Table 6">
            <a:extLst>
              <a:ext uri="{FF2B5EF4-FFF2-40B4-BE49-F238E27FC236}">
                <a16:creationId xmlns:a16="http://schemas.microsoft.com/office/drawing/2014/main" id="{12307DE0-F5E9-4C09-B7DB-5D25AE88979A}"/>
              </a:ext>
            </a:extLst>
          </p:cNvPr>
          <p:cNvGraphicFramePr>
            <a:graphicFrameLocks noGrp="1"/>
          </p:cNvGraphicFramePr>
          <p:nvPr/>
        </p:nvGraphicFramePr>
        <p:xfrm>
          <a:off x="1189038" y="4206875"/>
          <a:ext cx="7115175" cy="2225676"/>
        </p:xfrm>
        <a:graphic>
          <a:graphicData uri="http://schemas.openxmlformats.org/drawingml/2006/table">
            <a:tbl>
              <a:tblPr firstRow="1" bandRow="1">
                <a:tableStyleId>{00A15C55-8517-42AA-B614-E9B94910E393}</a:tableStyleId>
              </a:tblPr>
              <a:tblGrid>
                <a:gridCol w="2511065">
                  <a:extLst>
                    <a:ext uri="{9D8B030D-6E8A-4147-A177-3AD203B41FA5}">
                      <a16:colId xmlns:a16="http://schemas.microsoft.com/office/drawing/2014/main" val="2899278618"/>
                    </a:ext>
                  </a:extLst>
                </a:gridCol>
                <a:gridCol w="4604110">
                  <a:extLst>
                    <a:ext uri="{9D8B030D-6E8A-4147-A177-3AD203B41FA5}">
                      <a16:colId xmlns:a16="http://schemas.microsoft.com/office/drawing/2014/main" val="4234857917"/>
                    </a:ext>
                  </a:extLst>
                </a:gridCol>
              </a:tblGrid>
              <a:tr h="370946">
                <a:tc>
                  <a:txBody>
                    <a:bodyPr/>
                    <a:lstStyle/>
                    <a:p>
                      <a:r>
                        <a:rPr lang="en-US" sz="1800" dirty="0"/>
                        <a:t>Feature:</a:t>
                      </a:r>
                    </a:p>
                  </a:txBody>
                  <a:tcPr marL="91441" marR="91441" marT="45733" marB="45733"/>
                </a:tc>
                <a:tc>
                  <a:txBody>
                    <a:bodyPr/>
                    <a:lstStyle/>
                    <a:p>
                      <a:r>
                        <a:rPr lang="en-US" sz="1800" dirty="0"/>
                        <a:t>   </a:t>
                      </a:r>
                    </a:p>
                  </a:txBody>
                  <a:tcPr marL="91441" marR="91441" marT="45733" marB="45733"/>
                </a:tc>
                <a:extLst>
                  <a:ext uri="{0D108BD9-81ED-4DB2-BD59-A6C34878D82A}">
                    <a16:rowId xmlns:a16="http://schemas.microsoft.com/office/drawing/2014/main" val="1738254305"/>
                  </a:ext>
                </a:extLst>
              </a:tr>
              <a:tr h="370946">
                <a:tc>
                  <a:txBody>
                    <a:bodyPr/>
                    <a:lstStyle/>
                    <a:p>
                      <a:pPr algn="r"/>
                      <a:r>
                        <a:rPr lang="en-US" sz="1800" dirty="0"/>
                        <a:t>Power Density: </a:t>
                      </a:r>
                    </a:p>
                  </a:txBody>
                  <a:tcPr marL="91441" marR="91441" marT="45733" marB="45733"/>
                </a:tc>
                <a:tc>
                  <a:txBody>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lang="en-US" sz="1800" dirty="0"/>
                        <a:t>Very High (almost off the chart)</a:t>
                      </a:r>
                    </a:p>
                  </a:txBody>
                  <a:tcPr marL="91441" marR="91441" marT="45733" marB="45733"/>
                </a:tc>
                <a:extLst>
                  <a:ext uri="{0D108BD9-81ED-4DB2-BD59-A6C34878D82A}">
                    <a16:rowId xmlns:a16="http://schemas.microsoft.com/office/drawing/2014/main" val="1754528259"/>
                  </a:ext>
                </a:extLst>
              </a:tr>
              <a:tr h="370946">
                <a:tc>
                  <a:txBody>
                    <a:bodyPr/>
                    <a:lstStyle/>
                    <a:p>
                      <a:pPr algn="r"/>
                      <a:r>
                        <a:rPr lang="en-US" sz="1800" dirty="0"/>
                        <a:t>Life: </a:t>
                      </a:r>
                    </a:p>
                  </a:txBody>
                  <a:tcPr marL="91441" marR="91441" marT="45733" marB="45733"/>
                </a:tc>
                <a:tc>
                  <a:txBody>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lang="en-US" sz="1800" dirty="0"/>
                        <a:t>Not very good</a:t>
                      </a:r>
                    </a:p>
                  </a:txBody>
                  <a:tcPr marL="91441" marR="91441" marT="45733" marB="45733"/>
                </a:tc>
                <a:extLst>
                  <a:ext uri="{0D108BD9-81ED-4DB2-BD59-A6C34878D82A}">
                    <a16:rowId xmlns:a16="http://schemas.microsoft.com/office/drawing/2014/main" val="3428106991"/>
                  </a:ext>
                </a:extLst>
              </a:tr>
              <a:tr h="370946">
                <a:tc>
                  <a:txBody>
                    <a:bodyPr/>
                    <a:lstStyle/>
                    <a:p>
                      <a:pPr algn="r"/>
                      <a:r>
                        <a:rPr lang="en-US" sz="1800" dirty="0"/>
                        <a:t>Hi Temp Operation: </a:t>
                      </a:r>
                    </a:p>
                  </a:txBody>
                  <a:tcPr marL="91441" marR="91441" marT="45733" marB="45733"/>
                </a:tc>
                <a:tc>
                  <a:txBody>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lang="en-US" sz="1800" dirty="0"/>
                        <a:t>Poor</a:t>
                      </a:r>
                    </a:p>
                  </a:txBody>
                  <a:tcPr marL="91441" marR="91441" marT="45733" marB="45733"/>
                </a:tc>
                <a:extLst>
                  <a:ext uri="{0D108BD9-81ED-4DB2-BD59-A6C34878D82A}">
                    <a16:rowId xmlns:a16="http://schemas.microsoft.com/office/drawing/2014/main" val="3802753251"/>
                  </a:ext>
                </a:extLst>
              </a:tr>
              <a:tr h="370946">
                <a:tc>
                  <a:txBody>
                    <a:bodyPr/>
                    <a:lstStyle/>
                    <a:p>
                      <a:pPr algn="r"/>
                      <a:r>
                        <a:rPr lang="en-US" sz="1800" dirty="0"/>
                        <a:t>Energy Density: </a:t>
                      </a:r>
                    </a:p>
                  </a:txBody>
                  <a:tcPr marL="91441" marR="91441" marT="45733" marB="45733"/>
                </a:tc>
                <a:tc>
                  <a:txBody>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lang="en-US" sz="1800" dirty="0"/>
                        <a:t>Excellent</a:t>
                      </a:r>
                    </a:p>
                  </a:txBody>
                  <a:tcPr marL="91441" marR="91441" marT="45733" marB="45733"/>
                </a:tc>
                <a:extLst>
                  <a:ext uri="{0D108BD9-81ED-4DB2-BD59-A6C34878D82A}">
                    <a16:rowId xmlns:a16="http://schemas.microsoft.com/office/drawing/2014/main" val="1478315857"/>
                  </a:ext>
                </a:extLst>
              </a:tr>
              <a:tr h="370946">
                <a:tc>
                  <a:txBody>
                    <a:bodyPr/>
                    <a:lstStyle/>
                    <a:p>
                      <a:pPr algn="r"/>
                      <a:r>
                        <a:rPr lang="en-US" sz="1800" dirty="0"/>
                        <a:t>Safety: </a:t>
                      </a:r>
                    </a:p>
                  </a:txBody>
                  <a:tcPr marL="91441" marR="91441" marT="45733" marB="45733"/>
                </a:tc>
                <a:tc>
                  <a:txBody>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lang="en-US" sz="1800" dirty="0"/>
                        <a:t>Excellent</a:t>
                      </a:r>
                    </a:p>
                  </a:txBody>
                  <a:tcPr marL="91441" marR="91441" marT="45733" marB="45733"/>
                </a:tc>
                <a:extLst>
                  <a:ext uri="{0D108BD9-81ED-4DB2-BD59-A6C34878D82A}">
                    <a16:rowId xmlns:a16="http://schemas.microsoft.com/office/drawing/2014/main" val="828474461"/>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57A66985-0674-492C-B52F-F0918D3CFC2B}"/>
              </a:ext>
            </a:extLst>
          </p:cNvPr>
          <p:cNvSpPr>
            <a:spLocks noGrp="1" noChangeArrowheads="1"/>
          </p:cNvSpPr>
          <p:nvPr>
            <p:ph type="title"/>
          </p:nvPr>
        </p:nvSpPr>
        <p:spPr>
          <a:xfrm>
            <a:off x="9525" y="0"/>
            <a:ext cx="9144000" cy="614436"/>
          </a:xfrm>
        </p:spPr>
        <p:txBody>
          <a:bodyPr/>
          <a:lstStyle/>
          <a:p>
            <a:r>
              <a:rPr lang="en-US" altLang="en-US" dirty="0"/>
              <a:t> </a:t>
            </a:r>
            <a:r>
              <a:rPr lang="en-US" altLang="en-US" sz="2800" dirty="0"/>
              <a:t>Chemistry</a:t>
            </a:r>
          </a:p>
        </p:txBody>
      </p:sp>
      <p:sp>
        <p:nvSpPr>
          <p:cNvPr id="94211" name="Rectangle 3">
            <a:extLst>
              <a:ext uri="{FF2B5EF4-FFF2-40B4-BE49-F238E27FC236}">
                <a16:creationId xmlns:a16="http://schemas.microsoft.com/office/drawing/2014/main" id="{717E0474-18A3-48DC-B4D8-DC31F3C20711}"/>
              </a:ext>
            </a:extLst>
          </p:cNvPr>
          <p:cNvSpPr>
            <a:spLocks noChangeArrowheads="1"/>
          </p:cNvSpPr>
          <p:nvPr/>
        </p:nvSpPr>
        <p:spPr bwMode="auto">
          <a:xfrm>
            <a:off x="0" y="1441450"/>
            <a:ext cx="9153525" cy="5570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ja-JP" sz="2400" b="1" i="1">
                <a:solidFill>
                  <a:srgbClr val="000000"/>
                </a:solidFill>
                <a:latin typeface="Calibri" panose="020F0502020204030204" pitchFamily="34" charset="0"/>
                <a:ea typeface="MS Gothic" panose="020B0609070205080204" pitchFamily="49" charset="-128"/>
              </a:rPr>
              <a:t>CHEMISTRY:              (LITHIUM IRON PHOSPATE)      </a:t>
            </a:r>
            <a:r>
              <a:rPr lang="en-US" altLang="en-US" sz="2400">
                <a:ea typeface="MS Gothic" panose="020B0609070205080204" pitchFamily="49" charset="-128"/>
              </a:rPr>
              <a:t>LiFePO</a:t>
            </a:r>
            <a:r>
              <a:rPr lang="en-US" altLang="en-US" sz="2400" baseline="-25000">
                <a:ea typeface="MS Gothic" panose="020B0609070205080204" pitchFamily="49" charset="-128"/>
              </a:rPr>
              <a:t>4  </a:t>
            </a:r>
          </a:p>
          <a:p>
            <a:pPr>
              <a:spcBef>
                <a:spcPct val="0"/>
              </a:spcBef>
              <a:buClrTx/>
              <a:buSzTx/>
              <a:buFontTx/>
              <a:buNone/>
            </a:pPr>
            <a:endParaRPr lang="en-US" altLang="en-US" sz="1800" baseline="-2500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en-US" altLang="ja-JP" sz="2000" b="1" i="1" baseline="-25000">
              <a:solidFill>
                <a:srgbClr val="000000"/>
              </a:solidFill>
              <a:latin typeface="Calibri" panose="020F0502020204030204" pitchFamily="34" charset="0"/>
              <a:ea typeface="MS Gothic" panose="020B0609070205080204" pitchFamily="49" charset="-128"/>
            </a:endParaRPr>
          </a:p>
        </p:txBody>
      </p:sp>
      <p:sp>
        <p:nvSpPr>
          <p:cNvPr id="94212" name="TextBox 16">
            <a:extLst>
              <a:ext uri="{FF2B5EF4-FFF2-40B4-BE49-F238E27FC236}">
                <a16:creationId xmlns:a16="http://schemas.microsoft.com/office/drawing/2014/main" id="{C00B2829-EF44-4EDD-A989-D54437F84749}"/>
              </a:ext>
            </a:extLst>
          </p:cNvPr>
          <p:cNvSpPr txBox="1">
            <a:spLocks noChangeArrowheads="1"/>
          </p:cNvSpPr>
          <p:nvPr/>
        </p:nvSpPr>
        <p:spPr bwMode="auto">
          <a:xfrm>
            <a:off x="404813" y="5106988"/>
            <a:ext cx="7926387"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000"/>
              <a:t>Charging Voltage per cell is different than the lead acid batteries as you can see from the chart.  The charging voltage of most chargers and UPS modules is adjustable.  Care must be taken to ensure that the charging voltage of the equipment is taken into consideration for battery sizing purposes.</a:t>
            </a:r>
          </a:p>
        </p:txBody>
      </p:sp>
      <p:pic>
        <p:nvPicPr>
          <p:cNvPr id="94213" name="Picture 2" descr="https://www.powerstream.com/z/lfp-la.jpg">
            <a:extLst>
              <a:ext uri="{FF2B5EF4-FFF2-40B4-BE49-F238E27FC236}">
                <a16:creationId xmlns:a16="http://schemas.microsoft.com/office/drawing/2014/main" id="{3BA66A2F-E5CD-40F9-BEC3-C58D86F6E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3" y="2025650"/>
            <a:ext cx="611187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468F8B2F-6D2D-438B-A803-D22F769A795A}"/>
              </a:ext>
            </a:extLst>
          </p:cNvPr>
          <p:cNvSpPr>
            <a:spLocks noGrp="1" noChangeArrowheads="1"/>
          </p:cNvSpPr>
          <p:nvPr>
            <p:ph type="title"/>
          </p:nvPr>
        </p:nvSpPr>
        <p:spPr>
          <a:xfrm>
            <a:off x="0" y="11113"/>
            <a:ext cx="9153525" cy="614363"/>
          </a:xfrm>
        </p:spPr>
        <p:txBody>
          <a:bodyPr/>
          <a:lstStyle/>
          <a:p>
            <a:r>
              <a:rPr lang="en-US" altLang="en-US" dirty="0"/>
              <a:t> </a:t>
            </a:r>
            <a:r>
              <a:rPr lang="en-US" altLang="en-US" sz="2800" dirty="0"/>
              <a:t>Chemistry</a:t>
            </a:r>
          </a:p>
        </p:txBody>
      </p:sp>
      <p:sp>
        <p:nvSpPr>
          <p:cNvPr id="96259" name="Rectangle 3">
            <a:extLst>
              <a:ext uri="{FF2B5EF4-FFF2-40B4-BE49-F238E27FC236}">
                <a16:creationId xmlns:a16="http://schemas.microsoft.com/office/drawing/2014/main" id="{433E4994-D0F0-42FB-95E4-16DE35B86998}"/>
              </a:ext>
            </a:extLst>
          </p:cNvPr>
          <p:cNvSpPr>
            <a:spLocks noChangeArrowheads="1"/>
          </p:cNvSpPr>
          <p:nvPr/>
        </p:nvSpPr>
        <p:spPr bwMode="auto">
          <a:xfrm>
            <a:off x="3519" y="643731"/>
            <a:ext cx="9153525" cy="63914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ja-JP" sz="2400" b="1" i="1" dirty="0">
                <a:solidFill>
                  <a:srgbClr val="000000"/>
                </a:solidFill>
                <a:latin typeface="Calibri" panose="020F0502020204030204" pitchFamily="34" charset="0"/>
                <a:ea typeface="MS Gothic" panose="020B0609070205080204" pitchFamily="49" charset="-128"/>
              </a:rPr>
              <a:t>CHEMISTRY:              (LITHIUM IRON PHOSPATE)      </a:t>
            </a:r>
            <a:r>
              <a:rPr lang="en-US" altLang="en-US" sz="2400" dirty="0">
                <a:ea typeface="MS Gothic" panose="020B0609070205080204" pitchFamily="49" charset="-128"/>
              </a:rPr>
              <a:t>LiFePO</a:t>
            </a:r>
            <a:r>
              <a:rPr lang="en-US" altLang="en-US" sz="2400" baseline="-25000" dirty="0">
                <a:ea typeface="MS Gothic" panose="020B0609070205080204" pitchFamily="49" charset="-128"/>
              </a:rPr>
              <a:t>4  </a:t>
            </a:r>
          </a:p>
          <a:p>
            <a:pPr>
              <a:spcBef>
                <a:spcPct val="0"/>
              </a:spcBef>
              <a:buClrTx/>
              <a:buSzTx/>
              <a:buFontTx/>
              <a:buNone/>
            </a:pPr>
            <a:endParaRPr lang="en-US" altLang="en-US" sz="1800" baseline="-25000" dirty="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it-IT" altLang="ja-JP" sz="2000" b="1" i="1" baseline="-25000"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pPr>
            <a:endParaRPr lang="en-US" altLang="ja-JP" sz="2000" b="1" i="1" baseline="-25000" dirty="0">
              <a:solidFill>
                <a:srgbClr val="000000"/>
              </a:solidFill>
              <a:latin typeface="Calibri" panose="020F0502020204030204" pitchFamily="34" charset="0"/>
              <a:ea typeface="MS Gothic" panose="020B0609070205080204" pitchFamily="49" charset="-128"/>
            </a:endParaRPr>
          </a:p>
        </p:txBody>
      </p:sp>
      <p:sp>
        <p:nvSpPr>
          <p:cNvPr id="96260" name="TextBox 16">
            <a:extLst>
              <a:ext uri="{FF2B5EF4-FFF2-40B4-BE49-F238E27FC236}">
                <a16:creationId xmlns:a16="http://schemas.microsoft.com/office/drawing/2014/main" id="{C28B8D6D-490C-4AD0-8A55-4CF34C65A50D}"/>
              </a:ext>
            </a:extLst>
          </p:cNvPr>
          <p:cNvSpPr txBox="1">
            <a:spLocks noChangeArrowheads="1"/>
          </p:cNvSpPr>
          <p:nvPr/>
        </p:nvSpPr>
        <p:spPr bwMode="auto">
          <a:xfrm>
            <a:off x="538507" y="4133056"/>
            <a:ext cx="80756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000" b="1"/>
              <a:t>What is “self-balancing”?</a:t>
            </a:r>
          </a:p>
          <a:p>
            <a:r>
              <a:rPr lang="en-US" altLang="en-US" sz="2000"/>
              <a:t>The profile above shows that at about 90% state of charge, the batteries will have some differences in the time at which they reach the 100% state of charge.</a:t>
            </a:r>
          </a:p>
        </p:txBody>
      </p:sp>
      <p:cxnSp>
        <p:nvCxnSpPr>
          <p:cNvPr id="96261" name="Connector: Elbow 3">
            <a:extLst>
              <a:ext uri="{FF2B5EF4-FFF2-40B4-BE49-F238E27FC236}">
                <a16:creationId xmlns:a16="http://schemas.microsoft.com/office/drawing/2014/main" id="{F860DC2B-AC90-4BD0-A030-75344C24B249}"/>
              </a:ext>
            </a:extLst>
          </p:cNvPr>
          <p:cNvCxnSpPr>
            <a:cxnSpLocks/>
          </p:cNvCxnSpPr>
          <p:nvPr/>
        </p:nvCxnSpPr>
        <p:spPr bwMode="auto">
          <a:xfrm rot="16200000" flipH="1">
            <a:off x="5167313" y="3414713"/>
            <a:ext cx="2492375" cy="873125"/>
          </a:xfrm>
          <a:prstGeom prst="bentConnector3">
            <a:avLst>
              <a:gd name="adj1" fmla="val 50000"/>
            </a:avLst>
          </a:prstGeom>
          <a:noFill/>
          <a:ln w="12700" algn="ctr">
            <a:solidFill>
              <a:schemeClr val="tx1"/>
            </a:solidFill>
            <a:round/>
            <a:headEnd/>
            <a:tailEnd type="triangle" w="med" len="med"/>
          </a:ln>
        </p:spPr>
      </p:cxnSp>
      <p:cxnSp>
        <p:nvCxnSpPr>
          <p:cNvPr id="96262" name="Straight Connector 9">
            <a:extLst>
              <a:ext uri="{FF2B5EF4-FFF2-40B4-BE49-F238E27FC236}">
                <a16:creationId xmlns:a16="http://schemas.microsoft.com/office/drawing/2014/main" id="{D2A049E0-CBA9-4985-B0E8-71CB662AAFE0}"/>
              </a:ext>
            </a:extLst>
          </p:cNvPr>
          <p:cNvCxnSpPr>
            <a:cxnSpLocks/>
          </p:cNvCxnSpPr>
          <p:nvPr/>
        </p:nvCxnSpPr>
        <p:spPr bwMode="auto">
          <a:xfrm flipV="1">
            <a:off x="5638800" y="2605088"/>
            <a:ext cx="338138" cy="0"/>
          </a:xfrm>
          <a:prstGeom prst="line">
            <a:avLst/>
          </a:prstGeom>
          <a:noFill/>
          <a:ln w="12700" algn="ctr">
            <a:solidFill>
              <a:schemeClr val="tx1"/>
            </a:solidFill>
            <a:round/>
            <a:headEnd/>
            <a:tailEnd/>
          </a:ln>
        </p:spPr>
      </p:cxnSp>
      <p:pic>
        <p:nvPicPr>
          <p:cNvPr id="96263" name="Picture 17">
            <a:extLst>
              <a:ext uri="{FF2B5EF4-FFF2-40B4-BE49-F238E27FC236}">
                <a16:creationId xmlns:a16="http://schemas.microsoft.com/office/drawing/2014/main" id="{BC06AE79-4C78-44DA-BB3B-A15175A18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2043113"/>
            <a:ext cx="5126038"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Right Brace 12">
            <a:extLst>
              <a:ext uri="{FF2B5EF4-FFF2-40B4-BE49-F238E27FC236}">
                <a16:creationId xmlns:a16="http://schemas.microsoft.com/office/drawing/2014/main" id="{5FCF5B48-17F1-4EF8-A4E8-BEF6AD1D3DF4}"/>
              </a:ext>
            </a:extLst>
          </p:cNvPr>
          <p:cNvSpPr>
            <a:spLocks/>
          </p:cNvSpPr>
          <p:nvPr/>
        </p:nvSpPr>
        <p:spPr bwMode="auto">
          <a:xfrm>
            <a:off x="5251450" y="2317750"/>
            <a:ext cx="338138" cy="581025"/>
          </a:xfrm>
          <a:prstGeom prst="rightBrace">
            <a:avLst>
              <a:gd name="adj1" fmla="val 8321"/>
              <a:gd name="adj2" fmla="val 43449"/>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AD910478-9039-40F9-9CD2-63681BD92543}"/>
              </a:ext>
            </a:extLst>
          </p:cNvPr>
          <p:cNvSpPr>
            <a:spLocks noChangeArrowheads="1"/>
          </p:cNvSpPr>
          <p:nvPr/>
        </p:nvSpPr>
        <p:spPr bwMode="auto">
          <a:xfrm>
            <a:off x="16384" y="1505442"/>
            <a:ext cx="9062768" cy="5419233"/>
          </a:xfrm>
          <a:prstGeom prst="rect">
            <a:avLst/>
          </a:prstGeom>
          <a:solidFill>
            <a:schemeClr val="bg1"/>
          </a:solidFill>
          <a:ln w="12700" algn="ctr">
            <a:solidFill>
              <a:schemeClr val="tx1"/>
            </a:solidFill>
            <a:round/>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98307" name="Title 1">
            <a:extLst>
              <a:ext uri="{FF2B5EF4-FFF2-40B4-BE49-F238E27FC236}">
                <a16:creationId xmlns:a16="http://schemas.microsoft.com/office/drawing/2014/main" id="{4D74D3D8-D958-49F8-B5BA-729FF2A1375B}"/>
              </a:ext>
            </a:extLst>
          </p:cNvPr>
          <p:cNvSpPr>
            <a:spLocks noGrp="1" noChangeArrowheads="1"/>
          </p:cNvSpPr>
          <p:nvPr>
            <p:ph type="title"/>
          </p:nvPr>
        </p:nvSpPr>
        <p:spPr>
          <a:xfrm>
            <a:off x="10975" y="0"/>
            <a:ext cx="9144000" cy="465137"/>
          </a:xfrm>
        </p:spPr>
        <p:txBody>
          <a:bodyPr/>
          <a:lstStyle/>
          <a:p>
            <a:r>
              <a:rPr lang="en-US" altLang="en-US" dirty="0"/>
              <a:t> </a:t>
            </a:r>
            <a:r>
              <a:rPr lang="en-US" altLang="en-US" sz="2800" dirty="0"/>
              <a:t>Chemistry- LTO</a:t>
            </a:r>
          </a:p>
        </p:txBody>
      </p:sp>
      <p:sp>
        <p:nvSpPr>
          <p:cNvPr id="6" name="TextBox 4">
            <a:extLst>
              <a:ext uri="{FF2B5EF4-FFF2-40B4-BE49-F238E27FC236}">
                <a16:creationId xmlns:a16="http://schemas.microsoft.com/office/drawing/2014/main" id="{A9DE220D-DABA-4393-8C29-6A609AF5EAB0}"/>
              </a:ext>
            </a:extLst>
          </p:cNvPr>
          <p:cNvSpPr txBox="1">
            <a:spLocks noChangeArrowheads="1"/>
          </p:cNvSpPr>
          <p:nvPr/>
        </p:nvSpPr>
        <p:spPr bwMode="auto">
          <a:xfrm>
            <a:off x="306536" y="1602370"/>
            <a:ext cx="8675688" cy="51706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 typeface="Monotype Sorts"/>
              <a:buNone/>
              <a:defRPr/>
            </a:pPr>
            <a:r>
              <a:rPr lang="en-US" altLang="ja-JP" sz="2400" b="1" i="1" dirty="0">
                <a:solidFill>
                  <a:srgbClr val="000000"/>
                </a:solidFill>
                <a:latin typeface="Calibri" panose="020F0502020204030204" pitchFamily="34" charset="0"/>
                <a:ea typeface="MS Gothic" panose="020B0609070205080204" pitchFamily="49" charset="-128"/>
              </a:rPr>
              <a:t>CHEMISTRY:              (LITHIUM TITANATE OXIDE ANODE)      </a:t>
            </a:r>
            <a:r>
              <a:rPr lang="en-US" altLang="en-US" sz="2400" dirty="0">
                <a:ea typeface="MS Gothic" panose="020B0609070205080204" pitchFamily="49" charset="-128"/>
              </a:rPr>
              <a:t>Li</a:t>
            </a:r>
            <a:r>
              <a:rPr lang="en-US" altLang="en-US" sz="2400" baseline="-25000" dirty="0">
                <a:ea typeface="MS Gothic" panose="020B0609070205080204" pitchFamily="49" charset="-128"/>
              </a:rPr>
              <a:t>4</a:t>
            </a:r>
            <a:r>
              <a:rPr lang="en-US" altLang="en-US" sz="2400" dirty="0">
                <a:ea typeface="MS Gothic" panose="020B0609070205080204" pitchFamily="49" charset="-128"/>
              </a:rPr>
              <a:t>Ti</a:t>
            </a:r>
            <a:r>
              <a:rPr lang="en-US" altLang="en-US" sz="2400" baseline="-25000" dirty="0">
                <a:ea typeface="MS Gothic" panose="020B0609070205080204" pitchFamily="49" charset="-128"/>
              </a:rPr>
              <a:t>5</a:t>
            </a:r>
            <a:r>
              <a:rPr lang="en-US" altLang="en-US" sz="2400" dirty="0">
                <a:ea typeface="MS Gothic" panose="020B0609070205080204" pitchFamily="49" charset="-128"/>
              </a:rPr>
              <a:t>O</a:t>
            </a:r>
            <a:r>
              <a:rPr lang="en-US" altLang="en-US" sz="2400" baseline="-25000" dirty="0">
                <a:ea typeface="MS Gothic" panose="020B0609070205080204" pitchFamily="49" charset="-128"/>
              </a:rPr>
              <a:t>12  </a:t>
            </a:r>
            <a:endParaRPr lang="en-US" altLang="ja-JP" sz="2400" b="1" i="1"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defRPr/>
            </a:pPr>
            <a:endParaRPr lang="it-IT" altLang="en-US" b="1" i="1" dirty="0"/>
          </a:p>
          <a:p>
            <a:pPr>
              <a:spcBef>
                <a:spcPct val="0"/>
              </a:spcBef>
              <a:buClrTx/>
              <a:buSzTx/>
              <a:buFontTx/>
              <a:buNone/>
              <a:defRPr/>
            </a:pPr>
            <a:r>
              <a:rPr lang="it-IT" altLang="en-US" sz="2800" b="1" i="1" dirty="0"/>
              <a:t>Chemical Formula:</a:t>
            </a:r>
            <a:r>
              <a:rPr lang="it-IT" altLang="en-US" b="1" dirty="0"/>
              <a:t>                     </a:t>
            </a:r>
          </a:p>
          <a:p>
            <a:pPr>
              <a:spcBef>
                <a:spcPct val="0"/>
              </a:spcBef>
              <a:buClrTx/>
              <a:buSzTx/>
              <a:buFontTx/>
              <a:buNone/>
              <a:defRPr/>
            </a:pPr>
            <a:r>
              <a:rPr lang="it-IT" altLang="en-US" b="1" dirty="0"/>
              <a:t>  </a:t>
            </a:r>
            <a:r>
              <a:rPr lang="it-IT" altLang="en-US" sz="2400" b="1" dirty="0"/>
              <a:t>Li</a:t>
            </a:r>
            <a:r>
              <a:rPr lang="it-IT" altLang="en-US" sz="2400" b="1" baseline="-25000" dirty="0"/>
              <a:t>4</a:t>
            </a:r>
            <a:r>
              <a:rPr lang="it-IT" altLang="en-US" sz="2400" b="1" dirty="0"/>
              <a:t>Ti</a:t>
            </a:r>
            <a:r>
              <a:rPr lang="it-IT" altLang="en-US" sz="2400" b="1" baseline="-25000" dirty="0"/>
              <a:t>5</a:t>
            </a:r>
            <a:r>
              <a:rPr lang="it-IT" altLang="en-US" sz="2400" b="1" dirty="0"/>
              <a:t>O</a:t>
            </a:r>
            <a:r>
              <a:rPr lang="it-IT" altLang="en-US" sz="2400" b="1" baseline="-25000" dirty="0"/>
              <a:t>12</a:t>
            </a:r>
            <a:r>
              <a:rPr lang="it-IT" altLang="en-US" sz="2400" b="1" dirty="0"/>
              <a:t>    +  6LiCoO</a:t>
            </a:r>
            <a:r>
              <a:rPr lang="it-IT" altLang="en-US" sz="2400" b="1" baseline="-25000" dirty="0"/>
              <a:t>2</a:t>
            </a:r>
            <a:r>
              <a:rPr lang="it-IT" altLang="en-US" sz="2400" b="1" dirty="0"/>
              <a:t>   ←→ Li</a:t>
            </a:r>
            <a:r>
              <a:rPr lang="it-IT" altLang="en-US" sz="2400" b="1" baseline="-25000" dirty="0"/>
              <a:t>7</a:t>
            </a:r>
            <a:r>
              <a:rPr lang="it-IT" altLang="en-US" sz="2400" b="1" dirty="0"/>
              <a:t>Ti</a:t>
            </a:r>
            <a:r>
              <a:rPr lang="it-IT" altLang="en-US" sz="2400" b="1" baseline="-25000" dirty="0"/>
              <a:t>5</a:t>
            </a:r>
            <a:r>
              <a:rPr lang="it-IT" altLang="en-US" sz="2400" b="1" dirty="0"/>
              <a:t>O</a:t>
            </a:r>
            <a:r>
              <a:rPr lang="it-IT" altLang="en-US" sz="2400" b="1" baseline="-25000" dirty="0"/>
              <a:t>12</a:t>
            </a:r>
            <a:r>
              <a:rPr lang="it-IT" altLang="en-US" sz="2400" b="1" dirty="0"/>
              <a:t>  +   6Li</a:t>
            </a:r>
            <a:r>
              <a:rPr lang="it-IT" altLang="en-US" sz="2400" b="1" baseline="-25000" dirty="0"/>
              <a:t>0.5</a:t>
            </a:r>
            <a:r>
              <a:rPr lang="it-IT" altLang="en-US" sz="2400" b="1" dirty="0"/>
              <a:t>CoO</a:t>
            </a:r>
            <a:r>
              <a:rPr lang="it-IT" altLang="en-US" sz="2400" b="1" baseline="-25000" dirty="0"/>
              <a:t>2</a:t>
            </a:r>
            <a:r>
              <a:rPr lang="it-IT" altLang="en-US" sz="2400" dirty="0"/>
              <a:t> </a:t>
            </a:r>
          </a:p>
          <a:p>
            <a:pPr>
              <a:spcBef>
                <a:spcPct val="0"/>
              </a:spcBef>
              <a:buClrTx/>
              <a:buSzTx/>
              <a:buFont typeface="Monotype Sorts"/>
              <a:buNone/>
              <a:defRPr/>
            </a:pPr>
            <a:r>
              <a:rPr lang="it-IT" altLang="en-US" sz="2800" dirty="0"/>
              <a:t>  </a:t>
            </a:r>
            <a:r>
              <a:rPr lang="it-IT" altLang="en-US" sz="1400" dirty="0"/>
              <a:t>(Anode)                             (Cathode)                              (Anode)                            (Cathode)</a:t>
            </a:r>
          </a:p>
          <a:p>
            <a:pPr>
              <a:spcBef>
                <a:spcPct val="0"/>
              </a:spcBef>
              <a:buClrTx/>
              <a:buSzTx/>
              <a:buFontTx/>
              <a:buNone/>
              <a:defRPr/>
            </a:pPr>
            <a:r>
              <a:rPr lang="it-IT" altLang="ja-JP" sz="1400" b="1" i="1" dirty="0">
                <a:solidFill>
                  <a:srgbClr val="000000"/>
                </a:solidFill>
                <a:latin typeface="Calibri" panose="020F0502020204030204" pitchFamily="34" charset="0"/>
                <a:ea typeface="MS Gothic" panose="020B0609070205080204" pitchFamily="49" charset="-128"/>
              </a:rPr>
              <a:t>Aluminum Current Collector                                                                                                 Copper Current Collector</a:t>
            </a:r>
            <a:endParaRPr lang="it-IT" altLang="en-US" sz="1400" dirty="0"/>
          </a:p>
          <a:p>
            <a:pPr>
              <a:spcBef>
                <a:spcPct val="0"/>
              </a:spcBef>
              <a:buClrTx/>
              <a:buSzTx/>
              <a:buFontTx/>
              <a:buNone/>
              <a:defRPr/>
            </a:pPr>
            <a:endParaRPr lang="it-IT" altLang="en-US" sz="1400" dirty="0"/>
          </a:p>
          <a:p>
            <a:pPr>
              <a:spcBef>
                <a:spcPct val="0"/>
              </a:spcBef>
              <a:buClrTx/>
              <a:buSzTx/>
              <a:buFontTx/>
              <a:buNone/>
              <a:defRPr/>
            </a:pPr>
            <a:endParaRPr lang="it-IT" altLang="en-US" sz="1400" dirty="0"/>
          </a:p>
          <a:p>
            <a:pPr>
              <a:spcBef>
                <a:spcPct val="0"/>
              </a:spcBef>
              <a:buClrTx/>
              <a:buSzTx/>
              <a:buFontTx/>
              <a:buNone/>
              <a:defRPr/>
            </a:pPr>
            <a:r>
              <a:rPr lang="it-IT" altLang="en-US" sz="2800" b="1" i="1" dirty="0"/>
              <a:t>Cell Potential</a:t>
            </a:r>
            <a:r>
              <a:rPr lang="it-IT" altLang="en-US" sz="2800" dirty="0"/>
              <a:t>:     </a:t>
            </a:r>
            <a:r>
              <a:rPr lang="it-IT" altLang="en-US" sz="2400" dirty="0">
                <a:highlight>
                  <a:srgbClr val="FFFF00"/>
                </a:highlight>
              </a:rPr>
              <a:t>2.1 </a:t>
            </a:r>
            <a:r>
              <a:rPr lang="it-IT" altLang="en-US" sz="2400" dirty="0"/>
              <a:t>VDC per cell </a:t>
            </a:r>
          </a:p>
          <a:p>
            <a:pPr>
              <a:spcBef>
                <a:spcPct val="0"/>
              </a:spcBef>
              <a:buClrTx/>
              <a:buSzTx/>
              <a:buFontTx/>
              <a:buNone/>
              <a:defRPr/>
            </a:pPr>
            <a:r>
              <a:rPr lang="it-IT" altLang="en-US" sz="1600" dirty="0"/>
              <a:t>(patented) </a:t>
            </a:r>
          </a:p>
          <a:p>
            <a:pPr>
              <a:spcBef>
                <a:spcPct val="0"/>
              </a:spcBef>
              <a:buClrTx/>
              <a:buSzTx/>
              <a:buFontTx/>
              <a:buNone/>
              <a:defRPr/>
            </a:pPr>
            <a:endParaRPr lang="it-IT" altLang="en-US" sz="1600" dirty="0"/>
          </a:p>
          <a:p>
            <a:pPr>
              <a:spcBef>
                <a:spcPct val="0"/>
              </a:spcBef>
              <a:buClrTx/>
              <a:buSzTx/>
              <a:buFontTx/>
              <a:buNone/>
              <a:defRPr/>
            </a:pPr>
            <a:endParaRPr lang="it-IT" altLang="en-US" sz="1600" dirty="0"/>
          </a:p>
          <a:p>
            <a:pPr>
              <a:spcBef>
                <a:spcPct val="0"/>
              </a:spcBef>
              <a:buClrTx/>
              <a:buSzTx/>
              <a:buFontTx/>
              <a:buNone/>
              <a:defRPr/>
            </a:pPr>
            <a:r>
              <a:rPr lang="it-IT" altLang="en-US" sz="1600" dirty="0"/>
              <a:t>Li  = Lithium</a:t>
            </a:r>
          </a:p>
          <a:p>
            <a:pPr>
              <a:spcBef>
                <a:spcPct val="0"/>
              </a:spcBef>
              <a:buClrTx/>
              <a:buSzTx/>
              <a:buFontTx/>
              <a:buNone/>
              <a:defRPr/>
            </a:pPr>
            <a:r>
              <a:rPr lang="it-IT" altLang="en-US" sz="1600" dirty="0"/>
              <a:t>Co = Cobalt</a:t>
            </a:r>
          </a:p>
          <a:p>
            <a:pPr>
              <a:spcBef>
                <a:spcPct val="0"/>
              </a:spcBef>
              <a:buClrTx/>
              <a:buSzTx/>
              <a:buFontTx/>
              <a:buNone/>
              <a:defRPr/>
            </a:pPr>
            <a:r>
              <a:rPr lang="it-IT" altLang="en-US" sz="1600" dirty="0"/>
              <a:t>Ti   = Titanium</a:t>
            </a:r>
          </a:p>
          <a:p>
            <a:pPr>
              <a:spcBef>
                <a:spcPct val="0"/>
              </a:spcBef>
              <a:buClrTx/>
              <a:buSzTx/>
              <a:buFontTx/>
              <a:buNone/>
              <a:defRPr/>
            </a:pPr>
            <a:r>
              <a:rPr lang="it-IT" altLang="en-US" sz="1600" dirty="0"/>
              <a:t>O   = Oxygen   </a:t>
            </a:r>
            <a:endParaRPr lang="en-US" altLang="en-US" sz="1600" dirty="0"/>
          </a:p>
        </p:txBody>
      </p:sp>
      <p:sp>
        <p:nvSpPr>
          <p:cNvPr id="98309" name="TextBox 6">
            <a:extLst>
              <a:ext uri="{FF2B5EF4-FFF2-40B4-BE49-F238E27FC236}">
                <a16:creationId xmlns:a16="http://schemas.microsoft.com/office/drawing/2014/main" id="{F6D58595-54B6-4E65-A236-AB1A7A0DD19D}"/>
              </a:ext>
            </a:extLst>
          </p:cNvPr>
          <p:cNvSpPr txBox="1">
            <a:spLocks noChangeArrowheads="1"/>
          </p:cNvSpPr>
          <p:nvPr/>
        </p:nvSpPr>
        <p:spPr bwMode="auto">
          <a:xfrm>
            <a:off x="3263900" y="5561013"/>
            <a:ext cx="4991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it-IT" altLang="en-US" sz="2400" b="1"/>
              <a:t>→ </a:t>
            </a:r>
            <a:r>
              <a:rPr lang="it-IT" altLang="ja-JP" sz="2400" b="1" i="1">
                <a:solidFill>
                  <a:srgbClr val="000000"/>
                </a:solidFill>
                <a:latin typeface="Calibri" panose="020F0502020204030204" pitchFamily="34" charset="0"/>
                <a:ea typeface="MS Gothic" panose="020B0609070205080204" pitchFamily="49" charset="-128"/>
              </a:rPr>
              <a:t>Left to right is </a:t>
            </a:r>
            <a:r>
              <a:rPr lang="it-IT" altLang="ja-JP" sz="2400" b="1" i="1">
                <a:solidFill>
                  <a:srgbClr val="000000"/>
                </a:solidFill>
                <a:latin typeface="Arial Black" panose="020B0A04020102020204" pitchFamily="34" charset="0"/>
                <a:ea typeface="MS Gothic" panose="020B0609070205080204" pitchFamily="49" charset="-128"/>
              </a:rPr>
              <a:t>Charging.</a:t>
            </a:r>
          </a:p>
          <a:p>
            <a:r>
              <a:rPr lang="it-IT" altLang="en-US" sz="2400" b="1"/>
              <a:t>← </a:t>
            </a:r>
            <a:r>
              <a:rPr lang="it-IT" altLang="ja-JP" sz="2400" b="1" i="1">
                <a:solidFill>
                  <a:srgbClr val="000000"/>
                </a:solidFill>
                <a:latin typeface="Calibri" panose="020F0502020204030204" pitchFamily="34" charset="0"/>
                <a:ea typeface="MS Gothic" panose="020B0609070205080204" pitchFamily="49" charset="-128"/>
              </a:rPr>
              <a:t>Right to Left is </a:t>
            </a:r>
            <a:r>
              <a:rPr lang="it-IT" altLang="ja-JP" sz="2400" b="1" i="1">
                <a:solidFill>
                  <a:srgbClr val="000000"/>
                </a:solidFill>
                <a:latin typeface="Arial Black" panose="020B0A04020102020204" pitchFamily="34" charset="0"/>
                <a:ea typeface="MS Gothic" panose="020B0609070205080204" pitchFamily="49" charset="-128"/>
              </a:rPr>
              <a:t>Discharging.</a:t>
            </a:r>
            <a:endParaRPr lang="en-US" altLang="en-US" sz="2400">
              <a:latin typeface="Arial Black" panose="020B0A040201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66917270-F8A6-4812-8339-DDA5E4502691}"/>
              </a:ext>
            </a:extLst>
          </p:cNvPr>
          <p:cNvSpPr>
            <a:spLocks noGrp="1" noChangeArrowheads="1"/>
          </p:cNvSpPr>
          <p:nvPr>
            <p:ph type="title"/>
          </p:nvPr>
        </p:nvSpPr>
        <p:spPr>
          <a:xfrm>
            <a:off x="0" y="0"/>
            <a:ext cx="9144000" cy="472696"/>
          </a:xfrm>
        </p:spPr>
        <p:txBody>
          <a:bodyPr/>
          <a:lstStyle/>
          <a:p>
            <a:r>
              <a:rPr lang="en-US" altLang="en-US" dirty="0"/>
              <a:t> </a:t>
            </a:r>
            <a:r>
              <a:rPr lang="en-US" altLang="en-US" sz="2800" dirty="0"/>
              <a:t>Chemistry</a:t>
            </a:r>
            <a:r>
              <a:rPr lang="en-US" altLang="en-US" dirty="0"/>
              <a:t>-</a:t>
            </a:r>
            <a:r>
              <a:rPr lang="en-US" altLang="en-US" sz="2400" dirty="0"/>
              <a:t>                         </a:t>
            </a:r>
            <a:r>
              <a:rPr lang="en-US" altLang="ja-JP" sz="2400" b="1" i="1" dirty="0">
                <a:latin typeface="Calibri" panose="020F0502020204030204" pitchFamily="34" charset="0"/>
                <a:ea typeface="MS Gothic" panose="020B0609070205080204" pitchFamily="49" charset="-128"/>
              </a:rPr>
              <a:t>(LITHIUM TITANATE OXIDE ANODE) </a:t>
            </a:r>
            <a:endParaRPr lang="en-US" altLang="en-US" sz="2400" dirty="0"/>
          </a:p>
        </p:txBody>
      </p:sp>
      <p:sp>
        <p:nvSpPr>
          <p:cNvPr id="6" name="TextBox 4">
            <a:extLst>
              <a:ext uri="{FF2B5EF4-FFF2-40B4-BE49-F238E27FC236}">
                <a16:creationId xmlns:a16="http://schemas.microsoft.com/office/drawing/2014/main" id="{A9DE220D-DABA-4393-8C29-6A609AF5EAB0}"/>
              </a:ext>
            </a:extLst>
          </p:cNvPr>
          <p:cNvSpPr txBox="1">
            <a:spLocks noChangeArrowheads="1"/>
          </p:cNvSpPr>
          <p:nvPr/>
        </p:nvSpPr>
        <p:spPr bwMode="auto">
          <a:xfrm>
            <a:off x="234156" y="1447800"/>
            <a:ext cx="8675688" cy="42165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 typeface="Monotype Sorts"/>
              <a:buNone/>
              <a:defRPr/>
            </a:pPr>
            <a:r>
              <a:rPr lang="en-US" altLang="ja-JP" sz="2400" b="1" i="1" dirty="0">
                <a:solidFill>
                  <a:srgbClr val="000000"/>
                </a:solidFill>
                <a:latin typeface="Calibri" panose="020F0502020204030204" pitchFamily="34" charset="0"/>
                <a:ea typeface="MS Gothic" panose="020B0609070205080204" pitchFamily="49" charset="-128"/>
              </a:rPr>
              <a:t>CHEMISTRY:              (LITHIUM TITANATE OXIDE ANODE)      </a:t>
            </a:r>
            <a:r>
              <a:rPr lang="en-US" altLang="en-US" sz="2400" dirty="0">
                <a:ea typeface="MS Gothic" panose="020B0609070205080204" pitchFamily="49" charset="-128"/>
              </a:rPr>
              <a:t>Li</a:t>
            </a:r>
            <a:r>
              <a:rPr lang="en-US" altLang="en-US" sz="2400" baseline="-25000" dirty="0">
                <a:ea typeface="MS Gothic" panose="020B0609070205080204" pitchFamily="49" charset="-128"/>
              </a:rPr>
              <a:t>4</a:t>
            </a:r>
            <a:r>
              <a:rPr lang="en-US" altLang="en-US" sz="2400" dirty="0">
                <a:ea typeface="MS Gothic" panose="020B0609070205080204" pitchFamily="49" charset="-128"/>
              </a:rPr>
              <a:t>Ti</a:t>
            </a:r>
            <a:r>
              <a:rPr lang="en-US" altLang="en-US" sz="2400" baseline="-25000" dirty="0">
                <a:ea typeface="MS Gothic" panose="020B0609070205080204" pitchFamily="49" charset="-128"/>
              </a:rPr>
              <a:t>5</a:t>
            </a:r>
            <a:r>
              <a:rPr lang="en-US" altLang="en-US" sz="2400" dirty="0">
                <a:ea typeface="MS Gothic" panose="020B0609070205080204" pitchFamily="49" charset="-128"/>
              </a:rPr>
              <a:t>O</a:t>
            </a:r>
            <a:r>
              <a:rPr lang="en-US" altLang="en-US" sz="2400" baseline="-25000" dirty="0">
                <a:ea typeface="MS Gothic" panose="020B0609070205080204" pitchFamily="49" charset="-128"/>
              </a:rPr>
              <a:t>12  </a:t>
            </a:r>
            <a:endParaRPr lang="en-US" altLang="ja-JP" sz="2400" b="1" i="1" dirty="0">
              <a:solidFill>
                <a:srgbClr val="000000"/>
              </a:solidFill>
              <a:latin typeface="Calibri" panose="020F0502020204030204" pitchFamily="34" charset="0"/>
              <a:ea typeface="MS Gothic" panose="020B0609070205080204" pitchFamily="49" charset="-128"/>
            </a:endParaRPr>
          </a:p>
          <a:p>
            <a:pPr>
              <a:spcBef>
                <a:spcPct val="0"/>
              </a:spcBef>
              <a:buClrTx/>
              <a:buSzTx/>
              <a:buFontTx/>
              <a:buNone/>
              <a:defRPr/>
            </a:pPr>
            <a:endParaRPr lang="it-IT" altLang="en-US" b="1" i="1" dirty="0"/>
          </a:p>
          <a:p>
            <a:pPr>
              <a:spcBef>
                <a:spcPct val="0"/>
              </a:spcBef>
              <a:buClrTx/>
              <a:buSzTx/>
              <a:buFontTx/>
              <a:buNone/>
              <a:defRPr/>
            </a:pPr>
            <a:r>
              <a:rPr lang="it-IT" altLang="en-US" sz="2800" b="1" i="1" dirty="0"/>
              <a:t>Chemical Formula:</a:t>
            </a:r>
            <a:r>
              <a:rPr lang="it-IT" altLang="en-US" sz="2800" b="1" dirty="0"/>
              <a:t>   </a:t>
            </a:r>
            <a:r>
              <a:rPr lang="it-IT" altLang="en-US" b="1" dirty="0"/>
              <a:t>                  </a:t>
            </a:r>
          </a:p>
          <a:p>
            <a:pPr>
              <a:spcBef>
                <a:spcPct val="0"/>
              </a:spcBef>
              <a:buClrTx/>
              <a:buSzTx/>
              <a:buFontTx/>
              <a:buNone/>
              <a:defRPr/>
            </a:pPr>
            <a:r>
              <a:rPr lang="it-IT" altLang="en-US" b="1" dirty="0"/>
              <a:t>  </a:t>
            </a:r>
            <a:r>
              <a:rPr lang="it-IT" altLang="en-US" sz="2400" b="1" dirty="0"/>
              <a:t>Li</a:t>
            </a:r>
            <a:r>
              <a:rPr lang="it-IT" altLang="en-US" sz="2400" b="1" baseline="-25000" dirty="0"/>
              <a:t>4</a:t>
            </a:r>
            <a:r>
              <a:rPr lang="it-IT" altLang="en-US" sz="2400" b="1" dirty="0"/>
              <a:t>Ti</a:t>
            </a:r>
            <a:r>
              <a:rPr lang="it-IT" altLang="en-US" sz="2400" b="1" baseline="-25000" dirty="0"/>
              <a:t>5</a:t>
            </a:r>
            <a:r>
              <a:rPr lang="it-IT" altLang="en-US" sz="2400" b="1" dirty="0"/>
              <a:t>O</a:t>
            </a:r>
            <a:r>
              <a:rPr lang="it-IT" altLang="en-US" sz="2400" b="1" baseline="-25000" dirty="0"/>
              <a:t>12</a:t>
            </a:r>
            <a:r>
              <a:rPr lang="it-IT" altLang="en-US" sz="2400" b="1" dirty="0"/>
              <a:t>  +  6LiCoO</a:t>
            </a:r>
            <a:r>
              <a:rPr lang="it-IT" altLang="en-US" sz="2400" b="1" baseline="-25000" dirty="0"/>
              <a:t>2</a:t>
            </a:r>
            <a:r>
              <a:rPr lang="it-IT" altLang="en-US" sz="2400" b="1" dirty="0"/>
              <a:t> ←→ Li</a:t>
            </a:r>
            <a:r>
              <a:rPr lang="it-IT" altLang="en-US" sz="2400" b="1" baseline="-25000" dirty="0"/>
              <a:t>7</a:t>
            </a:r>
            <a:r>
              <a:rPr lang="it-IT" altLang="en-US" sz="2400" b="1" dirty="0"/>
              <a:t>Ti</a:t>
            </a:r>
            <a:r>
              <a:rPr lang="it-IT" altLang="en-US" sz="2400" b="1" baseline="-25000" dirty="0"/>
              <a:t>5</a:t>
            </a:r>
            <a:r>
              <a:rPr lang="it-IT" altLang="en-US" sz="2400" b="1" dirty="0"/>
              <a:t>O</a:t>
            </a:r>
            <a:r>
              <a:rPr lang="it-IT" altLang="en-US" sz="2400" b="1" baseline="-25000" dirty="0"/>
              <a:t>12</a:t>
            </a:r>
            <a:r>
              <a:rPr lang="it-IT" altLang="en-US" sz="2400" b="1" dirty="0"/>
              <a:t>  +   6Li</a:t>
            </a:r>
            <a:r>
              <a:rPr lang="it-IT" altLang="en-US" sz="2400" b="1" baseline="-25000" dirty="0"/>
              <a:t>0.5</a:t>
            </a:r>
            <a:r>
              <a:rPr lang="it-IT" altLang="en-US" sz="2400" b="1" dirty="0"/>
              <a:t>CoO</a:t>
            </a:r>
            <a:r>
              <a:rPr lang="it-IT" altLang="en-US" sz="2400" b="1" baseline="-25000" dirty="0"/>
              <a:t>2</a:t>
            </a:r>
            <a:r>
              <a:rPr lang="it-IT" altLang="en-US" sz="2400" dirty="0"/>
              <a:t> </a:t>
            </a:r>
          </a:p>
          <a:p>
            <a:pPr>
              <a:spcBef>
                <a:spcPct val="0"/>
              </a:spcBef>
              <a:buClrTx/>
              <a:buSzTx/>
              <a:buFontTx/>
              <a:buNone/>
              <a:defRPr/>
            </a:pPr>
            <a:r>
              <a:rPr lang="it-IT" altLang="en-US" sz="2800" dirty="0"/>
              <a:t>  </a:t>
            </a:r>
            <a:r>
              <a:rPr lang="it-IT" altLang="en-US" sz="1400" dirty="0"/>
              <a:t>(Anode)                          (Cathode)</a:t>
            </a:r>
          </a:p>
          <a:p>
            <a:pPr>
              <a:spcBef>
                <a:spcPct val="0"/>
              </a:spcBef>
              <a:buClrTx/>
              <a:buSzTx/>
              <a:buFontTx/>
              <a:buNone/>
              <a:defRPr/>
            </a:pPr>
            <a:endParaRPr lang="it-IT" altLang="en-US" sz="1400" dirty="0"/>
          </a:p>
          <a:p>
            <a:pPr>
              <a:spcBef>
                <a:spcPct val="0"/>
              </a:spcBef>
              <a:buClrTx/>
              <a:buSzTx/>
              <a:buFontTx/>
              <a:buNone/>
              <a:defRPr/>
            </a:pPr>
            <a:endParaRPr lang="it-IT" altLang="en-US" sz="1400" dirty="0"/>
          </a:p>
          <a:p>
            <a:pPr>
              <a:spcBef>
                <a:spcPct val="0"/>
              </a:spcBef>
              <a:buClrTx/>
              <a:buSzTx/>
              <a:buFontTx/>
              <a:buNone/>
              <a:defRPr/>
            </a:pPr>
            <a:r>
              <a:rPr lang="it-IT" altLang="en-US" sz="2800" b="1" i="1" dirty="0"/>
              <a:t>Cell Potential</a:t>
            </a:r>
            <a:r>
              <a:rPr lang="it-IT" altLang="en-US" sz="2800" dirty="0"/>
              <a:t>:     </a:t>
            </a:r>
            <a:r>
              <a:rPr lang="it-IT" altLang="en-US" sz="2800" b="1" dirty="0">
                <a:highlight>
                  <a:srgbClr val="FFFF00"/>
                </a:highlight>
              </a:rPr>
              <a:t>2.1</a:t>
            </a:r>
            <a:r>
              <a:rPr lang="it-IT" altLang="en-US" sz="2800" dirty="0">
                <a:highlight>
                  <a:srgbClr val="FFFF00"/>
                </a:highlight>
              </a:rPr>
              <a:t>  </a:t>
            </a:r>
            <a:r>
              <a:rPr lang="it-IT" altLang="en-US" sz="2800" dirty="0"/>
              <a:t>VDC per cell  </a:t>
            </a:r>
          </a:p>
          <a:p>
            <a:pPr>
              <a:spcBef>
                <a:spcPct val="0"/>
              </a:spcBef>
              <a:buClrTx/>
              <a:buSzTx/>
              <a:buFontTx/>
              <a:buNone/>
              <a:defRPr/>
            </a:pPr>
            <a:r>
              <a:rPr lang="it-IT" altLang="en-US" sz="1600" dirty="0"/>
              <a:t>(patented) </a:t>
            </a:r>
          </a:p>
          <a:p>
            <a:pPr>
              <a:spcBef>
                <a:spcPct val="0"/>
              </a:spcBef>
              <a:buClrTx/>
              <a:buSzTx/>
              <a:buFontTx/>
              <a:buNone/>
              <a:defRPr/>
            </a:pPr>
            <a:endParaRPr lang="it-IT" altLang="en-US" sz="1600" dirty="0"/>
          </a:p>
          <a:p>
            <a:pPr>
              <a:spcBef>
                <a:spcPct val="0"/>
              </a:spcBef>
              <a:buClrTx/>
              <a:buSzTx/>
              <a:buFontTx/>
              <a:buNone/>
              <a:defRPr/>
            </a:pPr>
            <a:endParaRPr lang="it-IT" altLang="en-US" sz="1600" dirty="0"/>
          </a:p>
          <a:p>
            <a:pPr>
              <a:spcBef>
                <a:spcPct val="0"/>
              </a:spcBef>
              <a:buClrTx/>
              <a:buSzTx/>
              <a:buFontTx/>
              <a:buNone/>
              <a:defRPr/>
            </a:pPr>
            <a:endParaRPr lang="en-US" altLang="en-US" sz="1600" dirty="0"/>
          </a:p>
        </p:txBody>
      </p:sp>
      <p:pic>
        <p:nvPicPr>
          <p:cNvPr id="100356" name="Picture 7" descr="See full size image">
            <a:hlinkClick r:id="rId3"/>
            <a:extLst>
              <a:ext uri="{FF2B5EF4-FFF2-40B4-BE49-F238E27FC236}">
                <a16:creationId xmlns:a16="http://schemas.microsoft.com/office/drawing/2014/main" id="{41D9CCB2-37C9-4AE1-A0FD-82F23EAF8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350" y="5857875"/>
            <a:ext cx="15875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8" descr="forsyth 3 x 400 phot0 0398">
            <a:extLst>
              <a:ext uri="{FF2B5EF4-FFF2-40B4-BE49-F238E27FC236}">
                <a16:creationId xmlns:a16="http://schemas.microsoft.com/office/drawing/2014/main" id="{BB1544DB-DA4B-41E0-9369-213CACC11A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409" r="16620"/>
          <a:stretch>
            <a:fillRect/>
          </a:stretch>
        </p:blipFill>
        <p:spPr bwMode="auto">
          <a:xfrm>
            <a:off x="4205288" y="5853113"/>
            <a:ext cx="196532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9" descr="Photograph of the Navajo power plant, which is a coalfired, electric-power-generation&#10;    plant near Page, Arizona">
            <a:extLst>
              <a:ext uri="{FF2B5EF4-FFF2-40B4-BE49-F238E27FC236}">
                <a16:creationId xmlns:a16="http://schemas.microsoft.com/office/drawing/2014/main" id="{EEC8089C-CE1A-47DE-94CA-0C448E3B67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1300" y="5857875"/>
            <a:ext cx="154781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10" descr="stjhos02">
            <a:extLst>
              <a:ext uri="{FF2B5EF4-FFF2-40B4-BE49-F238E27FC236}">
                <a16:creationId xmlns:a16="http://schemas.microsoft.com/office/drawing/2014/main" id="{4889D9B3-CD68-4528-8A71-E9E38431E8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3750" y="5848350"/>
            <a:ext cx="180022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11" descr="See full size image">
            <a:hlinkClick r:id="rId8"/>
            <a:extLst>
              <a:ext uri="{FF2B5EF4-FFF2-40B4-BE49-F238E27FC236}">
                <a16:creationId xmlns:a16="http://schemas.microsoft.com/office/drawing/2014/main" id="{FC1F4ECD-F330-4C31-AD70-3EB20F9FE7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5144"/>
          <a:stretch>
            <a:fillRect/>
          </a:stretch>
        </p:blipFill>
        <p:spPr bwMode="auto">
          <a:xfrm>
            <a:off x="7540625" y="5848350"/>
            <a:ext cx="16351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1" name="TextBox 3">
            <a:extLst>
              <a:ext uri="{FF2B5EF4-FFF2-40B4-BE49-F238E27FC236}">
                <a16:creationId xmlns:a16="http://schemas.microsoft.com/office/drawing/2014/main" id="{C28E6385-03CF-4883-9222-986D1175B10A}"/>
              </a:ext>
            </a:extLst>
          </p:cNvPr>
          <p:cNvSpPr txBox="1">
            <a:spLocks noChangeArrowheads="1"/>
          </p:cNvSpPr>
          <p:nvPr/>
        </p:nvSpPr>
        <p:spPr bwMode="auto">
          <a:xfrm>
            <a:off x="6637339" y="3556000"/>
            <a:ext cx="2272506" cy="15700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it-IT" altLang="en-US" sz="2400"/>
              <a:t>Li  = Lithium</a:t>
            </a:r>
          </a:p>
          <a:p>
            <a:r>
              <a:rPr lang="it-IT" altLang="en-US" sz="2400"/>
              <a:t>Co = Cobalt</a:t>
            </a:r>
          </a:p>
          <a:p>
            <a:r>
              <a:rPr lang="it-IT" altLang="en-US" sz="2400"/>
              <a:t>Ti   = Titanium</a:t>
            </a:r>
          </a:p>
          <a:p>
            <a:r>
              <a:rPr lang="it-IT" altLang="en-US" sz="2400"/>
              <a:t>O   = Oxygen</a:t>
            </a:r>
            <a:endParaRPr lang="en-US" altLang="en-US" sz="2400"/>
          </a:p>
        </p:txBody>
      </p:sp>
      <p:sp>
        <p:nvSpPr>
          <p:cNvPr id="2" name="TextBox 1">
            <a:extLst>
              <a:ext uri="{FF2B5EF4-FFF2-40B4-BE49-F238E27FC236}">
                <a16:creationId xmlns:a16="http://schemas.microsoft.com/office/drawing/2014/main" id="{99E07142-F71E-4D18-AA2C-973A27F34DFC}"/>
              </a:ext>
            </a:extLst>
          </p:cNvPr>
          <p:cNvSpPr txBox="1"/>
          <p:nvPr/>
        </p:nvSpPr>
        <p:spPr>
          <a:xfrm>
            <a:off x="2041370" y="5087399"/>
            <a:ext cx="4575485" cy="461665"/>
          </a:xfrm>
          <a:prstGeom prst="rect">
            <a:avLst/>
          </a:prstGeom>
          <a:solidFill>
            <a:schemeClr val="bg1">
              <a:lumMod val="85000"/>
            </a:schemeClr>
          </a:solidFill>
        </p:spPr>
        <p:txBody>
          <a:bodyPr wrap="square" rtlCol="0">
            <a:spAutoFit/>
          </a:bodyPr>
          <a:lstStyle/>
          <a:p>
            <a:r>
              <a:rPr lang="en-US" sz="2400" dirty="0"/>
              <a:t>Noteworthy:  Absence of Carbon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4">
            <a:extLst>
              <a:ext uri="{FF2B5EF4-FFF2-40B4-BE49-F238E27FC236}">
                <a16:creationId xmlns:a16="http://schemas.microsoft.com/office/drawing/2014/main" id="{1F8422FB-8473-43EA-9561-8B1D3D218B63}"/>
              </a:ext>
            </a:extLst>
          </p:cNvPr>
          <p:cNvSpPr>
            <a:spLocks noGrp="1"/>
          </p:cNvSpPr>
          <p:nvPr>
            <p:ph type="ftr" sz="quarter" idx="11"/>
          </p:nvPr>
        </p:nvSpPr>
        <p:spPr/>
        <p:txBody>
          <a:bodyPr/>
          <a:lstStyle/>
          <a:p>
            <a:pPr>
              <a:defRPr/>
            </a:pPr>
            <a:endParaRPr lang="en-US"/>
          </a:p>
        </p:txBody>
      </p:sp>
      <p:sp>
        <p:nvSpPr>
          <p:cNvPr id="102403" name="Rectangle 2">
            <a:extLst>
              <a:ext uri="{FF2B5EF4-FFF2-40B4-BE49-F238E27FC236}">
                <a16:creationId xmlns:a16="http://schemas.microsoft.com/office/drawing/2014/main" id="{CCE43B87-2CE0-4484-8551-87649C95B922}"/>
              </a:ext>
            </a:extLst>
          </p:cNvPr>
          <p:cNvSpPr>
            <a:spLocks noGrp="1" noChangeArrowheads="1"/>
          </p:cNvSpPr>
          <p:nvPr>
            <p:ph type="title"/>
          </p:nvPr>
        </p:nvSpPr>
        <p:spPr>
          <a:xfrm>
            <a:off x="161925" y="77788"/>
            <a:ext cx="8982075" cy="636587"/>
          </a:xfrm>
        </p:spPr>
        <p:txBody>
          <a:bodyPr/>
          <a:lstStyle/>
          <a:p>
            <a:r>
              <a:rPr lang="en-US" altLang="en-US" sz="2000" b="1" dirty="0"/>
              <a:t> LITHIUM BATTERY TRAINING-                               </a:t>
            </a:r>
            <a:r>
              <a:rPr lang="en-US" altLang="en-US" sz="2000" dirty="0"/>
              <a:t>Best Practice Standards</a:t>
            </a:r>
          </a:p>
        </p:txBody>
      </p:sp>
      <p:graphicFrame>
        <p:nvGraphicFramePr>
          <p:cNvPr id="239619" name="Group 3">
            <a:extLst>
              <a:ext uri="{FF2B5EF4-FFF2-40B4-BE49-F238E27FC236}">
                <a16:creationId xmlns:a16="http://schemas.microsoft.com/office/drawing/2014/main" id="{1A8A9828-045B-4AAD-989C-AF4927903FC9}"/>
              </a:ext>
            </a:extLst>
          </p:cNvPr>
          <p:cNvGraphicFramePr>
            <a:graphicFrameLocks noGrp="1"/>
          </p:cNvGraphicFramePr>
          <p:nvPr>
            <p:ph idx="1"/>
            <p:extLst>
              <p:ext uri="{D42A27DB-BD31-4B8C-83A1-F6EECF244321}">
                <p14:modId xmlns:p14="http://schemas.microsoft.com/office/powerpoint/2010/main" val="3997915410"/>
              </p:ext>
            </p:extLst>
          </p:nvPr>
        </p:nvGraphicFramePr>
        <p:xfrm>
          <a:off x="161925" y="714375"/>
          <a:ext cx="8982075" cy="5149849"/>
        </p:xfrm>
        <a:graphic>
          <a:graphicData uri="http://schemas.openxmlformats.org/drawingml/2006/table">
            <a:tbl>
              <a:tblPr/>
              <a:tblGrid>
                <a:gridCol w="1917521">
                  <a:extLst>
                    <a:ext uri="{9D8B030D-6E8A-4147-A177-3AD203B41FA5}">
                      <a16:colId xmlns:a16="http://schemas.microsoft.com/office/drawing/2014/main" val="20000"/>
                    </a:ext>
                  </a:extLst>
                </a:gridCol>
                <a:gridCol w="7064554">
                  <a:extLst>
                    <a:ext uri="{9D8B030D-6E8A-4147-A177-3AD203B41FA5}">
                      <a16:colId xmlns:a16="http://schemas.microsoft.com/office/drawing/2014/main" val="20001"/>
                    </a:ext>
                  </a:extLst>
                </a:gridCol>
              </a:tblGrid>
              <a:tr h="789843">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000" b="1" i="0" u="none" strike="noStrike" cap="none" normalizeH="0" baseline="0" dirty="0">
                          <a:ln>
                            <a:noFill/>
                          </a:ln>
                          <a:solidFill>
                            <a:schemeClr val="bg1"/>
                          </a:solidFill>
                          <a:effectLst/>
                          <a:latin typeface="Arial" pitchFamily="34" charset="0"/>
                        </a:rPr>
                        <a:t>2018 IFC </a:t>
                      </a:r>
                    </a:p>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000" b="1" i="0" u="none" strike="noStrike" cap="none" normalizeH="0" baseline="0" dirty="0">
                          <a:ln>
                            <a:noFill/>
                          </a:ln>
                          <a:solidFill>
                            <a:schemeClr val="bg1"/>
                          </a:solidFill>
                          <a:effectLst/>
                          <a:latin typeface="Arial" pitchFamily="34" charset="0"/>
                        </a:rPr>
                        <a:t>CHAPTER</a:t>
                      </a:r>
                    </a:p>
                  </a:txBody>
                  <a:tcPr marL="91434" marR="91434"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solidFill>
                      <a:schemeClr val="tx1">
                        <a:lumMod val="65000"/>
                        <a:lumOff val="35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000" b="1" i="0" u="none" strike="noStrike" cap="none" normalizeH="0" baseline="0" dirty="0">
                          <a:ln>
                            <a:noFill/>
                          </a:ln>
                          <a:solidFill>
                            <a:schemeClr val="bg1"/>
                          </a:solidFill>
                          <a:effectLst/>
                          <a:latin typeface="Arial" pitchFamily="34" charset="0"/>
                        </a:rPr>
                        <a:t>SUBJECT (CHANGES)</a:t>
                      </a:r>
                    </a:p>
                  </a:txBody>
                  <a:tcPr marL="91434" marR="91434" marT="45708" marB="45708"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solidFill>
                      <a:schemeClr val="tx1">
                        <a:lumMod val="65000"/>
                        <a:lumOff val="35000"/>
                      </a:schemeClr>
                    </a:solidFill>
                  </a:tcPr>
                </a:tc>
                <a:extLst>
                  <a:ext uri="{0D108BD9-81ED-4DB2-BD59-A6C34878D82A}">
                    <a16:rowId xmlns:a16="http://schemas.microsoft.com/office/drawing/2014/main" val="10000"/>
                  </a:ext>
                </a:extLst>
              </a:tr>
              <a:tr h="609382">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400" b="1" i="0" u="none" strike="noStrike" cap="none" normalizeH="0" baseline="0" dirty="0">
                          <a:ln>
                            <a:noFill/>
                          </a:ln>
                          <a:solidFill>
                            <a:schemeClr val="tx1"/>
                          </a:solidFill>
                          <a:effectLst/>
                          <a:latin typeface="Arial" pitchFamily="34" charset="0"/>
                        </a:rPr>
                        <a:t>7</a:t>
                      </a:r>
                    </a:p>
                  </a:txBody>
                  <a:tcPr marL="91434" marR="91434"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tc>
                  <a:txBody>
                    <a:bodyPr/>
                    <a:lstStyle/>
                    <a:p>
                      <a:pPr marL="274320" marR="0" lvl="0" indent="0" algn="l"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000" b="1" i="0" u="none" strike="noStrike" cap="none" normalizeH="0" baseline="0" dirty="0">
                          <a:ln>
                            <a:noFill/>
                          </a:ln>
                          <a:solidFill>
                            <a:schemeClr val="tx1"/>
                          </a:solidFill>
                          <a:effectLst/>
                          <a:latin typeface="Arial" pitchFamily="34" charset="0"/>
                        </a:rPr>
                        <a:t>Fire and smoke protection features</a:t>
                      </a:r>
                    </a:p>
                  </a:txBody>
                  <a:tcPr marL="91434" marR="91434" marT="45708" marB="45708"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775480">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400" b="1" i="0" u="none" strike="noStrike" cap="none" normalizeH="0" baseline="0" dirty="0">
                          <a:ln>
                            <a:noFill/>
                          </a:ln>
                          <a:solidFill>
                            <a:schemeClr val="tx1"/>
                          </a:solidFill>
                          <a:effectLst/>
                          <a:latin typeface="Arial" pitchFamily="34" charset="0"/>
                        </a:rPr>
                        <a:t>8</a:t>
                      </a:r>
                    </a:p>
                  </a:txBody>
                  <a:tcPr marL="91434" marR="91434"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tc>
                  <a:txBody>
                    <a:bodyPr/>
                    <a:lstStyle/>
                    <a:p>
                      <a:pPr marL="274320" marR="0" lvl="0" indent="0" algn="l"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000" b="1" i="0" u="none" strike="noStrike" cap="none" normalizeH="0" baseline="0" dirty="0">
                          <a:ln>
                            <a:noFill/>
                          </a:ln>
                          <a:solidFill>
                            <a:schemeClr val="tx1"/>
                          </a:solidFill>
                          <a:effectLst/>
                          <a:latin typeface="Arial" pitchFamily="34" charset="0"/>
                        </a:rPr>
                        <a:t>Interior finish, decoration materials and furnishings</a:t>
                      </a:r>
                    </a:p>
                  </a:txBody>
                  <a:tcPr marL="91434" marR="91434" marT="45708" marB="45708"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743786">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400" b="1" i="0" u="none" strike="noStrike" cap="none" normalizeH="0" baseline="0" dirty="0">
                          <a:ln>
                            <a:noFill/>
                          </a:ln>
                          <a:solidFill>
                            <a:schemeClr val="tx1"/>
                          </a:solidFill>
                          <a:effectLst/>
                          <a:latin typeface="Arial" pitchFamily="34" charset="0"/>
                        </a:rPr>
                        <a:t>9</a:t>
                      </a:r>
                    </a:p>
                  </a:txBody>
                  <a:tcPr marL="91434" marR="91434"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tc>
                  <a:txBody>
                    <a:bodyPr/>
                    <a:lstStyle/>
                    <a:p>
                      <a:pPr marL="274320" marR="0" lvl="0" indent="0" algn="l"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000" b="1" i="0" u="none" strike="noStrike" cap="none" normalizeH="0" baseline="0" dirty="0">
                          <a:ln>
                            <a:noFill/>
                          </a:ln>
                          <a:solidFill>
                            <a:schemeClr val="tx1"/>
                          </a:solidFill>
                          <a:effectLst/>
                          <a:latin typeface="Arial" pitchFamily="34" charset="0"/>
                        </a:rPr>
                        <a:t>Fire protective and life safety systems</a:t>
                      </a:r>
                    </a:p>
                  </a:txBody>
                  <a:tcPr marL="91434" marR="91434" marT="45708" marB="45708"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743786">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400" b="1" i="0" u="none" strike="noStrike" cap="none" normalizeH="0" baseline="0" dirty="0">
                          <a:ln>
                            <a:noFill/>
                          </a:ln>
                          <a:solidFill>
                            <a:schemeClr val="tx1"/>
                          </a:solidFill>
                          <a:effectLst/>
                          <a:latin typeface="Arial" pitchFamily="34" charset="0"/>
                        </a:rPr>
                        <a:t>10</a:t>
                      </a:r>
                    </a:p>
                  </a:txBody>
                  <a:tcPr marL="91434" marR="91434"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tc>
                  <a:txBody>
                    <a:bodyPr/>
                    <a:lstStyle/>
                    <a:p>
                      <a:pPr marL="274320" marR="0" lvl="0" indent="0" algn="l"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000" b="1" i="0" u="none" strike="noStrike" cap="none" normalizeH="0" baseline="0" dirty="0">
                          <a:ln>
                            <a:noFill/>
                          </a:ln>
                          <a:solidFill>
                            <a:schemeClr val="tx1"/>
                          </a:solidFill>
                          <a:effectLst/>
                          <a:latin typeface="Arial" pitchFamily="34" charset="0"/>
                        </a:rPr>
                        <a:t>Means of egress</a:t>
                      </a:r>
                    </a:p>
                  </a:txBody>
                  <a:tcPr marL="91434" marR="91434" marT="45708" marB="45708"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374117395"/>
                  </a:ext>
                </a:extLst>
              </a:tr>
              <a:tr h="743786">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400" b="1" i="0" u="none" strike="noStrike" cap="none" normalizeH="0" baseline="0" dirty="0">
                          <a:ln>
                            <a:noFill/>
                          </a:ln>
                          <a:solidFill>
                            <a:schemeClr val="tx1"/>
                          </a:solidFill>
                          <a:effectLst/>
                          <a:latin typeface="Arial" pitchFamily="34" charset="0"/>
                        </a:rPr>
                        <a:t>12</a:t>
                      </a:r>
                    </a:p>
                  </a:txBody>
                  <a:tcPr marL="91434" marR="91434"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tc>
                  <a:txBody>
                    <a:bodyPr/>
                    <a:lstStyle/>
                    <a:p>
                      <a:pPr marL="274320" marR="0" lvl="0" indent="0" algn="l"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000" b="1" i="0" u="none" strike="noStrike" cap="none" normalizeH="0" baseline="0" dirty="0">
                          <a:ln>
                            <a:noFill/>
                          </a:ln>
                          <a:solidFill>
                            <a:schemeClr val="tx1"/>
                          </a:solidFill>
                          <a:effectLst/>
                          <a:latin typeface="Arial" pitchFamily="34" charset="0"/>
                        </a:rPr>
                        <a:t>Energy Systems (1206.2 Stationary Storage Battery Systems)</a:t>
                      </a:r>
                    </a:p>
                  </a:txBody>
                  <a:tcPr marL="91434" marR="91434" marT="45708" marB="45708"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79382742"/>
                  </a:ext>
                </a:extLst>
              </a:tr>
              <a:tr h="743786">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400" b="1" i="0" u="none" strike="noStrike" cap="none" normalizeH="0" baseline="0" dirty="0">
                          <a:ln>
                            <a:noFill/>
                          </a:ln>
                          <a:solidFill>
                            <a:schemeClr val="tx1"/>
                          </a:solidFill>
                          <a:effectLst/>
                          <a:latin typeface="Arial" pitchFamily="34" charset="0"/>
                        </a:rPr>
                        <a:t>33</a:t>
                      </a:r>
                    </a:p>
                  </a:txBody>
                  <a:tcPr marL="91434" marR="91434"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tc>
                  <a:txBody>
                    <a:bodyPr/>
                    <a:lstStyle/>
                    <a:p>
                      <a:pPr marL="274320" marR="0" lvl="0" indent="0" algn="l"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2000" b="1" i="0" u="none" strike="noStrike" cap="none" normalizeH="0" baseline="0" dirty="0">
                          <a:ln>
                            <a:noFill/>
                          </a:ln>
                          <a:solidFill>
                            <a:schemeClr val="tx1"/>
                          </a:solidFill>
                          <a:effectLst/>
                          <a:latin typeface="Arial" pitchFamily="34" charset="0"/>
                        </a:rPr>
                        <a:t>Fire safety during construction and demolition</a:t>
                      </a:r>
                    </a:p>
                  </a:txBody>
                  <a:tcPr marL="91434" marR="91434" marT="45708" marB="45708"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20268421"/>
                  </a:ext>
                </a:extLst>
              </a:tr>
            </a:tbl>
          </a:graphicData>
        </a:graphic>
      </p:graphicFrame>
      <p:sp>
        <p:nvSpPr>
          <p:cNvPr id="102430" name="Oval 1">
            <a:extLst>
              <a:ext uri="{FF2B5EF4-FFF2-40B4-BE49-F238E27FC236}">
                <a16:creationId xmlns:a16="http://schemas.microsoft.com/office/drawing/2014/main" id="{30D91382-A854-446F-9A84-8989F9E5A2C9}"/>
              </a:ext>
            </a:extLst>
          </p:cNvPr>
          <p:cNvSpPr>
            <a:spLocks noChangeArrowheads="1"/>
          </p:cNvSpPr>
          <p:nvPr/>
        </p:nvSpPr>
        <p:spPr bwMode="auto">
          <a:xfrm>
            <a:off x="161925" y="4156075"/>
            <a:ext cx="8982075" cy="1114425"/>
          </a:xfrm>
          <a:prstGeom prst="ellipse">
            <a:avLst/>
          </a:prstGeom>
          <a:noFill/>
          <a:ln w="2857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a:extLst>
              <a:ext uri="{FF2B5EF4-FFF2-40B4-BE49-F238E27FC236}">
                <a16:creationId xmlns:a16="http://schemas.microsoft.com/office/drawing/2014/main" id="{2CFC23D0-9FD4-4774-9826-73EEDC96FFCE}"/>
              </a:ext>
            </a:extLst>
          </p:cNvPr>
          <p:cNvSpPr>
            <a:spLocks noChangeArrowheads="1"/>
          </p:cNvSpPr>
          <p:nvPr/>
        </p:nvSpPr>
        <p:spPr bwMode="auto">
          <a:xfrm>
            <a:off x="0" y="868363"/>
            <a:ext cx="9228138" cy="6049962"/>
          </a:xfrm>
          <a:prstGeom prst="rect">
            <a:avLst/>
          </a:prstGeom>
          <a:solidFill>
            <a:schemeClr val="bg1"/>
          </a:solidFill>
          <a:ln w="12700" algn="ctr">
            <a:solidFill>
              <a:schemeClr val="tx1"/>
            </a:solidFill>
            <a:round/>
            <a:headEnd/>
            <a:tailEnd/>
          </a:ln>
        </p:spPr>
        <p:txBody>
          <a:bodyPr wrap="none"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lgn="ctr">
              <a:spcBef>
                <a:spcPct val="0"/>
              </a:spcBef>
              <a:buClrTx/>
              <a:buSzTx/>
              <a:buFontTx/>
              <a:buNone/>
            </a:pPr>
            <a:endParaRPr lang="en-US" altLang="en-US"/>
          </a:p>
        </p:txBody>
      </p:sp>
      <p:sp>
        <p:nvSpPr>
          <p:cNvPr id="104451" name="Rectangle 2">
            <a:extLst>
              <a:ext uri="{FF2B5EF4-FFF2-40B4-BE49-F238E27FC236}">
                <a16:creationId xmlns:a16="http://schemas.microsoft.com/office/drawing/2014/main" id="{9C2F9A07-AEBE-4271-BAA5-CA4CEBFAE948}"/>
              </a:ext>
            </a:extLst>
          </p:cNvPr>
          <p:cNvSpPr>
            <a:spLocks noGrp="1" noChangeArrowheads="1"/>
          </p:cNvSpPr>
          <p:nvPr>
            <p:ph type="title"/>
          </p:nvPr>
        </p:nvSpPr>
        <p:spPr>
          <a:xfrm>
            <a:off x="0" y="0"/>
            <a:ext cx="9144000" cy="474662"/>
          </a:xfrm>
        </p:spPr>
        <p:txBody>
          <a:bodyPr/>
          <a:lstStyle/>
          <a:p>
            <a:r>
              <a:rPr lang="en-US" altLang="en-US" sz="2400" b="1" dirty="0"/>
              <a:t> BATTERY ROOM DESIGN-          IEEE and NFPA Guidelines</a:t>
            </a:r>
          </a:p>
        </p:txBody>
      </p:sp>
      <p:pic>
        <p:nvPicPr>
          <p:cNvPr id="104452" name="Picture 4">
            <a:extLst>
              <a:ext uri="{FF2B5EF4-FFF2-40B4-BE49-F238E27FC236}">
                <a16:creationId xmlns:a16="http://schemas.microsoft.com/office/drawing/2014/main" id="{86AFEC68-2DC1-42C2-AA1C-EA450F4F77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400" y="5995988"/>
            <a:ext cx="4556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descr="warning-7591">
            <a:extLst>
              <a:ext uri="{FF2B5EF4-FFF2-40B4-BE49-F238E27FC236}">
                <a16:creationId xmlns:a16="http://schemas.microsoft.com/office/drawing/2014/main" id="{C3DF494B-BC07-4BDC-A107-2F2A6A2FD0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7463" y="5988050"/>
            <a:ext cx="3889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7" descr="osha battery safety sign">
            <a:extLst>
              <a:ext uri="{FF2B5EF4-FFF2-40B4-BE49-F238E27FC236}">
                <a16:creationId xmlns:a16="http://schemas.microsoft.com/office/drawing/2014/main" id="{3C22AAB0-5B0C-44BC-9E46-2A008569F3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500" y="5935663"/>
            <a:ext cx="6588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5" descr="bttry_stn_lg">
            <a:extLst>
              <a:ext uri="{FF2B5EF4-FFF2-40B4-BE49-F238E27FC236}">
                <a16:creationId xmlns:a16="http://schemas.microsoft.com/office/drawing/2014/main" id="{25802234-F821-4F32-8F75-916BFDCDD8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1563" y="2235200"/>
            <a:ext cx="116363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Picture 4" descr="neutralization bucket">
            <a:extLst>
              <a:ext uri="{FF2B5EF4-FFF2-40B4-BE49-F238E27FC236}">
                <a16:creationId xmlns:a16="http://schemas.microsoft.com/office/drawing/2014/main" id="{C7A1F4A7-C8E1-4B0D-A421-DBB5E573D2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1538" y="4592638"/>
            <a:ext cx="77152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7" name="TextBox 10">
            <a:extLst>
              <a:ext uri="{FF2B5EF4-FFF2-40B4-BE49-F238E27FC236}">
                <a16:creationId xmlns:a16="http://schemas.microsoft.com/office/drawing/2014/main" id="{040E4E34-887B-47EC-BD55-AC820A5E3B11}"/>
              </a:ext>
            </a:extLst>
          </p:cNvPr>
          <p:cNvSpPr txBox="1">
            <a:spLocks noChangeArrowheads="1"/>
          </p:cNvSpPr>
          <p:nvPr/>
        </p:nvSpPr>
        <p:spPr bwMode="auto">
          <a:xfrm>
            <a:off x="7421563" y="5441950"/>
            <a:ext cx="1017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000" b="1"/>
              <a:t>Spill Response</a:t>
            </a:r>
          </a:p>
        </p:txBody>
      </p:sp>
      <p:sp>
        <p:nvSpPr>
          <p:cNvPr id="104458" name="TextBox 11">
            <a:extLst>
              <a:ext uri="{FF2B5EF4-FFF2-40B4-BE49-F238E27FC236}">
                <a16:creationId xmlns:a16="http://schemas.microsoft.com/office/drawing/2014/main" id="{53363E36-9CFE-4BF7-AAEE-CC90920B3A60}"/>
              </a:ext>
            </a:extLst>
          </p:cNvPr>
          <p:cNvSpPr txBox="1">
            <a:spLocks noChangeArrowheads="1"/>
          </p:cNvSpPr>
          <p:nvPr/>
        </p:nvSpPr>
        <p:spPr bwMode="auto">
          <a:xfrm>
            <a:off x="8067675" y="2941638"/>
            <a:ext cx="12112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000" b="1"/>
              <a:t>PPE</a:t>
            </a:r>
          </a:p>
        </p:txBody>
      </p:sp>
      <p:sp>
        <p:nvSpPr>
          <p:cNvPr id="104459" name="TextBox 12">
            <a:extLst>
              <a:ext uri="{FF2B5EF4-FFF2-40B4-BE49-F238E27FC236}">
                <a16:creationId xmlns:a16="http://schemas.microsoft.com/office/drawing/2014/main" id="{8823261A-ECDD-4F6E-BB53-4B2407BA30FF}"/>
              </a:ext>
            </a:extLst>
          </p:cNvPr>
          <p:cNvSpPr txBox="1">
            <a:spLocks noChangeArrowheads="1"/>
          </p:cNvSpPr>
          <p:nvPr/>
        </p:nvSpPr>
        <p:spPr bwMode="auto">
          <a:xfrm>
            <a:off x="7624763" y="6462713"/>
            <a:ext cx="1114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000" b="1"/>
              <a:t>Signage</a:t>
            </a:r>
          </a:p>
        </p:txBody>
      </p:sp>
      <p:pic>
        <p:nvPicPr>
          <p:cNvPr id="104460" name="Picture 5" descr="BatterySpillContainmentpicture">
            <a:extLst>
              <a:ext uri="{FF2B5EF4-FFF2-40B4-BE49-F238E27FC236}">
                <a16:creationId xmlns:a16="http://schemas.microsoft.com/office/drawing/2014/main" id="{7C2EED92-0A9C-4CFC-96DD-772E4A27CB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00925" y="3363913"/>
            <a:ext cx="1163638"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1" name="TextBox 14">
            <a:extLst>
              <a:ext uri="{FF2B5EF4-FFF2-40B4-BE49-F238E27FC236}">
                <a16:creationId xmlns:a16="http://schemas.microsoft.com/office/drawing/2014/main" id="{F101DD8F-D479-4B7C-B4E9-305A631AED01}"/>
              </a:ext>
            </a:extLst>
          </p:cNvPr>
          <p:cNvSpPr txBox="1">
            <a:spLocks noChangeArrowheads="1"/>
          </p:cNvSpPr>
          <p:nvPr/>
        </p:nvSpPr>
        <p:spPr bwMode="auto">
          <a:xfrm>
            <a:off x="7435850" y="4251325"/>
            <a:ext cx="1406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200" b="1"/>
              <a:t>Spill barriers</a:t>
            </a:r>
          </a:p>
        </p:txBody>
      </p:sp>
      <p:pic>
        <p:nvPicPr>
          <p:cNvPr id="16" name="Picture 18" descr="detect2">
            <a:hlinkClick r:id="rId10"/>
            <a:extLst>
              <a:ext uri="{FF2B5EF4-FFF2-40B4-BE49-F238E27FC236}">
                <a16:creationId xmlns:a16="http://schemas.microsoft.com/office/drawing/2014/main" id="{9D6E84CF-0FC7-4596-B213-9CCF28B9BC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18500" y="1370013"/>
            <a:ext cx="5365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1" descr="eye3t">
            <a:hlinkClick r:id="rId12"/>
            <a:extLst>
              <a:ext uri="{FF2B5EF4-FFF2-40B4-BE49-F238E27FC236}">
                <a16:creationId xmlns:a16="http://schemas.microsoft.com/office/drawing/2014/main" id="{4229B501-32D7-4B5C-8381-4B414313BD6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77100" y="1066800"/>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4" descr="SY00764_[1]">
            <a:extLst>
              <a:ext uri="{FF2B5EF4-FFF2-40B4-BE49-F238E27FC236}">
                <a16:creationId xmlns:a16="http://schemas.microsoft.com/office/drawing/2014/main" id="{06AC278D-1A52-4C36-A810-FB8B0323EB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89938" y="5980113"/>
            <a:ext cx="5683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Object 41">
            <a:extLst>
              <a:ext uri="{FF2B5EF4-FFF2-40B4-BE49-F238E27FC236}">
                <a16:creationId xmlns:a16="http://schemas.microsoft.com/office/drawing/2014/main" id="{F7E85D64-DCF5-49E1-B1F4-FB841D27E9F8}"/>
              </a:ext>
            </a:extLst>
          </p:cNvPr>
          <p:cNvGraphicFramePr>
            <a:graphicFrameLocks noChangeAspect="1"/>
          </p:cNvGraphicFramePr>
          <p:nvPr/>
        </p:nvGraphicFramePr>
        <p:xfrm>
          <a:off x="7981950" y="4624388"/>
          <a:ext cx="873125" cy="803275"/>
        </p:xfrm>
        <a:graphic>
          <a:graphicData uri="http://schemas.openxmlformats.org/presentationml/2006/ole">
            <mc:AlternateContent xmlns:mc="http://schemas.openxmlformats.org/markup-compatibility/2006">
              <mc:Choice xmlns:v="urn:schemas-microsoft-com:vml" Requires="v">
                <p:oleObj spid="_x0000_s104569" name="Photo Editor Photo" r:id="rId15" imgW="1980952" imgH="1467055" progId="MSPhotoEd.3">
                  <p:embed/>
                </p:oleObj>
              </mc:Choice>
              <mc:Fallback>
                <p:oleObj name="Photo Editor Photo" r:id="rId15" imgW="1980952" imgH="1467055" progId="MSPhotoEd.3">
                  <p:embed/>
                  <p:pic>
                    <p:nvPicPr>
                      <p:cNvPr id="0" name="Object 4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81950" y="4624388"/>
                        <a:ext cx="873125" cy="8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466" name="TextBox 19">
            <a:extLst>
              <a:ext uri="{FF2B5EF4-FFF2-40B4-BE49-F238E27FC236}">
                <a16:creationId xmlns:a16="http://schemas.microsoft.com/office/drawing/2014/main" id="{1BF88FB7-1E4C-45A5-8DEF-103B16BBB522}"/>
              </a:ext>
            </a:extLst>
          </p:cNvPr>
          <p:cNvSpPr txBox="1">
            <a:spLocks noChangeArrowheads="1"/>
          </p:cNvSpPr>
          <p:nvPr/>
        </p:nvSpPr>
        <p:spPr bwMode="auto">
          <a:xfrm>
            <a:off x="7226300" y="1781175"/>
            <a:ext cx="823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200"/>
              <a:t>Eyewash</a:t>
            </a:r>
          </a:p>
        </p:txBody>
      </p:sp>
      <p:sp>
        <p:nvSpPr>
          <p:cNvPr id="104467" name="TextBox 20">
            <a:extLst>
              <a:ext uri="{FF2B5EF4-FFF2-40B4-BE49-F238E27FC236}">
                <a16:creationId xmlns:a16="http://schemas.microsoft.com/office/drawing/2014/main" id="{29223BD5-67A3-418F-BF78-F60FB6CF848C}"/>
              </a:ext>
            </a:extLst>
          </p:cNvPr>
          <p:cNvSpPr txBox="1">
            <a:spLocks noChangeArrowheads="1"/>
          </p:cNvSpPr>
          <p:nvPr/>
        </p:nvSpPr>
        <p:spPr bwMode="auto">
          <a:xfrm>
            <a:off x="8139113" y="1846263"/>
            <a:ext cx="9207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000" b="1"/>
              <a:t>H2 Monitor</a:t>
            </a:r>
          </a:p>
        </p:txBody>
      </p:sp>
      <p:graphicFrame>
        <p:nvGraphicFramePr>
          <p:cNvPr id="2" name="Table 1">
            <a:extLst>
              <a:ext uri="{FF2B5EF4-FFF2-40B4-BE49-F238E27FC236}">
                <a16:creationId xmlns:a16="http://schemas.microsoft.com/office/drawing/2014/main" id="{EA7BFC07-F75D-48A2-8C59-CD7FFF93DAEA}"/>
              </a:ext>
            </a:extLst>
          </p:cNvPr>
          <p:cNvGraphicFramePr>
            <a:graphicFrameLocks noGrp="1"/>
          </p:cNvGraphicFramePr>
          <p:nvPr>
            <p:extLst>
              <p:ext uri="{D42A27DB-BD31-4B8C-83A1-F6EECF244321}">
                <p14:modId xmlns:p14="http://schemas.microsoft.com/office/powerpoint/2010/main" val="921267871"/>
              </p:ext>
            </p:extLst>
          </p:nvPr>
        </p:nvGraphicFramePr>
        <p:xfrm>
          <a:off x="0" y="868363"/>
          <a:ext cx="7007225" cy="5913529"/>
        </p:xfrm>
        <a:graphic>
          <a:graphicData uri="http://schemas.openxmlformats.org/drawingml/2006/table">
            <a:tbl>
              <a:tblPr firstRow="1" bandRow="1">
                <a:tableStyleId>{00A15C55-8517-42AA-B614-E9B94910E393}</a:tableStyleId>
              </a:tblPr>
              <a:tblGrid>
                <a:gridCol w="4527861">
                  <a:extLst>
                    <a:ext uri="{9D8B030D-6E8A-4147-A177-3AD203B41FA5}">
                      <a16:colId xmlns:a16="http://schemas.microsoft.com/office/drawing/2014/main" val="851301055"/>
                    </a:ext>
                  </a:extLst>
                </a:gridCol>
                <a:gridCol w="2479364">
                  <a:extLst>
                    <a:ext uri="{9D8B030D-6E8A-4147-A177-3AD203B41FA5}">
                      <a16:colId xmlns:a16="http://schemas.microsoft.com/office/drawing/2014/main" val="2223658464"/>
                    </a:ext>
                  </a:extLst>
                </a:gridCol>
              </a:tblGrid>
              <a:tr h="659325">
                <a:tc>
                  <a:txBody>
                    <a:bodyPr/>
                    <a:lstStyle/>
                    <a:p>
                      <a:r>
                        <a:rPr lang="en-US" altLang="en-US" sz="1800" b="1" dirty="0">
                          <a:latin typeface="Tahoma" panose="020B0604030504040204" pitchFamily="34" charset="0"/>
                        </a:rPr>
                        <a:t>Battery Room Considerations:</a:t>
                      </a:r>
                      <a:endParaRPr lang="en-US" sz="1800" dirty="0"/>
                    </a:p>
                  </a:txBody>
                  <a:tcPr marL="91431" marR="91431" anchor="ctr"/>
                </a:tc>
                <a:tc>
                  <a:txBody>
                    <a:bodyPr/>
                    <a:lstStyle/>
                    <a:p>
                      <a:pPr algn="ctr"/>
                      <a:r>
                        <a:rPr lang="en-US" sz="1800" dirty="0"/>
                        <a:t>Lithium Ion</a:t>
                      </a:r>
                    </a:p>
                  </a:txBody>
                  <a:tcPr marL="91431" marR="91431" anchor="ctr"/>
                </a:tc>
                <a:extLst>
                  <a:ext uri="{0D108BD9-81ED-4DB2-BD59-A6C34878D82A}">
                    <a16:rowId xmlns:a16="http://schemas.microsoft.com/office/drawing/2014/main" val="2317363237"/>
                  </a:ext>
                </a:extLst>
              </a:tr>
              <a:tr h="472183">
                <a:tc>
                  <a:txBody>
                    <a:bodyPr/>
                    <a:lstStyle/>
                    <a:p>
                      <a:r>
                        <a:rPr lang="en-US" altLang="en-US" sz="1400" b="1" dirty="0">
                          <a:latin typeface="Tahoma" panose="020B0604030504040204" pitchFamily="34" charset="0"/>
                        </a:rPr>
                        <a:t>Charger/s </a:t>
                      </a:r>
                      <a:r>
                        <a:rPr lang="en-US" altLang="en-US" sz="2400" b="1" dirty="0">
                          <a:latin typeface="Tahoma" panose="020B0604030504040204" pitchFamily="34" charset="0"/>
                        </a:rPr>
                        <a:t>*</a:t>
                      </a:r>
                      <a:endParaRPr lang="en-US" sz="2400" dirty="0"/>
                    </a:p>
                  </a:txBody>
                  <a:tcPr marL="91431" marR="91431"/>
                </a:tc>
                <a:tc>
                  <a:txBody>
                    <a:bodyPr/>
                    <a:lstStyle/>
                    <a:p>
                      <a:pPr algn="ctr"/>
                      <a:r>
                        <a:rPr lang="en-US" sz="1600" dirty="0"/>
                        <a:t>Single only</a:t>
                      </a:r>
                    </a:p>
                  </a:txBody>
                  <a:tcPr marL="91431" marR="91431"/>
                </a:tc>
                <a:extLst>
                  <a:ext uri="{0D108BD9-81ED-4DB2-BD59-A6C34878D82A}">
                    <a16:rowId xmlns:a16="http://schemas.microsoft.com/office/drawing/2014/main" val="1042519935"/>
                  </a:ext>
                </a:extLst>
              </a:tr>
              <a:tr h="382993">
                <a:tc>
                  <a:txBody>
                    <a:bodyPr/>
                    <a:lstStyle/>
                    <a:p>
                      <a:r>
                        <a:rPr lang="en-US" altLang="en-US" sz="1400" b="1" dirty="0">
                          <a:latin typeface="Tahoma" panose="020B0604030504040204" pitchFamily="34" charset="0"/>
                        </a:rPr>
                        <a:t>Spill containment</a:t>
                      </a:r>
                      <a:endParaRPr lang="en-US" sz="1400" dirty="0"/>
                    </a:p>
                  </a:txBody>
                  <a:tcPr marL="91431" marR="91431"/>
                </a:tc>
                <a:tc>
                  <a:txBody>
                    <a:bodyPr/>
                    <a:lstStyle/>
                    <a:p>
                      <a:pPr algn="ctr"/>
                      <a:r>
                        <a:rPr lang="en-US" sz="1400" b="1" dirty="0">
                          <a:solidFill>
                            <a:schemeClr val="tx2"/>
                          </a:solidFill>
                        </a:rPr>
                        <a:t>N/A</a:t>
                      </a:r>
                    </a:p>
                  </a:txBody>
                  <a:tcPr marL="91431" marR="91431"/>
                </a:tc>
                <a:extLst>
                  <a:ext uri="{0D108BD9-81ED-4DB2-BD59-A6C34878D82A}">
                    <a16:rowId xmlns:a16="http://schemas.microsoft.com/office/drawing/2014/main" val="3812856743"/>
                  </a:ext>
                </a:extLst>
              </a:tr>
              <a:tr h="367426">
                <a:tc>
                  <a:txBody>
                    <a:bodyPr/>
                    <a:lstStyle/>
                    <a:p>
                      <a:r>
                        <a:rPr lang="en-US" altLang="en-US" sz="1400" b="1" dirty="0">
                          <a:latin typeface="Tahoma" panose="020B0604030504040204" pitchFamily="34" charset="0"/>
                        </a:rPr>
                        <a:t>Spill  Neutralization (5.0-7.0 PH)</a:t>
                      </a:r>
                      <a:endParaRPr lang="en-US" sz="1400" dirty="0"/>
                    </a:p>
                  </a:txBody>
                  <a:tcPr marL="91431" marR="91431"/>
                </a:tc>
                <a:tc>
                  <a:txBody>
                    <a:bodyPr/>
                    <a:lstStyle/>
                    <a:p>
                      <a:pPr algn="ctr"/>
                      <a:r>
                        <a:rPr lang="en-US" sz="1400" b="1" dirty="0">
                          <a:solidFill>
                            <a:schemeClr val="tx2"/>
                          </a:solidFill>
                        </a:rPr>
                        <a:t>N/A</a:t>
                      </a:r>
                    </a:p>
                  </a:txBody>
                  <a:tcPr marL="91431" marR="91431"/>
                </a:tc>
                <a:extLst>
                  <a:ext uri="{0D108BD9-81ED-4DB2-BD59-A6C34878D82A}">
                    <a16:rowId xmlns:a16="http://schemas.microsoft.com/office/drawing/2014/main" val="3704815150"/>
                  </a:ext>
                </a:extLst>
              </a:tr>
              <a:tr h="304775">
                <a:tc>
                  <a:txBody>
                    <a:bodyPr/>
                    <a:lstStyle/>
                    <a:p>
                      <a:r>
                        <a:rPr lang="en-US" altLang="en-US" sz="1400" b="1" dirty="0">
                          <a:latin typeface="Tahoma" panose="020B0604030504040204" pitchFamily="34" charset="0"/>
                        </a:rPr>
                        <a:t>PPE</a:t>
                      </a:r>
                      <a:endParaRPr lang="en-US" sz="1400" dirty="0"/>
                    </a:p>
                  </a:txBody>
                  <a:tcPr marL="91431" marR="91431"/>
                </a:tc>
                <a:tc>
                  <a:txBody>
                    <a:bodyPr/>
                    <a:lstStyle/>
                    <a:p>
                      <a:pPr algn="ctr"/>
                      <a:r>
                        <a:rPr lang="en-US" sz="1400" dirty="0"/>
                        <a:t>Yes (Electrical)</a:t>
                      </a:r>
                    </a:p>
                  </a:txBody>
                  <a:tcPr marL="91431" marR="91431"/>
                </a:tc>
                <a:extLst>
                  <a:ext uri="{0D108BD9-81ED-4DB2-BD59-A6C34878D82A}">
                    <a16:rowId xmlns:a16="http://schemas.microsoft.com/office/drawing/2014/main" val="2737204001"/>
                  </a:ext>
                </a:extLst>
              </a:tr>
              <a:tr h="419862">
                <a:tc>
                  <a:txBody>
                    <a:bodyPr/>
                    <a:lstStyle/>
                    <a:p>
                      <a:r>
                        <a:rPr lang="en-US" altLang="en-US" sz="1400" b="1" dirty="0">
                          <a:latin typeface="Tahoma" panose="020B0604030504040204" pitchFamily="34" charset="0"/>
                        </a:rPr>
                        <a:t>Eyewash station (15 min flush Minimum)</a:t>
                      </a:r>
                      <a:endParaRPr lang="en-US" sz="1400" dirty="0"/>
                    </a:p>
                  </a:txBody>
                  <a:tcPr marL="91431" marR="91431"/>
                </a:tc>
                <a:tc>
                  <a:txBody>
                    <a:bodyPr/>
                    <a:lstStyle/>
                    <a:p>
                      <a:pPr algn="ctr"/>
                      <a:r>
                        <a:rPr lang="en-US" sz="1400" b="1" dirty="0">
                          <a:solidFill>
                            <a:schemeClr val="tx2"/>
                          </a:solidFill>
                        </a:rPr>
                        <a:t>N/A</a:t>
                      </a:r>
                    </a:p>
                  </a:txBody>
                  <a:tcPr marL="91431" marR="91431"/>
                </a:tc>
                <a:extLst>
                  <a:ext uri="{0D108BD9-81ED-4DB2-BD59-A6C34878D82A}">
                    <a16:rowId xmlns:a16="http://schemas.microsoft.com/office/drawing/2014/main" val="1163754538"/>
                  </a:ext>
                </a:extLst>
              </a:tr>
              <a:tr h="322247">
                <a:tc>
                  <a:txBody>
                    <a:bodyPr/>
                    <a:lstStyle/>
                    <a:p>
                      <a:r>
                        <a:rPr lang="en-US" altLang="en-US" sz="1400" b="1" dirty="0">
                          <a:latin typeface="Tahoma" panose="020B0604030504040204" pitchFamily="34" charset="0"/>
                        </a:rPr>
                        <a:t>Gas Detection &amp; Alarm</a:t>
                      </a:r>
                      <a:endParaRPr lang="en-US" sz="1400" dirty="0"/>
                    </a:p>
                  </a:txBody>
                  <a:tcPr marL="91431" marR="91431"/>
                </a:tc>
                <a:tc>
                  <a:txBody>
                    <a:bodyPr/>
                    <a:lstStyle/>
                    <a:p>
                      <a:pPr algn="ctr"/>
                      <a:r>
                        <a:rPr lang="en-US" sz="1400" b="0" dirty="0">
                          <a:solidFill>
                            <a:schemeClr val="tx1"/>
                          </a:solidFill>
                        </a:rPr>
                        <a:t>YES</a:t>
                      </a:r>
                    </a:p>
                  </a:txBody>
                  <a:tcPr marL="91431" marR="91431"/>
                </a:tc>
                <a:extLst>
                  <a:ext uri="{0D108BD9-81ED-4DB2-BD59-A6C34878D82A}">
                    <a16:rowId xmlns:a16="http://schemas.microsoft.com/office/drawing/2014/main" val="2779572123"/>
                  </a:ext>
                </a:extLst>
              </a:tr>
              <a:tr h="382993">
                <a:tc>
                  <a:txBody>
                    <a:bodyPr/>
                    <a:lstStyle/>
                    <a:p>
                      <a:r>
                        <a:rPr lang="en-US" altLang="en-US" sz="1400" b="1" dirty="0">
                          <a:latin typeface="Tahoma" panose="020B0604030504040204" pitchFamily="34" charset="0"/>
                        </a:rPr>
                        <a:t>Ventilation</a:t>
                      </a:r>
                      <a:endParaRPr lang="en-US" sz="1400" dirty="0"/>
                    </a:p>
                  </a:txBody>
                  <a:tcPr marL="91431" marR="91431"/>
                </a:tc>
                <a:tc>
                  <a:txBody>
                    <a:bodyPr/>
                    <a:lstStyle/>
                    <a:p>
                      <a:pPr algn="ctr"/>
                      <a:r>
                        <a:rPr lang="en-US" sz="1400" b="1" dirty="0">
                          <a:solidFill>
                            <a:schemeClr val="tx2"/>
                          </a:solidFill>
                        </a:rPr>
                        <a:t>N/A</a:t>
                      </a:r>
                    </a:p>
                  </a:txBody>
                  <a:tcPr marL="91431" marR="91431"/>
                </a:tc>
                <a:extLst>
                  <a:ext uri="{0D108BD9-81ED-4DB2-BD59-A6C34878D82A}">
                    <a16:rowId xmlns:a16="http://schemas.microsoft.com/office/drawing/2014/main" val="106462443"/>
                  </a:ext>
                </a:extLst>
              </a:tr>
              <a:tr h="304775">
                <a:tc>
                  <a:txBody>
                    <a:bodyPr/>
                    <a:lstStyle/>
                    <a:p>
                      <a:r>
                        <a:rPr lang="en-US" altLang="en-US" sz="1400" b="1" dirty="0">
                          <a:latin typeface="Tahoma" panose="020B0604030504040204" pitchFamily="34" charset="0"/>
                        </a:rPr>
                        <a:t>Safety Signage</a:t>
                      </a:r>
                      <a:endParaRPr lang="en-US" sz="1400" dirty="0"/>
                    </a:p>
                  </a:txBody>
                  <a:tcPr marL="91431" marR="91431"/>
                </a:tc>
                <a:tc>
                  <a:txBody>
                    <a:bodyPr/>
                    <a:lstStyle/>
                    <a:p>
                      <a:pPr algn="ctr"/>
                      <a:r>
                        <a:rPr lang="en-US" sz="1400" dirty="0"/>
                        <a:t>Yes</a:t>
                      </a:r>
                    </a:p>
                  </a:txBody>
                  <a:tcPr marL="91431" marR="91431"/>
                </a:tc>
                <a:extLst>
                  <a:ext uri="{0D108BD9-81ED-4DB2-BD59-A6C34878D82A}">
                    <a16:rowId xmlns:a16="http://schemas.microsoft.com/office/drawing/2014/main" val="665939835"/>
                  </a:ext>
                </a:extLst>
              </a:tr>
              <a:tr h="382993">
                <a:tc>
                  <a:txBody>
                    <a:bodyPr/>
                    <a:lstStyle/>
                    <a:p>
                      <a:r>
                        <a:rPr lang="en-US" altLang="en-US" sz="1400" b="1" dirty="0">
                          <a:latin typeface="Tahoma" panose="020B0604030504040204" pitchFamily="34" charset="0"/>
                        </a:rPr>
                        <a:t>Battery Disconnect </a:t>
                      </a:r>
                      <a:endParaRPr lang="en-US" sz="1400" dirty="0"/>
                    </a:p>
                  </a:txBody>
                  <a:tcPr marL="91431" marR="91431"/>
                </a:tc>
                <a:tc>
                  <a:txBody>
                    <a:bodyPr/>
                    <a:lstStyle/>
                    <a:p>
                      <a:pPr algn="ctr"/>
                      <a:r>
                        <a:rPr lang="en-US" sz="1400" dirty="0"/>
                        <a:t>Yes</a:t>
                      </a:r>
                    </a:p>
                  </a:txBody>
                  <a:tcPr marL="91431" marR="91431"/>
                </a:tc>
                <a:extLst>
                  <a:ext uri="{0D108BD9-81ED-4DB2-BD59-A6C34878D82A}">
                    <a16:rowId xmlns:a16="http://schemas.microsoft.com/office/drawing/2014/main" val="404131130"/>
                  </a:ext>
                </a:extLst>
              </a:tr>
              <a:tr h="382993">
                <a:tc>
                  <a:txBody>
                    <a:bodyPr/>
                    <a:lstStyle/>
                    <a:p>
                      <a:r>
                        <a:rPr lang="en-US" altLang="en-US" sz="1400" b="1" dirty="0">
                          <a:latin typeface="Tahoma" panose="020B0604030504040204" pitchFamily="34" charset="0"/>
                        </a:rPr>
                        <a:t>Battery cabling</a:t>
                      </a:r>
                      <a:endParaRPr lang="en-US" sz="1400" dirty="0"/>
                    </a:p>
                  </a:txBody>
                  <a:tcPr marL="91431" marR="91431"/>
                </a:tc>
                <a:tc>
                  <a:txBody>
                    <a:bodyPr/>
                    <a:lstStyle/>
                    <a:p>
                      <a:pPr algn="ctr"/>
                      <a:r>
                        <a:rPr lang="en-US" sz="1400" dirty="0"/>
                        <a:t>Special</a:t>
                      </a:r>
                    </a:p>
                  </a:txBody>
                  <a:tcPr marL="91431" marR="91431"/>
                </a:tc>
                <a:extLst>
                  <a:ext uri="{0D108BD9-81ED-4DB2-BD59-A6C34878D82A}">
                    <a16:rowId xmlns:a16="http://schemas.microsoft.com/office/drawing/2014/main" val="3656139020"/>
                  </a:ext>
                </a:extLst>
              </a:tr>
              <a:tr h="382993">
                <a:tc>
                  <a:txBody>
                    <a:bodyPr/>
                    <a:lstStyle/>
                    <a:p>
                      <a:r>
                        <a:rPr lang="en-US" altLang="en-US" sz="1400" b="1" dirty="0">
                          <a:latin typeface="Tahoma" panose="020B0604030504040204" pitchFamily="34" charset="0"/>
                        </a:rPr>
                        <a:t>Access/Egress</a:t>
                      </a:r>
                      <a:endParaRPr lang="en-US" sz="1400" dirty="0"/>
                    </a:p>
                  </a:txBody>
                  <a:tcPr marL="91431" marR="91431"/>
                </a:tc>
                <a:tc>
                  <a:txBody>
                    <a:bodyPr/>
                    <a:lstStyle/>
                    <a:p>
                      <a:pPr algn="ctr"/>
                      <a:r>
                        <a:rPr lang="en-US" sz="1400" b="1" dirty="0"/>
                        <a:t>Yes/ Location Dependent</a:t>
                      </a:r>
                    </a:p>
                  </a:txBody>
                  <a:tcPr marL="91431" marR="91431"/>
                </a:tc>
                <a:extLst>
                  <a:ext uri="{0D108BD9-81ED-4DB2-BD59-A6C34878D82A}">
                    <a16:rowId xmlns:a16="http://schemas.microsoft.com/office/drawing/2014/main" val="1117497923"/>
                  </a:ext>
                </a:extLst>
              </a:tr>
              <a:tr h="457158">
                <a:tc>
                  <a:txBody>
                    <a:bodyPr/>
                    <a:lstStyle/>
                    <a:p>
                      <a:r>
                        <a:rPr lang="en-US" altLang="en-US" sz="1400" b="1" dirty="0">
                          <a:latin typeface="Tahoma" panose="020B0604030504040204" pitchFamily="34" charset="0"/>
                        </a:rPr>
                        <a:t>Fire Suppression </a:t>
                      </a:r>
                      <a:r>
                        <a:rPr lang="en-US" altLang="en-US" sz="2400" b="1" dirty="0">
                          <a:latin typeface="Tahoma" panose="020B0604030504040204" pitchFamily="34" charset="0"/>
                        </a:rPr>
                        <a:t>*</a:t>
                      </a:r>
                      <a:endParaRPr lang="en-US" sz="2400" dirty="0"/>
                    </a:p>
                  </a:txBody>
                  <a:tcPr marL="91431" marR="91431"/>
                </a:tc>
                <a:tc>
                  <a:txBody>
                    <a:bodyPr/>
                    <a:lstStyle/>
                    <a:p>
                      <a:pPr algn="ctr"/>
                      <a:r>
                        <a:rPr lang="en-US" sz="1400" b="1" dirty="0"/>
                        <a:t>Yes</a:t>
                      </a:r>
                    </a:p>
                  </a:txBody>
                  <a:tcPr marL="91431" marR="91431"/>
                </a:tc>
                <a:extLst>
                  <a:ext uri="{0D108BD9-81ED-4DB2-BD59-A6C34878D82A}">
                    <a16:rowId xmlns:a16="http://schemas.microsoft.com/office/drawing/2014/main" val="152416349"/>
                  </a:ext>
                </a:extLst>
              </a:tr>
              <a:tr h="690721">
                <a:tc>
                  <a:txBody>
                    <a:bodyPr/>
                    <a:lstStyle/>
                    <a:p>
                      <a:r>
                        <a:rPr lang="en-US" altLang="en-US" sz="1400" b="1" dirty="0">
                          <a:latin typeface="Tahoma" panose="020B0604030504040204" pitchFamily="34" charset="0"/>
                        </a:rPr>
                        <a:t>Fire Protective Clearances  </a:t>
                      </a:r>
                      <a:r>
                        <a:rPr lang="en-US" altLang="en-US" sz="2400" b="1" dirty="0">
                          <a:latin typeface="Tahoma" panose="020B0604030504040204" pitchFamily="34" charset="0"/>
                        </a:rPr>
                        <a:t>*</a:t>
                      </a:r>
                      <a:endParaRPr lang="en-US" sz="2400" dirty="0"/>
                    </a:p>
                  </a:txBody>
                  <a:tcPr marL="91431" marR="91431"/>
                </a:tc>
                <a:tc>
                  <a:txBody>
                    <a:bodyPr/>
                    <a:lstStyle/>
                    <a:p>
                      <a:pPr algn="ctr"/>
                      <a:r>
                        <a:rPr lang="en-US" sz="1400" b="1" dirty="0"/>
                        <a:t>Yes</a:t>
                      </a:r>
                    </a:p>
                  </a:txBody>
                  <a:tcPr marL="91431" marR="91431"/>
                </a:tc>
                <a:extLst>
                  <a:ext uri="{0D108BD9-81ED-4DB2-BD59-A6C34878D82A}">
                    <a16:rowId xmlns:a16="http://schemas.microsoft.com/office/drawing/2014/main" val="927669452"/>
                  </a:ext>
                </a:extLst>
              </a:tr>
            </a:tbl>
          </a:graphicData>
        </a:graphic>
      </p:graphicFrame>
      <p:pic>
        <p:nvPicPr>
          <p:cNvPr id="104515" name="Picture 6" descr="high voltage sign">
            <a:extLst>
              <a:ext uri="{FF2B5EF4-FFF2-40B4-BE49-F238E27FC236}">
                <a16:creationId xmlns:a16="http://schemas.microsoft.com/office/drawing/2014/main" id="{95EF6AA7-5725-46B4-BB00-9273D612353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65875" y="5932488"/>
            <a:ext cx="723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16" name="TextBox 2">
            <a:extLst>
              <a:ext uri="{FF2B5EF4-FFF2-40B4-BE49-F238E27FC236}">
                <a16:creationId xmlns:a16="http://schemas.microsoft.com/office/drawing/2014/main" id="{843C68A3-7B59-48B0-AB60-48E56F11A579}"/>
              </a:ext>
            </a:extLst>
          </p:cNvPr>
          <p:cNvSpPr txBox="1">
            <a:spLocks noChangeArrowheads="1"/>
          </p:cNvSpPr>
          <p:nvPr/>
        </p:nvSpPr>
        <p:spPr bwMode="auto">
          <a:xfrm>
            <a:off x="2778125" y="6400800"/>
            <a:ext cx="2227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200"/>
              <a:t>2018 NFPA 52.3.2.7-8</a:t>
            </a:r>
          </a:p>
          <a:p>
            <a:endParaRPr lang="en-US" altLang="en-US" sz="1200"/>
          </a:p>
        </p:txBody>
      </p:sp>
      <p:sp>
        <p:nvSpPr>
          <p:cNvPr id="104517" name="TextBox 22">
            <a:extLst>
              <a:ext uri="{FF2B5EF4-FFF2-40B4-BE49-F238E27FC236}">
                <a16:creationId xmlns:a16="http://schemas.microsoft.com/office/drawing/2014/main" id="{85FD1C64-2CF8-4C97-A353-7D5421129C2D}"/>
              </a:ext>
            </a:extLst>
          </p:cNvPr>
          <p:cNvSpPr txBox="1">
            <a:spLocks noChangeArrowheads="1"/>
          </p:cNvSpPr>
          <p:nvPr/>
        </p:nvSpPr>
        <p:spPr bwMode="auto">
          <a:xfrm>
            <a:off x="2136775" y="5699125"/>
            <a:ext cx="2227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200"/>
              <a:t>2018 NFPA 52.3.2.7-8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edge">
                                      <p:cBhvr>
                                        <p:cTn id="7" dur="2000"/>
                                        <p:tgtEl>
                                          <p:spTgt spid="16"/>
                                        </p:tgtEl>
                                      </p:cBhvr>
                                    </p:animEffect>
                                  </p:childTnLst>
                                </p:cTn>
                              </p:par>
                              <p:par>
                                <p:cTn id="8" presetID="2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edge">
                                      <p:cBhvr>
                                        <p:cTn id="10" dur="2000"/>
                                        <p:tgtEl>
                                          <p:spTgt spid="17"/>
                                        </p:tgtEl>
                                      </p:cBhvr>
                                    </p:animEffect>
                                  </p:childTnLst>
                                </p:cTn>
                              </p:par>
                              <p:par>
                                <p:cTn id="11" presetID="2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edge">
                                      <p:cBhvr>
                                        <p:cTn id="13" dur="2000"/>
                                        <p:tgtEl>
                                          <p:spTgt spid="18"/>
                                        </p:tgtEl>
                                      </p:cBhvr>
                                    </p:animEffect>
                                  </p:childTnLst>
                                </p:cTn>
                              </p:par>
                              <p:par>
                                <p:cTn id="14" presetID="2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edge">
                                      <p:cBhvr>
                                        <p:cTn id="1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oter Placeholder 4">
            <a:extLst>
              <a:ext uri="{FF2B5EF4-FFF2-40B4-BE49-F238E27FC236}">
                <a16:creationId xmlns:a16="http://schemas.microsoft.com/office/drawing/2014/main" id="{51AB8444-AC1E-4C57-9AAA-47222BD3BEB8}"/>
              </a:ext>
            </a:extLst>
          </p:cNvPr>
          <p:cNvSpPr>
            <a:spLocks noGrp="1" noChangeArrowheads="1"/>
          </p:cNvSpPr>
          <p:nvPr>
            <p:ph type="ftr"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l"/>
            <a:endParaRPr lang="en-US" altLang="en-US"/>
          </a:p>
        </p:txBody>
      </p:sp>
      <p:sp>
        <p:nvSpPr>
          <p:cNvPr id="106499" name="Rectangle 2">
            <a:extLst>
              <a:ext uri="{FF2B5EF4-FFF2-40B4-BE49-F238E27FC236}">
                <a16:creationId xmlns:a16="http://schemas.microsoft.com/office/drawing/2014/main" id="{8B4EDF15-991F-401B-9F4E-FBD87AA1BE12}"/>
              </a:ext>
            </a:extLst>
          </p:cNvPr>
          <p:cNvSpPr>
            <a:spLocks noGrp="1" noChangeArrowheads="1"/>
          </p:cNvSpPr>
          <p:nvPr>
            <p:ph type="title"/>
          </p:nvPr>
        </p:nvSpPr>
        <p:spPr>
          <a:xfrm>
            <a:off x="0" y="-11944"/>
            <a:ext cx="9124950" cy="463548"/>
          </a:xfrm>
        </p:spPr>
        <p:txBody>
          <a:bodyPr/>
          <a:lstStyle/>
          <a:p>
            <a:r>
              <a:rPr lang="en-US" altLang="en-US" sz="1600" b="1" dirty="0"/>
              <a:t> </a:t>
            </a:r>
            <a:r>
              <a:rPr lang="en-US" altLang="en-US" sz="2400" b="1" dirty="0">
                <a:latin typeface="Arial" panose="020B0604020202020204" pitchFamily="34" charset="0"/>
                <a:cs typeface="Arial" panose="020B0604020202020204" pitchFamily="34" charset="0"/>
              </a:rPr>
              <a:t>BATTERY TECHNOLOGY </a:t>
            </a:r>
            <a:r>
              <a:rPr lang="en-US" altLang="en-US" sz="1600" dirty="0"/>
              <a:t>–                 </a:t>
            </a:r>
            <a:r>
              <a:rPr lang="en-US" altLang="en-US" sz="2000" dirty="0">
                <a:latin typeface="Arial Black" panose="020B0A04020102020204" pitchFamily="34" charset="0"/>
              </a:rPr>
              <a:t>CODES AND REGULATIONS</a:t>
            </a:r>
          </a:p>
        </p:txBody>
      </p:sp>
      <p:sp>
        <p:nvSpPr>
          <p:cNvPr id="106500" name="Rectangle 232">
            <a:extLst>
              <a:ext uri="{FF2B5EF4-FFF2-40B4-BE49-F238E27FC236}">
                <a16:creationId xmlns:a16="http://schemas.microsoft.com/office/drawing/2014/main" id="{B39131CB-F909-4002-B02A-0CA5F7330076}"/>
              </a:ext>
            </a:extLst>
          </p:cNvPr>
          <p:cNvSpPr>
            <a:spLocks noChangeArrowheads="1"/>
          </p:cNvSpPr>
          <p:nvPr/>
        </p:nvSpPr>
        <p:spPr bwMode="auto">
          <a:xfrm>
            <a:off x="-31750" y="187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06501" name="Rectangle 233">
            <a:extLst>
              <a:ext uri="{FF2B5EF4-FFF2-40B4-BE49-F238E27FC236}">
                <a16:creationId xmlns:a16="http://schemas.microsoft.com/office/drawing/2014/main" id="{4B8E604F-9EDE-4446-A71B-DE09EBC265BF}"/>
              </a:ext>
            </a:extLst>
          </p:cNvPr>
          <p:cNvSpPr>
            <a:spLocks noChangeArrowheads="1"/>
          </p:cNvSpPr>
          <p:nvPr/>
        </p:nvSpPr>
        <p:spPr bwMode="auto">
          <a:xfrm>
            <a:off x="-31750" y="3856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06502" name="Rectangle 234">
            <a:extLst>
              <a:ext uri="{FF2B5EF4-FFF2-40B4-BE49-F238E27FC236}">
                <a16:creationId xmlns:a16="http://schemas.microsoft.com/office/drawing/2014/main" id="{8319895B-361F-469D-8A69-72325D92124D}"/>
              </a:ext>
            </a:extLst>
          </p:cNvPr>
          <p:cNvSpPr>
            <a:spLocks noChangeArrowheads="1"/>
          </p:cNvSpPr>
          <p:nvPr/>
        </p:nvSpPr>
        <p:spPr bwMode="auto">
          <a:xfrm>
            <a:off x="-31750" y="13101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graphicFrame>
        <p:nvGraphicFramePr>
          <p:cNvPr id="2" name="Table 1">
            <a:extLst>
              <a:ext uri="{FF2B5EF4-FFF2-40B4-BE49-F238E27FC236}">
                <a16:creationId xmlns:a16="http://schemas.microsoft.com/office/drawing/2014/main" id="{5E4D98CA-5446-4346-93EA-44D6480B1F56}"/>
              </a:ext>
            </a:extLst>
          </p:cNvPr>
          <p:cNvGraphicFramePr>
            <a:graphicFrameLocks noGrp="1"/>
          </p:cNvGraphicFramePr>
          <p:nvPr>
            <p:extLst>
              <p:ext uri="{D42A27DB-BD31-4B8C-83A1-F6EECF244321}">
                <p14:modId xmlns:p14="http://schemas.microsoft.com/office/powerpoint/2010/main" val="2160682116"/>
              </p:ext>
            </p:extLst>
          </p:nvPr>
        </p:nvGraphicFramePr>
        <p:xfrm>
          <a:off x="19050" y="820739"/>
          <a:ext cx="9144000" cy="6496381"/>
        </p:xfrm>
        <a:graphic>
          <a:graphicData uri="http://schemas.openxmlformats.org/drawingml/2006/table">
            <a:tbl>
              <a:tblPr firstRow="1" bandRow="1">
                <a:tableStyleId>{073A0DAA-6AF3-43AB-8588-CEC1D06C72B9}</a:tableStyleId>
              </a:tblPr>
              <a:tblGrid>
                <a:gridCol w="1664160">
                  <a:extLst>
                    <a:ext uri="{9D8B030D-6E8A-4147-A177-3AD203B41FA5}">
                      <a16:colId xmlns:a16="http://schemas.microsoft.com/office/drawing/2014/main" val="2295005407"/>
                    </a:ext>
                  </a:extLst>
                </a:gridCol>
                <a:gridCol w="1696240">
                  <a:extLst>
                    <a:ext uri="{9D8B030D-6E8A-4147-A177-3AD203B41FA5}">
                      <a16:colId xmlns:a16="http://schemas.microsoft.com/office/drawing/2014/main" val="4214734525"/>
                    </a:ext>
                  </a:extLst>
                </a:gridCol>
                <a:gridCol w="1599312">
                  <a:extLst>
                    <a:ext uri="{9D8B030D-6E8A-4147-A177-3AD203B41FA5}">
                      <a16:colId xmlns:a16="http://schemas.microsoft.com/office/drawing/2014/main" val="1853674214"/>
                    </a:ext>
                  </a:extLst>
                </a:gridCol>
                <a:gridCol w="1356992">
                  <a:extLst>
                    <a:ext uri="{9D8B030D-6E8A-4147-A177-3AD203B41FA5}">
                      <a16:colId xmlns:a16="http://schemas.microsoft.com/office/drawing/2014/main" val="982692020"/>
                    </a:ext>
                  </a:extLst>
                </a:gridCol>
                <a:gridCol w="1453920">
                  <a:extLst>
                    <a:ext uri="{9D8B030D-6E8A-4147-A177-3AD203B41FA5}">
                      <a16:colId xmlns:a16="http://schemas.microsoft.com/office/drawing/2014/main" val="1376901525"/>
                    </a:ext>
                  </a:extLst>
                </a:gridCol>
                <a:gridCol w="1373376">
                  <a:extLst>
                    <a:ext uri="{9D8B030D-6E8A-4147-A177-3AD203B41FA5}">
                      <a16:colId xmlns:a16="http://schemas.microsoft.com/office/drawing/2014/main" val="2620714780"/>
                    </a:ext>
                  </a:extLst>
                </a:gridCol>
              </a:tblGrid>
              <a:tr h="684935">
                <a:tc>
                  <a:txBody>
                    <a:bodyPr/>
                    <a:lstStyle/>
                    <a:p>
                      <a:r>
                        <a:rPr lang="en-US" sz="2000" dirty="0">
                          <a:latin typeface="Arial Black" panose="020B0A04020102020204" pitchFamily="34" charset="0"/>
                        </a:rPr>
                        <a:t>IFC 608.1 </a:t>
                      </a:r>
                      <a:r>
                        <a:rPr lang="en-US" sz="1800" dirty="0"/>
                        <a:t>(</a:t>
                      </a:r>
                      <a:r>
                        <a:rPr lang="en-US" sz="1800" u="sng" dirty="0"/>
                        <a:t>prior 2018</a:t>
                      </a:r>
                      <a:r>
                        <a:rPr lang="en-US" sz="1800" dirty="0"/>
                        <a:t>)</a:t>
                      </a:r>
                    </a:p>
                  </a:txBody>
                  <a:tcPr marT="45724" marB="45724">
                    <a:lnR w="12700" cap="flat" cmpd="sng" algn="ctr">
                      <a:solidFill>
                        <a:schemeClr val="tx1"/>
                      </a:solidFill>
                      <a:prstDash val="solid"/>
                      <a:round/>
                      <a:headEnd type="none" w="med" len="med"/>
                      <a:tailEnd type="none" w="med" len="med"/>
                    </a:lnR>
                  </a:tcPr>
                </a:tc>
                <a:tc>
                  <a:txBody>
                    <a:bodyPr/>
                    <a:lstStyle/>
                    <a:p>
                      <a:pPr algn="ctr"/>
                      <a:r>
                        <a:rPr lang="en-US" sz="1400" dirty="0"/>
                        <a:t>Flooded Lead Acid</a:t>
                      </a:r>
                    </a:p>
                  </a:txBody>
                  <a:tcPr marT="45724" marB="45724" anchor="ctr">
                    <a:lnL w="12700" cap="flat" cmpd="sng" algn="ctr">
                      <a:solidFill>
                        <a:schemeClr val="tx1"/>
                      </a:solidFill>
                      <a:prstDash val="solid"/>
                      <a:round/>
                      <a:headEnd type="none" w="med" len="med"/>
                      <a:tailEnd type="none" w="med" len="med"/>
                    </a:lnL>
                  </a:tcPr>
                </a:tc>
                <a:tc>
                  <a:txBody>
                    <a:bodyPr/>
                    <a:lstStyle/>
                    <a:p>
                      <a:pPr algn="ctr"/>
                      <a:r>
                        <a:rPr lang="en-US" sz="1400" dirty="0"/>
                        <a:t>Flooded Nickel Cadmium</a:t>
                      </a:r>
                    </a:p>
                  </a:txBody>
                  <a:tcPr marT="45724" marB="45724" anchor="ctr"/>
                </a:tc>
                <a:tc>
                  <a:txBody>
                    <a:bodyPr/>
                    <a:lstStyle/>
                    <a:p>
                      <a:pPr algn="ctr"/>
                      <a:r>
                        <a:rPr lang="en-US" sz="1400" dirty="0"/>
                        <a:t>Valve Regulated Lead Acid</a:t>
                      </a:r>
                    </a:p>
                  </a:txBody>
                  <a:tcPr marT="45724" marB="45724" anchor="ctr"/>
                </a:tc>
                <a:tc>
                  <a:txBody>
                    <a:bodyPr/>
                    <a:lstStyle/>
                    <a:p>
                      <a:pPr algn="ctr"/>
                      <a:r>
                        <a:rPr lang="en-US" sz="1400" dirty="0">
                          <a:solidFill>
                            <a:srgbClr val="FFFF00"/>
                          </a:solidFill>
                        </a:rPr>
                        <a:t>Lithium Ion</a:t>
                      </a:r>
                    </a:p>
                  </a:txBody>
                  <a:tcPr marT="45724" marB="45724" anchor="ctr"/>
                </a:tc>
                <a:tc>
                  <a:txBody>
                    <a:bodyPr/>
                    <a:lstStyle/>
                    <a:p>
                      <a:pPr algn="ctr"/>
                      <a:r>
                        <a:rPr lang="en-US" sz="1400" dirty="0"/>
                        <a:t>Lithium  Metal Cells</a:t>
                      </a:r>
                    </a:p>
                  </a:txBody>
                  <a:tcPr marT="45724" marB="45724" anchor="ctr"/>
                </a:tc>
                <a:extLst>
                  <a:ext uri="{0D108BD9-81ED-4DB2-BD59-A6C34878D82A}">
                    <a16:rowId xmlns:a16="http://schemas.microsoft.com/office/drawing/2014/main" val="1115226793"/>
                  </a:ext>
                </a:extLst>
              </a:tr>
              <a:tr h="684935">
                <a:tc>
                  <a:txBody>
                    <a:bodyPr/>
                    <a:lstStyle/>
                    <a:p>
                      <a:pPr algn="r"/>
                      <a:r>
                        <a:rPr lang="en-US" sz="1600" b="1" dirty="0"/>
                        <a:t>Safety caps</a:t>
                      </a:r>
                    </a:p>
                  </a:txBody>
                  <a:tcPr marT="45724" marB="45724"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Venting Caps (608.2.1)</a:t>
                      </a:r>
                    </a:p>
                    <a:p>
                      <a:pPr algn="ctr"/>
                      <a:endParaRPr lang="en-US" sz="1400" dirty="0"/>
                    </a:p>
                  </a:txBody>
                  <a:tcPr marT="45724" marB="45724" anchor="ctr">
                    <a:lnL w="12700" cap="flat" cmpd="sng" algn="ctr">
                      <a:solidFill>
                        <a:schemeClr val="tx1"/>
                      </a:solidFill>
                      <a:prstDash val="solid"/>
                      <a:round/>
                      <a:headEnd type="none" w="med" len="med"/>
                      <a:tailEnd type="none" w="med" len="med"/>
                    </a:lnL>
                  </a:tcPr>
                </a:tc>
                <a:tc>
                  <a:txBody>
                    <a:bodyPr/>
                    <a:lstStyle/>
                    <a:p>
                      <a:pPr algn="ctr"/>
                      <a:r>
                        <a:rPr lang="en-US" sz="1400" dirty="0"/>
                        <a:t>Venting Caps (608.2.1)</a:t>
                      </a:r>
                    </a:p>
                  </a:txBody>
                  <a:tcPr marT="45724" marB="45724" anchor="ctr"/>
                </a:tc>
                <a:tc>
                  <a:txBody>
                    <a:bodyPr/>
                    <a:lstStyle/>
                    <a:p>
                      <a:pPr algn="ctr"/>
                      <a:r>
                        <a:rPr lang="en-US" sz="1400" dirty="0"/>
                        <a:t>Self sealing flame arresting caps (608.2.2)</a:t>
                      </a:r>
                    </a:p>
                  </a:txBody>
                  <a:tcPr marT="45724" marB="45724" anchor="ctr"/>
                </a:tc>
                <a:tc>
                  <a:txBody>
                    <a:bodyPr/>
                    <a:lstStyle/>
                    <a:p>
                      <a:pPr algn="ctr"/>
                      <a:r>
                        <a:rPr lang="en-US" sz="2000" b="1" dirty="0">
                          <a:solidFill>
                            <a:schemeClr val="tx2">
                              <a:lumMod val="75000"/>
                            </a:schemeClr>
                          </a:solidFill>
                        </a:rPr>
                        <a:t>N/A</a:t>
                      </a: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2">
                              <a:lumMod val="75000"/>
                            </a:schemeClr>
                          </a:solidFill>
                        </a:rPr>
                        <a:t>N/A</a:t>
                      </a:r>
                    </a:p>
                  </a:txBody>
                  <a:tcPr marT="45724" marB="45724" anchor="ctr"/>
                </a:tc>
                <a:extLst>
                  <a:ext uri="{0D108BD9-81ED-4DB2-BD59-A6C34878D82A}">
                    <a16:rowId xmlns:a16="http://schemas.microsoft.com/office/drawing/2014/main" val="981066132"/>
                  </a:ext>
                </a:extLst>
              </a:tr>
              <a:tr h="770551">
                <a:tc>
                  <a:txBody>
                    <a:bodyPr/>
                    <a:lstStyle/>
                    <a:p>
                      <a:pPr algn="r"/>
                      <a:r>
                        <a:rPr lang="en-US" sz="1600" b="1" dirty="0"/>
                        <a:t>Thermal Runaway Management</a:t>
                      </a:r>
                    </a:p>
                  </a:txBody>
                  <a:tcPr marT="45724" marB="45724"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2">
                              <a:lumMod val="75000"/>
                            </a:schemeClr>
                          </a:solidFill>
                        </a:rPr>
                        <a:t>N/R</a:t>
                      </a:r>
                    </a:p>
                  </a:txBody>
                  <a:tcPr marT="45724" marB="45724"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2">
                              <a:lumMod val="75000"/>
                            </a:schemeClr>
                          </a:solidFill>
                        </a:rPr>
                        <a:t>N/R</a:t>
                      </a:r>
                    </a:p>
                  </a:txBody>
                  <a:tcPr marT="45724" marB="45724" anchor="ctr"/>
                </a:tc>
                <a:tc>
                  <a:txBody>
                    <a:bodyPr/>
                    <a:lstStyle/>
                    <a:p>
                      <a:pPr algn="ctr"/>
                      <a:r>
                        <a:rPr lang="en-US" sz="1400" dirty="0"/>
                        <a:t>Required (608.3)</a:t>
                      </a: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lumMod val="75000"/>
                            </a:schemeClr>
                          </a:solidFill>
                          <a:effectLst/>
                          <a:uLnTx/>
                          <a:uFillTx/>
                          <a:latin typeface="Arial"/>
                          <a:ea typeface="+mn-ea"/>
                          <a:cs typeface="+mn-cs"/>
                        </a:rPr>
                        <a:t>N/R</a:t>
                      </a: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Required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 (608.3)</a:t>
                      </a:r>
                    </a:p>
                  </a:txBody>
                  <a:tcPr marT="45724" marB="45724" anchor="ctr"/>
                </a:tc>
                <a:extLst>
                  <a:ext uri="{0D108BD9-81ED-4DB2-BD59-A6C34878D82A}">
                    <a16:rowId xmlns:a16="http://schemas.microsoft.com/office/drawing/2014/main" val="3563604534"/>
                  </a:ext>
                </a:extLst>
              </a:tr>
              <a:tr h="467210">
                <a:tc>
                  <a:txBody>
                    <a:bodyPr/>
                    <a:lstStyle/>
                    <a:p>
                      <a:pPr algn="r"/>
                      <a:r>
                        <a:rPr lang="en-US" sz="1600" b="1" dirty="0"/>
                        <a:t>Spill Control</a:t>
                      </a:r>
                    </a:p>
                  </a:txBody>
                  <a:tcPr marT="45724" marB="45724"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Required (608.5)</a:t>
                      </a:r>
                    </a:p>
                  </a:txBody>
                  <a:tcPr marT="45724" marB="45724"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Required (608.5)</a:t>
                      </a: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2">
                              <a:lumMod val="75000"/>
                            </a:schemeClr>
                          </a:solidFill>
                        </a:rPr>
                        <a:t>N/R</a:t>
                      </a: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lumMod val="75000"/>
                            </a:schemeClr>
                          </a:solidFill>
                          <a:effectLst/>
                          <a:uLnTx/>
                          <a:uFillTx/>
                          <a:latin typeface="Arial"/>
                          <a:ea typeface="+mn-ea"/>
                          <a:cs typeface="+mn-cs"/>
                        </a:rPr>
                        <a:t>N/R</a:t>
                      </a: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lumMod val="75000"/>
                            </a:schemeClr>
                          </a:solidFill>
                          <a:effectLst/>
                          <a:uLnTx/>
                          <a:uFillTx/>
                          <a:latin typeface="Arial"/>
                          <a:ea typeface="+mn-ea"/>
                          <a:cs typeface="+mn-cs"/>
                        </a:rPr>
                        <a:t>N/R</a:t>
                      </a:r>
                    </a:p>
                  </a:txBody>
                  <a:tcPr marT="45724" marB="45724" anchor="ctr"/>
                </a:tc>
                <a:extLst>
                  <a:ext uri="{0D108BD9-81ED-4DB2-BD59-A6C34878D82A}">
                    <a16:rowId xmlns:a16="http://schemas.microsoft.com/office/drawing/2014/main" val="415144271"/>
                  </a:ext>
                </a:extLst>
              </a:tr>
              <a:tr h="513181">
                <a:tc>
                  <a:txBody>
                    <a:bodyPr/>
                    <a:lstStyle/>
                    <a:p>
                      <a:pPr algn="r"/>
                      <a:r>
                        <a:rPr lang="en-US" sz="1600" b="1" dirty="0"/>
                        <a:t>Neutralization</a:t>
                      </a:r>
                    </a:p>
                  </a:txBody>
                  <a:tcPr marT="45724" marB="45724"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Required (608.5.1)</a:t>
                      </a:r>
                    </a:p>
                  </a:txBody>
                  <a:tcPr marT="45724" marB="45724"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Required (608.5.1)</a:t>
                      </a: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Required (608.5.2)</a:t>
                      </a: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lumMod val="75000"/>
                            </a:schemeClr>
                          </a:solidFill>
                          <a:effectLst/>
                          <a:uLnTx/>
                          <a:uFillTx/>
                          <a:latin typeface="Arial"/>
                          <a:ea typeface="+mn-ea"/>
                          <a:cs typeface="+mn-cs"/>
                        </a:rPr>
                        <a:t>N/R</a:t>
                      </a: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lumMod val="75000"/>
                            </a:schemeClr>
                          </a:solidFill>
                          <a:effectLst/>
                          <a:uLnTx/>
                          <a:uFillTx/>
                          <a:latin typeface="Arial"/>
                          <a:ea typeface="+mn-ea"/>
                          <a:cs typeface="+mn-cs"/>
                        </a:rPr>
                        <a:t>N/R</a:t>
                      </a:r>
                    </a:p>
                  </a:txBody>
                  <a:tcPr marT="45724" marB="45724" anchor="ctr"/>
                </a:tc>
                <a:extLst>
                  <a:ext uri="{0D108BD9-81ED-4DB2-BD59-A6C34878D82A}">
                    <a16:rowId xmlns:a16="http://schemas.microsoft.com/office/drawing/2014/main" val="4240806636"/>
                  </a:ext>
                </a:extLst>
              </a:tr>
              <a:tr h="684935">
                <a:tc>
                  <a:txBody>
                    <a:bodyPr/>
                    <a:lstStyle/>
                    <a:p>
                      <a:pPr algn="r"/>
                      <a:r>
                        <a:rPr lang="en-US" sz="1600" b="1" dirty="0"/>
                        <a:t>Ventilation</a:t>
                      </a:r>
                    </a:p>
                  </a:txBody>
                  <a:tcPr marT="45724" marB="45724"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Required (608.6.1 and 6.08.6.2)</a:t>
                      </a:r>
                    </a:p>
                  </a:txBody>
                  <a:tcPr marT="45724" marB="45724"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Required (608.6.1 and 6.08.6.2)</a:t>
                      </a: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Required (608.6.1 and 6.08.6.2)</a:t>
                      </a: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lumMod val="75000"/>
                            </a:schemeClr>
                          </a:solidFill>
                          <a:effectLst/>
                          <a:uLnTx/>
                          <a:uFillTx/>
                          <a:latin typeface="Arial"/>
                          <a:ea typeface="+mn-ea"/>
                          <a:cs typeface="+mn-cs"/>
                        </a:rPr>
                        <a:t>N/R</a:t>
                      </a: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lumMod val="75000"/>
                            </a:schemeClr>
                          </a:solidFill>
                          <a:effectLst/>
                          <a:uLnTx/>
                          <a:uFillTx/>
                          <a:latin typeface="Arial"/>
                          <a:ea typeface="+mn-ea"/>
                          <a:cs typeface="+mn-cs"/>
                        </a:rPr>
                        <a:t>N/R</a:t>
                      </a:r>
                    </a:p>
                  </a:txBody>
                  <a:tcPr marT="45724" marB="45724" anchor="ctr"/>
                </a:tc>
                <a:extLst>
                  <a:ext uri="{0D108BD9-81ED-4DB2-BD59-A6C34878D82A}">
                    <a16:rowId xmlns:a16="http://schemas.microsoft.com/office/drawing/2014/main" val="1672878611"/>
                  </a:ext>
                </a:extLst>
              </a:tr>
              <a:tr h="485162">
                <a:tc>
                  <a:txBody>
                    <a:bodyPr/>
                    <a:lstStyle/>
                    <a:p>
                      <a:pPr algn="r"/>
                      <a:r>
                        <a:rPr lang="en-US" sz="1600" b="1" dirty="0"/>
                        <a:t>Signage</a:t>
                      </a:r>
                    </a:p>
                  </a:txBody>
                  <a:tcPr marT="45724" marB="45724"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Required (608.7)</a:t>
                      </a:r>
                    </a:p>
                  </a:txBody>
                  <a:tcPr marT="45724" marB="45724"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Required (608.7)</a:t>
                      </a: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Required (608.7)</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Required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(608.7)</a:t>
                      </a: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Required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(608.7)</a:t>
                      </a:r>
                    </a:p>
                  </a:txBody>
                  <a:tcPr marT="45724" marB="45724" anchor="ctr"/>
                </a:tc>
                <a:extLst>
                  <a:ext uri="{0D108BD9-81ED-4DB2-BD59-A6C34878D82A}">
                    <a16:rowId xmlns:a16="http://schemas.microsoft.com/office/drawing/2014/main" val="4168464722"/>
                  </a:ext>
                </a:extLst>
              </a:tr>
              <a:tr h="572826">
                <a:tc>
                  <a:txBody>
                    <a:bodyPr/>
                    <a:lstStyle/>
                    <a:p>
                      <a:pPr algn="r"/>
                      <a:r>
                        <a:rPr lang="en-US" sz="1600" b="1" dirty="0"/>
                        <a:t>Seismic Protection</a:t>
                      </a:r>
                    </a:p>
                  </a:txBody>
                  <a:tcPr marT="45724" marB="45724"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Required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 (608.8)</a:t>
                      </a:r>
                    </a:p>
                  </a:txBody>
                  <a:tcPr marT="45724" marB="45724"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Required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 (608.8)</a:t>
                      </a: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Required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 (608.8)</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Required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 (608.8)</a:t>
                      </a: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Required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 (608.8)</a:t>
                      </a:r>
                    </a:p>
                  </a:txBody>
                  <a:tcPr marT="45724" marB="45724" anchor="ctr"/>
                </a:tc>
                <a:extLst>
                  <a:ext uri="{0D108BD9-81ED-4DB2-BD59-A6C34878D82A}">
                    <a16:rowId xmlns:a16="http://schemas.microsoft.com/office/drawing/2014/main" val="289851567"/>
                  </a:ext>
                </a:extLst>
              </a:tr>
              <a:tr h="542240">
                <a:tc>
                  <a:txBody>
                    <a:bodyPr/>
                    <a:lstStyle/>
                    <a:p>
                      <a:pPr algn="r"/>
                      <a:r>
                        <a:rPr lang="en-US" sz="1600" b="1" dirty="0"/>
                        <a:t>Smoke Detection</a:t>
                      </a:r>
                    </a:p>
                  </a:txBody>
                  <a:tcPr marT="45724" marB="45724"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Required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(608.9)</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txBody>
                  <a:tcPr marT="45724" marB="45724"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Required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(608.9)</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Required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(608.9)</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Required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(608.9)</a:t>
                      </a:r>
                    </a:p>
                  </a:txBody>
                  <a:tcPr marT="45724" marB="457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Required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(608.9)</a:t>
                      </a:r>
                    </a:p>
                  </a:txBody>
                  <a:tcPr marT="45724" marB="45724" anchor="ctr"/>
                </a:tc>
                <a:extLst>
                  <a:ext uri="{0D108BD9-81ED-4DB2-BD59-A6C34878D82A}">
                    <a16:rowId xmlns:a16="http://schemas.microsoft.com/office/drawing/2014/main" val="3988633049"/>
                  </a:ext>
                </a:extLst>
              </a:tr>
              <a:tr h="817027">
                <a:tc gridSpan="6">
                  <a:txBody>
                    <a:bodyPr/>
                    <a:lstStyle/>
                    <a:p>
                      <a:pPr algn="r"/>
                      <a:endParaRPr lang="en-US" sz="1400" dirty="0"/>
                    </a:p>
                  </a:txBody>
                  <a:tcPr marT="45724" marB="45724"/>
                </a:tc>
                <a:tc hMerge="1">
                  <a:txBody>
                    <a:bodyPr/>
                    <a:lstStyle/>
                    <a:p>
                      <a:pPr algn="ctr"/>
                      <a:endParaRPr lang="en-US" sz="1400" dirty="0"/>
                    </a:p>
                  </a:txBody>
                  <a:tcPr anchor="ctr"/>
                </a:tc>
                <a:tc hMerge="1">
                  <a:txBody>
                    <a:bodyPr/>
                    <a:lstStyle/>
                    <a:p>
                      <a:pPr algn="ctr"/>
                      <a:endParaRPr lang="en-US" sz="1400"/>
                    </a:p>
                  </a:txBody>
                  <a:tcPr anchor="ctr"/>
                </a:tc>
                <a:tc hMerge="1">
                  <a:txBody>
                    <a:bodyPr/>
                    <a:lstStyle/>
                    <a:p>
                      <a:pPr algn="ctr"/>
                      <a:endParaRPr lang="en-US" sz="1400" dirty="0"/>
                    </a:p>
                  </a:txBody>
                  <a:tcPr anchor="ctr"/>
                </a:tc>
                <a:tc hMerge="1">
                  <a:txBody>
                    <a:bodyPr/>
                    <a:lstStyle/>
                    <a:p>
                      <a:pPr algn="ctr"/>
                      <a:endParaRPr lang="en-US" sz="1400" dirty="0"/>
                    </a:p>
                  </a:txBody>
                  <a:tcPr anchor="ctr"/>
                </a:tc>
                <a:tc hMerge="1">
                  <a:txBody>
                    <a:bodyPr/>
                    <a:lstStyle/>
                    <a:p>
                      <a:pPr algn="ctr"/>
                      <a:endParaRPr lang="en-US" sz="1400" dirty="0"/>
                    </a:p>
                  </a:txBody>
                  <a:tcPr anchor="ctr"/>
                </a:tc>
                <a:extLst>
                  <a:ext uri="{0D108BD9-81ED-4DB2-BD59-A6C34878D82A}">
                    <a16:rowId xmlns:a16="http://schemas.microsoft.com/office/drawing/2014/main" val="20931046"/>
                  </a:ext>
                </a:extLst>
              </a:tr>
            </a:tbl>
          </a:graphicData>
        </a:graphic>
      </p:graphicFrame>
      <p:sp>
        <p:nvSpPr>
          <p:cNvPr id="106577" name="Oval 2">
            <a:extLst>
              <a:ext uri="{FF2B5EF4-FFF2-40B4-BE49-F238E27FC236}">
                <a16:creationId xmlns:a16="http://schemas.microsoft.com/office/drawing/2014/main" id="{0FBC9D0A-CFE9-47CE-8E29-D985C8F26ED1}"/>
              </a:ext>
            </a:extLst>
          </p:cNvPr>
          <p:cNvSpPr>
            <a:spLocks noChangeArrowheads="1"/>
          </p:cNvSpPr>
          <p:nvPr/>
        </p:nvSpPr>
        <p:spPr bwMode="auto">
          <a:xfrm>
            <a:off x="6140450" y="493713"/>
            <a:ext cx="1987550" cy="6521450"/>
          </a:xfrm>
          <a:prstGeom prst="ellipse">
            <a:avLst/>
          </a:prstGeom>
          <a:noFill/>
          <a:ln w="349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a:extLst>
              <a:ext uri="{FF2B5EF4-FFF2-40B4-BE49-F238E27FC236}">
                <a16:creationId xmlns:a16="http://schemas.microsoft.com/office/drawing/2014/main" id="{915EB8DA-D4F8-4329-9F59-E9859AFF8CC2}"/>
              </a:ext>
            </a:extLst>
          </p:cNvPr>
          <p:cNvSpPr>
            <a:spLocks noGrp="1" noChangeArrowheads="1"/>
          </p:cNvSpPr>
          <p:nvPr>
            <p:ph type="title"/>
          </p:nvPr>
        </p:nvSpPr>
        <p:spPr>
          <a:xfrm>
            <a:off x="0" y="0"/>
            <a:ext cx="9143999" cy="472696"/>
          </a:xfrm>
        </p:spPr>
        <p:txBody>
          <a:bodyPr/>
          <a:lstStyle/>
          <a:p>
            <a:r>
              <a:rPr lang="en-US" altLang="en-US" sz="1600" dirty="0"/>
              <a:t> </a:t>
            </a:r>
            <a:r>
              <a:rPr lang="en-US" altLang="en-US" sz="2400" b="1" dirty="0"/>
              <a:t>BATTERY TECHNOLOGY </a:t>
            </a:r>
            <a:r>
              <a:rPr lang="en-US" altLang="en-US" sz="1600" dirty="0"/>
              <a:t>–               </a:t>
            </a:r>
            <a:r>
              <a:rPr lang="en-US" altLang="en-US" sz="1600" dirty="0">
                <a:latin typeface="Arial Black" panose="020B0A04020102020204" pitchFamily="34" charset="0"/>
              </a:rPr>
              <a:t>Lithium Battery Room Requirements</a:t>
            </a:r>
          </a:p>
        </p:txBody>
      </p:sp>
      <p:graphicFrame>
        <p:nvGraphicFramePr>
          <p:cNvPr id="144628" name="Group 244">
            <a:extLst>
              <a:ext uri="{FF2B5EF4-FFF2-40B4-BE49-F238E27FC236}">
                <a16:creationId xmlns:a16="http://schemas.microsoft.com/office/drawing/2014/main" id="{01A036CB-7CD8-458D-860F-FB3C8342D54F}"/>
              </a:ext>
            </a:extLst>
          </p:cNvPr>
          <p:cNvGraphicFramePr>
            <a:graphicFrameLocks noGrp="1"/>
          </p:cNvGraphicFramePr>
          <p:nvPr>
            <p:extLst>
              <p:ext uri="{D42A27DB-BD31-4B8C-83A1-F6EECF244321}">
                <p14:modId xmlns:p14="http://schemas.microsoft.com/office/powerpoint/2010/main" val="1820072200"/>
              </p:ext>
            </p:extLst>
          </p:nvPr>
        </p:nvGraphicFramePr>
        <p:xfrm>
          <a:off x="-38167" y="990146"/>
          <a:ext cx="9182167" cy="6094803"/>
        </p:xfrm>
        <a:graphic>
          <a:graphicData uri="http://schemas.openxmlformats.org/drawingml/2006/table">
            <a:tbl>
              <a:tblPr/>
              <a:tblGrid>
                <a:gridCol w="9182167">
                  <a:extLst>
                    <a:ext uri="{9D8B030D-6E8A-4147-A177-3AD203B41FA5}">
                      <a16:colId xmlns:a16="http://schemas.microsoft.com/office/drawing/2014/main" val="20000"/>
                    </a:ext>
                  </a:extLst>
                </a:gridCol>
              </a:tblGrid>
              <a:tr h="886539">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rPr>
                        <a:t>IFC 2018 chapter 12 and NFPA-1 chapter 52</a:t>
                      </a:r>
                    </a:p>
                    <a:p>
                      <a:pPr marL="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bg1"/>
                          </a:solidFill>
                          <a:effectLst/>
                          <a:latin typeface="Arial" pitchFamily="34" charset="0"/>
                          <a:cs typeface="Times New Roman" pitchFamily="18" charset="0"/>
                        </a:rPr>
                        <a:t> ADDITIONAL RESTRICTIONS FOR LION BATTERIES)</a:t>
                      </a:r>
                      <a:endParaRPr kumimoji="0" lang="en-US" sz="1800" b="0" i="0" u="none" strike="noStrike" cap="none" normalizeH="0" baseline="0" dirty="0">
                        <a:ln>
                          <a:noFill/>
                        </a:ln>
                        <a:solidFill>
                          <a:schemeClr val="bg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19627">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Tx/>
                        <a:buNone/>
                        <a:tabLst/>
                      </a:pPr>
                      <a:r>
                        <a:rPr kumimoji="0" lang="en-US" sz="2000" b="0" i="0" u="none" strike="noStrike" cap="none" normalizeH="0" baseline="0" dirty="0">
                          <a:ln>
                            <a:noFill/>
                          </a:ln>
                          <a:solidFill>
                            <a:schemeClr val="tx1"/>
                          </a:solidFill>
                          <a:effectLst/>
                          <a:latin typeface="Arial" pitchFamily="34" charset="0"/>
                        </a:rPr>
                        <a:t>1.  Must have means of disconnect from charging   </a:t>
                      </a:r>
                    </a:p>
                    <a:p>
                      <a:pPr marL="182880" marR="0" lvl="0" indent="0" algn="l" defTabSz="914400" rtl="0" eaLnBrk="0" fontAlgn="base" latinLnBrk="0" hangingPunct="0">
                        <a:lnSpc>
                          <a:spcPct val="100000"/>
                        </a:lnSpc>
                        <a:spcBef>
                          <a:spcPct val="0"/>
                        </a:spcBef>
                        <a:spcAft>
                          <a:spcPct val="0"/>
                        </a:spcAft>
                        <a:buClr>
                          <a:schemeClr val="bg2"/>
                        </a:buClr>
                        <a:buSzPct val="75000"/>
                        <a:buFont typeface="+mj-lt"/>
                        <a:buNone/>
                        <a:tabLst/>
                      </a:pPr>
                      <a:r>
                        <a:rPr kumimoji="0" lang="en-US" sz="2000" b="0" i="0" u="none" strike="noStrike" cap="none" normalizeH="0" baseline="0" dirty="0">
                          <a:ln>
                            <a:noFill/>
                          </a:ln>
                          <a:solidFill>
                            <a:schemeClr val="tx1"/>
                          </a:solidFill>
                          <a:effectLst/>
                          <a:latin typeface="Arial" pitchFamily="34" charset="0"/>
                        </a:rPr>
                        <a:t>     source on </a:t>
                      </a:r>
                      <a:r>
                        <a:rPr kumimoji="0" lang="en-US" sz="2000" b="0" i="0" u="none" strike="noStrike" cap="none" normalizeH="0" baseline="0" dirty="0" err="1">
                          <a:ln>
                            <a:noFill/>
                          </a:ln>
                          <a:solidFill>
                            <a:schemeClr val="tx1"/>
                          </a:solidFill>
                          <a:effectLst/>
                          <a:latin typeface="Arial" pitchFamily="34" charset="0"/>
                        </a:rPr>
                        <a:t>overtemp</a:t>
                      </a:r>
                      <a:r>
                        <a:rPr kumimoji="0" lang="en-US" sz="2000" b="0" i="0" u="none" strike="noStrike" cap="none" normalizeH="0" baseline="0" dirty="0">
                          <a:ln>
                            <a:noFill/>
                          </a:ln>
                          <a:solidFill>
                            <a:schemeClr val="tx1"/>
                          </a:solidFill>
                          <a:effectLst/>
                          <a:latin typeface="Arial" pitchFamily="34"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18160">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Arial" panose="020B0604020202020204" pitchFamily="34" charset="0"/>
                        <a:buNone/>
                        <a:tabLst/>
                      </a:pPr>
                      <a:r>
                        <a:rPr kumimoji="0" lang="en-US" sz="2000" b="0" i="0" u="none" strike="noStrike" cap="none" normalizeH="0" baseline="0" dirty="0">
                          <a:ln>
                            <a:noFill/>
                          </a:ln>
                          <a:solidFill>
                            <a:schemeClr val="tx1"/>
                          </a:solidFill>
                          <a:effectLst/>
                          <a:latin typeface="Arial" pitchFamily="34" charset="0"/>
                        </a:rPr>
                        <a:t>2.  Must be installed below 75 feet from ground level.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518160">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Arial" panose="020B0604020202020204" pitchFamily="34" charset="0"/>
                        <a:buNone/>
                        <a:tabLst/>
                      </a:pPr>
                      <a:r>
                        <a:rPr kumimoji="0" lang="en-US" sz="2000" b="0" i="0" u="none" strike="noStrike" cap="none" normalizeH="0" baseline="0" dirty="0">
                          <a:ln>
                            <a:noFill/>
                          </a:ln>
                          <a:solidFill>
                            <a:schemeClr val="tx1"/>
                          </a:solidFill>
                          <a:effectLst/>
                          <a:latin typeface="+mn-lt"/>
                        </a:rPr>
                        <a:t>3.  Must be installed higher than 30 feet below  </a:t>
                      </a:r>
                    </a:p>
                    <a:p>
                      <a:pPr marL="182880" marR="0" lvl="0" indent="0" algn="l" defTabSz="914400" rtl="0" eaLnBrk="0" fontAlgn="base" latinLnBrk="0" hangingPunct="0">
                        <a:lnSpc>
                          <a:spcPct val="100000"/>
                        </a:lnSpc>
                        <a:spcBef>
                          <a:spcPct val="0"/>
                        </a:spcBef>
                        <a:spcAft>
                          <a:spcPct val="0"/>
                        </a:spcAft>
                        <a:buClr>
                          <a:schemeClr val="bg2"/>
                        </a:buClr>
                        <a:buSzPct val="75000"/>
                        <a:buFont typeface="Arial" panose="020B0604020202020204" pitchFamily="34" charset="0"/>
                        <a:buNone/>
                        <a:tabLst/>
                      </a:pPr>
                      <a:r>
                        <a:rPr kumimoji="0" lang="en-US" sz="2000" b="0" i="0" u="none" strike="noStrike" cap="none" normalizeH="0" baseline="0" dirty="0">
                          <a:ln>
                            <a:noFill/>
                          </a:ln>
                          <a:solidFill>
                            <a:schemeClr val="tx1"/>
                          </a:solidFill>
                          <a:effectLst/>
                          <a:latin typeface="+mn-lt"/>
                        </a:rPr>
                        <a:t>     ground.  </a:t>
                      </a:r>
                      <a:r>
                        <a:rPr kumimoji="0" lang="en-US" sz="1600" b="0" i="0" u="none" strike="noStrike" cap="none" normalizeH="0" baseline="0" dirty="0">
                          <a:ln>
                            <a:noFill/>
                          </a:ln>
                          <a:solidFill>
                            <a:schemeClr val="tx1"/>
                          </a:solidFill>
                          <a:effectLst/>
                          <a:latin typeface="+mn-lt"/>
                        </a:rPr>
                        <a:t>506.4 and 506.5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66064">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Arial" panose="020B0604020202020204" pitchFamily="34" charset="0"/>
                        <a:buNone/>
                        <a:tabLst/>
                      </a:pPr>
                      <a:r>
                        <a:rPr kumimoji="0" lang="en-US" sz="2000" b="1" i="0" u="none" strike="noStrike" cap="none" normalizeH="0" baseline="0" dirty="0">
                          <a:ln>
                            <a:noFill/>
                          </a:ln>
                          <a:solidFill>
                            <a:schemeClr val="tx1"/>
                          </a:solidFill>
                          <a:effectLst/>
                          <a:latin typeface="Arial" pitchFamily="34" charset="0"/>
                        </a:rPr>
                        <a:t>4.  High Hazard Classification required for   </a:t>
                      </a:r>
                    </a:p>
                    <a:p>
                      <a:pPr marL="182880" marR="0" lvl="0" indent="0" algn="l" defTabSz="914400" rtl="0" eaLnBrk="0" fontAlgn="base" latinLnBrk="0" hangingPunct="0">
                        <a:lnSpc>
                          <a:spcPct val="100000"/>
                        </a:lnSpc>
                        <a:spcBef>
                          <a:spcPct val="0"/>
                        </a:spcBef>
                        <a:spcAft>
                          <a:spcPct val="0"/>
                        </a:spcAft>
                        <a:buClr>
                          <a:schemeClr val="bg2"/>
                        </a:buClr>
                        <a:buSzPct val="75000"/>
                        <a:buFontTx/>
                        <a:buNone/>
                        <a:tabLst/>
                      </a:pPr>
                      <a:r>
                        <a:rPr kumimoji="0" lang="en-US" sz="2000" b="1" i="0" u="none" strike="noStrike" cap="none" normalizeH="0" baseline="0" dirty="0">
                          <a:ln>
                            <a:noFill/>
                          </a:ln>
                          <a:solidFill>
                            <a:schemeClr val="tx1"/>
                          </a:solidFill>
                          <a:effectLst/>
                          <a:latin typeface="Arial" pitchFamily="34" charset="0"/>
                        </a:rPr>
                        <a:t>     exceeding MAQ.</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56000"/>
                      </a:schemeClr>
                    </a:solidFill>
                  </a:tcPr>
                </a:tc>
                <a:extLst>
                  <a:ext uri="{0D108BD9-81ED-4DB2-BD59-A6C34878D82A}">
                    <a16:rowId xmlns:a16="http://schemas.microsoft.com/office/drawing/2014/main" val="10005"/>
                  </a:ext>
                </a:extLst>
              </a:tr>
              <a:tr h="481008">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Tx/>
                        <a:buNone/>
                        <a:tabLst/>
                      </a:pPr>
                      <a:r>
                        <a:rPr kumimoji="0" lang="en-US" sz="2200" b="0" i="0" u="none" strike="noStrike" cap="none" normalizeH="0" baseline="0" dirty="0">
                          <a:ln>
                            <a:noFill/>
                          </a:ln>
                          <a:solidFill>
                            <a:schemeClr val="tx1"/>
                          </a:solidFill>
                          <a:effectLst/>
                          <a:latin typeface="Arial" pitchFamily="34" charset="0"/>
                        </a:rPr>
                        <a:t>5. Separation of </a:t>
                      </a:r>
                      <a:r>
                        <a:rPr kumimoji="0" lang="en-US" sz="2200" b="0" i="0" u="none" strike="noStrike" cap="none" normalizeH="0" baseline="0" dirty="0">
                          <a:ln>
                            <a:noFill/>
                          </a:ln>
                          <a:solidFill>
                            <a:schemeClr val="tx1"/>
                          </a:solidFill>
                          <a:effectLst/>
                          <a:highlight>
                            <a:srgbClr val="FFFF00"/>
                          </a:highlight>
                          <a:latin typeface="Arial" pitchFamily="34" charset="0"/>
                        </a:rPr>
                        <a:t>36”</a:t>
                      </a:r>
                      <a:r>
                        <a:rPr kumimoji="0" lang="en-US" sz="2200" b="0" i="0" u="none" strike="noStrike" cap="none" normalizeH="0" baseline="0" dirty="0">
                          <a:ln>
                            <a:noFill/>
                          </a:ln>
                          <a:solidFill>
                            <a:schemeClr val="tx1"/>
                          </a:solidFill>
                          <a:effectLst/>
                          <a:latin typeface="Arial" pitchFamily="34" charset="0"/>
                        </a:rPr>
                        <a:t> between arrays of  batteries and/or other     </a:t>
                      </a:r>
                    </a:p>
                    <a:p>
                      <a:pPr marL="182880" marR="0" lvl="0" indent="0" algn="l" defTabSz="914400" rtl="0" eaLnBrk="0" fontAlgn="base" latinLnBrk="0" hangingPunct="0">
                        <a:lnSpc>
                          <a:spcPct val="100000"/>
                        </a:lnSpc>
                        <a:spcBef>
                          <a:spcPct val="0"/>
                        </a:spcBef>
                        <a:spcAft>
                          <a:spcPct val="0"/>
                        </a:spcAft>
                        <a:buClr>
                          <a:schemeClr val="bg2"/>
                        </a:buClr>
                        <a:buSzPct val="75000"/>
                        <a:buFontTx/>
                        <a:buNone/>
                        <a:tabLst/>
                      </a:pPr>
                      <a:r>
                        <a:rPr kumimoji="0" lang="en-US" sz="2200" b="0" i="0" u="none" strike="noStrike" cap="none" normalizeH="0" baseline="0" dirty="0">
                          <a:ln>
                            <a:noFill/>
                          </a:ln>
                          <a:solidFill>
                            <a:schemeClr val="tx1"/>
                          </a:solidFill>
                          <a:effectLst/>
                          <a:latin typeface="Arial" pitchFamily="34" charset="0"/>
                        </a:rPr>
                        <a:t>    equipment that is not 1-hour fire rated.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47488">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2200" b="0" i="0" u="none" strike="noStrike" cap="none" normalizeH="0" baseline="0" dirty="0">
                          <a:ln>
                            <a:noFill/>
                          </a:ln>
                          <a:solidFill>
                            <a:schemeClr val="tx1"/>
                          </a:solidFill>
                          <a:effectLst/>
                          <a:latin typeface="Arial" pitchFamily="34" charset="0"/>
                        </a:rPr>
                        <a:t>6.  Additional permitting requirements for operation as well as </a:t>
                      </a:r>
                    </a:p>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2200" b="0" i="0" u="none" strike="noStrike" cap="none" normalizeH="0" baseline="0" dirty="0">
                          <a:ln>
                            <a:noFill/>
                          </a:ln>
                          <a:solidFill>
                            <a:schemeClr val="tx1"/>
                          </a:solidFill>
                          <a:effectLst/>
                          <a:latin typeface="Arial" pitchFamily="34" charset="0"/>
                        </a:rPr>
                        <a:t>     location within the interior of a building.</a:t>
                      </a:r>
                    </a:p>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400" b="0" i="0" u="none" strike="noStrike" cap="none" normalizeH="0" baseline="0" dirty="0">
                          <a:ln>
                            <a:noFill/>
                          </a:ln>
                          <a:solidFill>
                            <a:schemeClr val="tx1"/>
                          </a:solidFill>
                          <a:effectLst/>
                          <a:latin typeface="Arial" pitchFamily="34" charset="0"/>
                        </a:rPr>
                        <a:t>       Section 506.4, 506.5, 508.2.3, 508.3.2, 508.4.2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7"/>
                  </a:ext>
                </a:extLst>
              </a:tr>
              <a:tr h="849624">
                <a:tc>
                  <a:txBody>
                    <a:bodyPr/>
                    <a:lstStyle/>
                    <a:p>
                      <a:pPr marL="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2200" b="1" i="0" u="none" strike="noStrike" cap="none" normalizeH="0" baseline="0" dirty="0">
                        <a:ln>
                          <a:noFill/>
                        </a:ln>
                        <a:solidFill>
                          <a:schemeClr val="bg2"/>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bl>
          </a:graphicData>
        </a:graphic>
      </p:graphicFrame>
      <p:sp>
        <p:nvSpPr>
          <p:cNvPr id="108549" name="Rectangle 232">
            <a:extLst>
              <a:ext uri="{FF2B5EF4-FFF2-40B4-BE49-F238E27FC236}">
                <a16:creationId xmlns:a16="http://schemas.microsoft.com/office/drawing/2014/main" id="{058F5EE9-FD44-4AA8-AFC9-DE7228A7B9CD}"/>
              </a:ext>
            </a:extLst>
          </p:cNvPr>
          <p:cNvSpPr>
            <a:spLocks noChangeArrowheads="1"/>
          </p:cNvSpPr>
          <p:nvPr/>
        </p:nvSpPr>
        <p:spPr bwMode="auto">
          <a:xfrm>
            <a:off x="-31750" y="187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08550" name="Rectangle 233">
            <a:extLst>
              <a:ext uri="{FF2B5EF4-FFF2-40B4-BE49-F238E27FC236}">
                <a16:creationId xmlns:a16="http://schemas.microsoft.com/office/drawing/2014/main" id="{6E9C9F6B-10A8-47EC-93A1-B179A9D191E5}"/>
              </a:ext>
            </a:extLst>
          </p:cNvPr>
          <p:cNvSpPr>
            <a:spLocks noChangeArrowheads="1"/>
          </p:cNvSpPr>
          <p:nvPr/>
        </p:nvSpPr>
        <p:spPr bwMode="auto">
          <a:xfrm>
            <a:off x="-31750" y="3856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08551" name="Rectangle 234">
            <a:extLst>
              <a:ext uri="{FF2B5EF4-FFF2-40B4-BE49-F238E27FC236}">
                <a16:creationId xmlns:a16="http://schemas.microsoft.com/office/drawing/2014/main" id="{95085D47-8CAA-4F41-8969-E9EDC79EA00C}"/>
              </a:ext>
            </a:extLst>
          </p:cNvPr>
          <p:cNvSpPr>
            <a:spLocks noChangeArrowheads="1"/>
          </p:cNvSpPr>
          <p:nvPr/>
        </p:nvSpPr>
        <p:spPr bwMode="auto">
          <a:xfrm>
            <a:off x="-31750" y="13101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pic>
        <p:nvPicPr>
          <p:cNvPr id="108552" name="Picture 2">
            <a:extLst>
              <a:ext uri="{FF2B5EF4-FFF2-40B4-BE49-F238E27FC236}">
                <a16:creationId xmlns:a16="http://schemas.microsoft.com/office/drawing/2014/main" id="{366B3AE4-2449-4C9C-AEF5-E7479B194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968" y="990600"/>
            <a:ext cx="2805112"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a:extLst>
              <a:ext uri="{FF2B5EF4-FFF2-40B4-BE49-F238E27FC236}">
                <a16:creationId xmlns:a16="http://schemas.microsoft.com/office/drawing/2014/main" id="{FF742A93-75FC-4907-8799-FB6921CB16A8}"/>
              </a:ext>
            </a:extLst>
          </p:cNvPr>
          <p:cNvSpPr>
            <a:spLocks noGrp="1" noChangeArrowheads="1"/>
          </p:cNvSpPr>
          <p:nvPr>
            <p:ph type="title"/>
          </p:nvPr>
        </p:nvSpPr>
        <p:spPr>
          <a:xfrm>
            <a:off x="-15875" y="-13432"/>
            <a:ext cx="9175749" cy="437659"/>
          </a:xfrm>
        </p:spPr>
        <p:txBody>
          <a:bodyPr/>
          <a:lstStyle/>
          <a:p>
            <a:r>
              <a:rPr lang="en-US" altLang="en-US" sz="1600" dirty="0"/>
              <a:t> </a:t>
            </a:r>
            <a:r>
              <a:rPr lang="en-US" altLang="en-US" sz="1600" b="1" dirty="0"/>
              <a:t>BATTERY TECHNOLOGY TRAINING –</a:t>
            </a:r>
            <a:r>
              <a:rPr lang="en-US" altLang="en-US" sz="1600" dirty="0"/>
              <a:t>                   </a:t>
            </a:r>
            <a:r>
              <a:rPr lang="en-US" altLang="en-US" sz="1600" dirty="0">
                <a:latin typeface="Arial Black" panose="020B0A04020102020204" pitchFamily="34" charset="0"/>
              </a:rPr>
              <a:t>Lithium Battery Room Requirements</a:t>
            </a:r>
          </a:p>
        </p:txBody>
      </p:sp>
      <p:graphicFrame>
        <p:nvGraphicFramePr>
          <p:cNvPr id="144628" name="Group 244">
            <a:extLst>
              <a:ext uri="{FF2B5EF4-FFF2-40B4-BE49-F238E27FC236}">
                <a16:creationId xmlns:a16="http://schemas.microsoft.com/office/drawing/2014/main" id="{01A036CB-7CD8-458D-860F-FB3C8342D54F}"/>
              </a:ext>
            </a:extLst>
          </p:cNvPr>
          <p:cNvGraphicFramePr>
            <a:graphicFrameLocks noGrp="1"/>
          </p:cNvGraphicFramePr>
          <p:nvPr/>
        </p:nvGraphicFramePr>
        <p:xfrm>
          <a:off x="31750" y="1014413"/>
          <a:ext cx="9096375" cy="6004040"/>
        </p:xfrm>
        <a:graphic>
          <a:graphicData uri="http://schemas.openxmlformats.org/drawingml/2006/table">
            <a:tbl>
              <a:tblPr/>
              <a:tblGrid>
                <a:gridCol w="3828871">
                  <a:extLst>
                    <a:ext uri="{9D8B030D-6E8A-4147-A177-3AD203B41FA5}">
                      <a16:colId xmlns:a16="http://schemas.microsoft.com/office/drawing/2014/main" val="20000"/>
                    </a:ext>
                  </a:extLst>
                </a:gridCol>
                <a:gridCol w="2520269">
                  <a:extLst>
                    <a:ext uri="{9D8B030D-6E8A-4147-A177-3AD203B41FA5}">
                      <a16:colId xmlns:a16="http://schemas.microsoft.com/office/drawing/2014/main" val="20001"/>
                    </a:ext>
                  </a:extLst>
                </a:gridCol>
                <a:gridCol w="2747235">
                  <a:extLst>
                    <a:ext uri="{9D8B030D-6E8A-4147-A177-3AD203B41FA5}">
                      <a16:colId xmlns:a16="http://schemas.microsoft.com/office/drawing/2014/main" val="20002"/>
                    </a:ext>
                  </a:extLst>
                </a:gridCol>
              </a:tblGrid>
              <a:tr h="640029">
                <a:tc gridSpan="3">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rPr>
                        <a:t>IFC 2018 chapter 1206.2  and NFPA-1 chapter 52</a:t>
                      </a:r>
                    </a:p>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rPr>
                        <a:t> MAXIMUM ALLOWABLE QUANTITIES (MAQ)</a:t>
                      </a:r>
                      <a:endParaRPr kumimoji="0" lang="en-US" sz="1800" b="0" i="0" u="none" strike="noStrike" cap="none" normalizeH="0" baseline="0" dirty="0">
                        <a:ln>
                          <a:noFill/>
                        </a:ln>
                        <a:solidFill>
                          <a:schemeClr val="tx1"/>
                        </a:solidFill>
                        <a:effectLst/>
                        <a:latin typeface="Arial" pitchFamily="34"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40029">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600" b="1" i="0" u="none" strike="noStrike" cap="none" normalizeH="0" baseline="0" dirty="0">
                          <a:ln>
                            <a:noFill/>
                          </a:ln>
                          <a:solidFill>
                            <a:schemeClr val="bg1"/>
                          </a:solidFill>
                          <a:effectLst/>
                          <a:latin typeface="Arial Black" panose="020B0A04020102020204" pitchFamily="34" charset="0"/>
                          <a:cs typeface="Times New Roman" pitchFamily="18" charset="0"/>
                        </a:rPr>
                        <a:t>BATTERY TECHNOLOGY</a:t>
                      </a:r>
                      <a:endParaRPr kumimoji="0" lang="en-US" sz="1600" b="1" i="0" u="none" strike="noStrike" cap="none" normalizeH="0" baseline="0" dirty="0">
                        <a:ln>
                          <a:noFill/>
                        </a:ln>
                        <a:solidFill>
                          <a:schemeClr val="bg1"/>
                        </a:solidFill>
                        <a:effectLst/>
                        <a:latin typeface="Arial Black" panose="020B0A04020102020204" pitchFamily="34" charset="0"/>
                      </a:endParaRP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bg1"/>
                          </a:solidFill>
                          <a:effectLst/>
                          <a:latin typeface="Arial" pitchFamily="34" charset="0"/>
                        </a:rPr>
                        <a:t>Maximum</a:t>
                      </a:r>
                    </a:p>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bg1"/>
                          </a:solidFill>
                          <a:effectLst/>
                          <a:latin typeface="Arial" pitchFamily="34" charset="0"/>
                        </a:rPr>
                        <a:t>Allowable Quantity</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bg1"/>
                          </a:solidFill>
                          <a:effectLst/>
                          <a:latin typeface="Arial" pitchFamily="34" charset="0"/>
                        </a:rPr>
                        <a:t>Group H </a:t>
                      </a:r>
                    </a:p>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bg1"/>
                          </a:solidFill>
                          <a:effectLst/>
                          <a:latin typeface="Arial" pitchFamily="34" charset="0"/>
                        </a:rPr>
                        <a:t>Occupancy</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19586">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2400" b="0" i="0" u="none" strike="noStrike" cap="none" normalizeH="0" baseline="0" dirty="0">
                          <a:ln>
                            <a:noFill/>
                          </a:ln>
                          <a:solidFill>
                            <a:schemeClr val="tx1"/>
                          </a:solidFill>
                          <a:effectLst/>
                          <a:latin typeface="Arial" pitchFamily="34" charset="0"/>
                        </a:rPr>
                        <a:t>Lead Acid </a:t>
                      </a:r>
                      <a:r>
                        <a:rPr kumimoji="0" lang="en-US" sz="1600" b="1" i="0" u="none" strike="noStrike" cap="none" normalizeH="0" baseline="0" dirty="0">
                          <a:ln>
                            <a:noFill/>
                          </a:ln>
                          <a:solidFill>
                            <a:schemeClr val="tx1"/>
                          </a:solidFill>
                          <a:effectLst/>
                          <a:latin typeface="Arial" pitchFamily="34" charset="0"/>
                        </a:rPr>
                        <a:t>(All Types)</a:t>
                      </a:r>
                      <a:endParaRPr kumimoji="0" lang="en-US" sz="1600" b="0" i="0" u="none" strike="noStrike" cap="none" normalizeH="0" baseline="0" dirty="0">
                        <a:ln>
                          <a:noFill/>
                        </a:ln>
                        <a:solidFill>
                          <a:schemeClr val="tx1"/>
                        </a:solidFill>
                        <a:effectLst/>
                        <a:latin typeface="Arial" pitchFamily="34" charset="0"/>
                      </a:endParaRP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Unlimited</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N/A</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18119">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2400" b="0" i="0" u="none" strike="noStrike" cap="none" normalizeH="0" baseline="0" dirty="0">
                          <a:ln>
                            <a:noFill/>
                          </a:ln>
                          <a:solidFill>
                            <a:schemeClr val="tx1"/>
                          </a:solidFill>
                          <a:effectLst/>
                          <a:latin typeface="Arial" pitchFamily="34" charset="0"/>
                        </a:rPr>
                        <a:t>Nickel Cadmium</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alpha val="58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Unlimited</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N/A</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518119">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2400" b="1" i="0" u="none" strike="noStrike" cap="none" normalizeH="0" baseline="0" dirty="0">
                          <a:ln>
                            <a:noFill/>
                          </a:ln>
                          <a:solidFill>
                            <a:schemeClr val="tx1"/>
                          </a:solidFill>
                          <a:effectLst/>
                          <a:latin typeface="Arial Black" panose="020B0A04020102020204" pitchFamily="34" charset="0"/>
                        </a:rPr>
                        <a:t>Lithium, (</a:t>
                      </a:r>
                      <a:r>
                        <a:rPr kumimoji="0" lang="en-US" sz="1600" b="1" i="0" u="none" strike="noStrike" cap="none" normalizeH="0" baseline="0" dirty="0">
                          <a:ln>
                            <a:noFill/>
                          </a:ln>
                          <a:solidFill>
                            <a:schemeClr val="tx1"/>
                          </a:solidFill>
                          <a:effectLst/>
                          <a:latin typeface="Arial Black" panose="020B0A04020102020204" pitchFamily="34" charset="0"/>
                        </a:rPr>
                        <a:t>All Types)</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600 kWh</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Group H-2</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66027">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2400" b="0" i="0" u="none" strike="noStrike" cap="none" normalizeH="0" baseline="0" dirty="0">
                          <a:ln>
                            <a:noFill/>
                          </a:ln>
                          <a:solidFill>
                            <a:schemeClr val="tx1"/>
                          </a:solidFill>
                          <a:effectLst/>
                          <a:latin typeface="Arial" pitchFamily="34" charset="0"/>
                        </a:rPr>
                        <a:t>Sodium, </a:t>
                      </a:r>
                      <a:r>
                        <a:rPr kumimoji="0" lang="en-US" sz="1600" b="1" i="0" u="none" strike="noStrike" cap="none" normalizeH="0" baseline="0" dirty="0">
                          <a:ln>
                            <a:noFill/>
                          </a:ln>
                          <a:solidFill>
                            <a:schemeClr val="tx1"/>
                          </a:solidFill>
                          <a:effectLst/>
                          <a:latin typeface="Arial" pitchFamily="34" charset="0"/>
                        </a:rPr>
                        <a:t>(All Types)</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alpha val="56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600 kWh</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Group H-2</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480970">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2400" b="0" i="0" u="none" strike="noStrike" cap="none" normalizeH="0" baseline="0" dirty="0">
                          <a:ln>
                            <a:noFill/>
                          </a:ln>
                          <a:solidFill>
                            <a:schemeClr val="tx1"/>
                          </a:solidFill>
                          <a:effectLst/>
                          <a:latin typeface="Arial" pitchFamily="34" charset="0"/>
                        </a:rPr>
                        <a:t>Flow Batteries</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600 kWh</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Group H-2</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57164">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2400" b="0" i="0" u="none" strike="noStrike" cap="none" normalizeH="0" baseline="0" dirty="0">
                          <a:ln>
                            <a:noFill/>
                          </a:ln>
                          <a:solidFill>
                            <a:schemeClr val="tx1"/>
                          </a:solidFill>
                          <a:effectLst/>
                          <a:latin typeface="Arial" pitchFamily="34" charset="0"/>
                        </a:rPr>
                        <a:t>Other Batteries</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alpha val="53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200 kWh</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Group H-2 *</a:t>
                      </a:r>
                    </a:p>
                  </a:txBody>
                  <a:tcPr marL="91445" marR="91445"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7"/>
                  </a:ext>
                </a:extLst>
              </a:tr>
              <a:tr h="849556">
                <a:tc gridSpan="3">
                  <a:txBody>
                    <a:bodyPr/>
                    <a:lstStyle/>
                    <a:p>
                      <a:pPr marL="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2200" b="0" i="0" u="none" strike="noStrike" cap="none" normalizeH="0" baseline="0" dirty="0">
                          <a:ln>
                            <a:noFill/>
                          </a:ln>
                          <a:solidFill>
                            <a:schemeClr val="bg2"/>
                          </a:solidFill>
                          <a:effectLst/>
                          <a:latin typeface="Arial" pitchFamily="34" charset="0"/>
                        </a:rPr>
                        <a:t>Exceeding these levels means the facility has to be reclassified as a “</a:t>
                      </a:r>
                      <a:r>
                        <a:rPr kumimoji="0" lang="en-US" sz="2200" b="1" i="0" u="none" strike="noStrike" cap="none" normalizeH="0" baseline="0" dirty="0">
                          <a:ln>
                            <a:noFill/>
                          </a:ln>
                          <a:solidFill>
                            <a:schemeClr val="bg2"/>
                          </a:solidFill>
                          <a:effectLst/>
                          <a:latin typeface="Arial" pitchFamily="34" charset="0"/>
                        </a:rPr>
                        <a:t>High Hazard Occupancy”.</a:t>
                      </a: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1800" b="1" i="0" u="none" strike="noStrike" cap="none" normalizeH="0" baseline="0">
                        <a:ln>
                          <a:noFill/>
                        </a:ln>
                        <a:solidFill>
                          <a:schemeClr val="tx1"/>
                        </a:solidFill>
                        <a:effectLst/>
                        <a:latin typeface="Arial" pitchFamily="34" charset="0"/>
                        <a:cs typeface="Times New Roman" pitchFamily="18" charset="0"/>
                        <a:sym typeface="UniversalMath1 BT"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914327">
                <a:tc gridSpan="3">
                  <a:txBody>
                    <a:bodyPr/>
                    <a:lstStyle/>
                    <a:p>
                      <a:pPr marL="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lang="en-US" sz="1600" b="1" dirty="0"/>
                        <a:t>International Fire Code (IFC)- </a:t>
                      </a:r>
                      <a:r>
                        <a:rPr lang="en-US" sz="1600" dirty="0"/>
                        <a:t>developed and updated by review of proposed changes submitted by code enforcement officials, industry representatives, design professionals and other interested parties. </a:t>
                      </a:r>
                      <a:endParaRPr kumimoji="0" lang="en-US" sz="1600" b="0" i="0" u="none" strike="noStrike" cap="none" normalizeH="0" baseline="0" dirty="0">
                        <a:ln>
                          <a:noFill/>
                        </a:ln>
                        <a:solidFill>
                          <a:schemeClr val="tx1"/>
                        </a:solidFill>
                        <a:effectLst/>
                        <a:latin typeface="Arial" pitchFamily="34"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12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12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110636" name="Rectangle 232">
            <a:extLst>
              <a:ext uri="{FF2B5EF4-FFF2-40B4-BE49-F238E27FC236}">
                <a16:creationId xmlns:a16="http://schemas.microsoft.com/office/drawing/2014/main" id="{A38B9B3C-8E19-47E5-8655-CBAC912DD7CC}"/>
              </a:ext>
            </a:extLst>
          </p:cNvPr>
          <p:cNvSpPr>
            <a:spLocks noChangeArrowheads="1"/>
          </p:cNvSpPr>
          <p:nvPr/>
        </p:nvSpPr>
        <p:spPr bwMode="auto">
          <a:xfrm>
            <a:off x="-31750" y="187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10637" name="Rectangle 233">
            <a:extLst>
              <a:ext uri="{FF2B5EF4-FFF2-40B4-BE49-F238E27FC236}">
                <a16:creationId xmlns:a16="http://schemas.microsoft.com/office/drawing/2014/main" id="{AA4C94DE-FA4B-4A22-BE63-B81FCB09352C}"/>
              </a:ext>
            </a:extLst>
          </p:cNvPr>
          <p:cNvSpPr>
            <a:spLocks noChangeArrowheads="1"/>
          </p:cNvSpPr>
          <p:nvPr/>
        </p:nvSpPr>
        <p:spPr bwMode="auto">
          <a:xfrm>
            <a:off x="-31750" y="3856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10638" name="Rectangle 234">
            <a:extLst>
              <a:ext uri="{FF2B5EF4-FFF2-40B4-BE49-F238E27FC236}">
                <a16:creationId xmlns:a16="http://schemas.microsoft.com/office/drawing/2014/main" id="{543AD2EE-EC19-4104-8385-53021424C948}"/>
              </a:ext>
            </a:extLst>
          </p:cNvPr>
          <p:cNvSpPr>
            <a:spLocks noChangeArrowheads="1"/>
          </p:cNvSpPr>
          <p:nvPr/>
        </p:nvSpPr>
        <p:spPr bwMode="auto">
          <a:xfrm>
            <a:off x="-31750" y="13101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10639" name="Oval 1">
            <a:extLst>
              <a:ext uri="{FF2B5EF4-FFF2-40B4-BE49-F238E27FC236}">
                <a16:creationId xmlns:a16="http://schemas.microsoft.com/office/drawing/2014/main" id="{7C5AD032-BBD8-4D24-9933-8E7CA57DB96A}"/>
              </a:ext>
            </a:extLst>
          </p:cNvPr>
          <p:cNvSpPr>
            <a:spLocks noChangeArrowheads="1"/>
          </p:cNvSpPr>
          <p:nvPr/>
        </p:nvSpPr>
        <p:spPr bwMode="auto">
          <a:xfrm>
            <a:off x="-47625" y="3240088"/>
            <a:ext cx="9096375" cy="765175"/>
          </a:xfrm>
          <a:prstGeom prst="ellipse">
            <a:avLst/>
          </a:prstGeom>
          <a:noFill/>
          <a:ln w="5397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a:extLst>
              <a:ext uri="{FF2B5EF4-FFF2-40B4-BE49-F238E27FC236}">
                <a16:creationId xmlns:a16="http://schemas.microsoft.com/office/drawing/2014/main" id="{34DFC22B-9933-4B72-A9A2-31928FE32201}"/>
              </a:ext>
            </a:extLst>
          </p:cNvPr>
          <p:cNvSpPr>
            <a:spLocks noGrp="1" noChangeArrowheads="1"/>
          </p:cNvSpPr>
          <p:nvPr>
            <p:ph type="title"/>
          </p:nvPr>
        </p:nvSpPr>
        <p:spPr>
          <a:xfrm>
            <a:off x="-31750" y="1"/>
            <a:ext cx="9175749" cy="478236"/>
          </a:xfrm>
        </p:spPr>
        <p:txBody>
          <a:bodyPr/>
          <a:lstStyle/>
          <a:p>
            <a:r>
              <a:rPr lang="en-US" altLang="en-US" sz="1600" dirty="0"/>
              <a:t> </a:t>
            </a:r>
            <a:r>
              <a:rPr lang="en-US" altLang="en-US" sz="1600" b="1" dirty="0"/>
              <a:t>BATTERY TECHNOLOGY TRAINING</a:t>
            </a:r>
            <a:r>
              <a:rPr lang="en-US" altLang="en-US" sz="1600" dirty="0"/>
              <a:t> –                    </a:t>
            </a:r>
            <a:r>
              <a:rPr lang="en-US" altLang="en-US" sz="1600" dirty="0">
                <a:latin typeface="Arial Black" panose="020B0A04020102020204" pitchFamily="34" charset="0"/>
              </a:rPr>
              <a:t>Lithium Battery Room Requirements</a:t>
            </a:r>
          </a:p>
        </p:txBody>
      </p:sp>
      <p:graphicFrame>
        <p:nvGraphicFramePr>
          <p:cNvPr id="144628" name="Group 244">
            <a:extLst>
              <a:ext uri="{FF2B5EF4-FFF2-40B4-BE49-F238E27FC236}">
                <a16:creationId xmlns:a16="http://schemas.microsoft.com/office/drawing/2014/main" id="{01A036CB-7CD8-458D-860F-FB3C8342D54F}"/>
              </a:ext>
            </a:extLst>
          </p:cNvPr>
          <p:cNvGraphicFramePr>
            <a:graphicFrameLocks noGrp="1"/>
          </p:cNvGraphicFramePr>
          <p:nvPr/>
        </p:nvGraphicFramePr>
        <p:xfrm>
          <a:off x="31751" y="1014413"/>
          <a:ext cx="9095865" cy="6044800"/>
        </p:xfrm>
        <a:graphic>
          <a:graphicData uri="http://schemas.openxmlformats.org/drawingml/2006/table">
            <a:tbl>
              <a:tblPr/>
              <a:tblGrid>
                <a:gridCol w="3828656">
                  <a:extLst>
                    <a:ext uri="{9D8B030D-6E8A-4147-A177-3AD203B41FA5}">
                      <a16:colId xmlns:a16="http://schemas.microsoft.com/office/drawing/2014/main" val="20000"/>
                    </a:ext>
                  </a:extLst>
                </a:gridCol>
                <a:gridCol w="2520128">
                  <a:extLst>
                    <a:ext uri="{9D8B030D-6E8A-4147-A177-3AD203B41FA5}">
                      <a16:colId xmlns:a16="http://schemas.microsoft.com/office/drawing/2014/main" val="20001"/>
                    </a:ext>
                  </a:extLst>
                </a:gridCol>
                <a:gridCol w="2747081">
                  <a:extLst>
                    <a:ext uri="{9D8B030D-6E8A-4147-A177-3AD203B41FA5}">
                      <a16:colId xmlns:a16="http://schemas.microsoft.com/office/drawing/2014/main" val="20002"/>
                    </a:ext>
                  </a:extLst>
                </a:gridCol>
              </a:tblGrid>
              <a:tr h="527920">
                <a:tc gridSpan="3">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rPr>
                        <a:t>IFC 2018 1206.2 and NFPA-1 MAXIMUM ALLOWABLE QUANTITIES (MAQ)</a:t>
                      </a:r>
                      <a:endParaRPr kumimoji="0" lang="en-US" sz="1800" b="0"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7680">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600" b="1" i="0" u="none" strike="noStrike" cap="none" normalizeH="0" baseline="0" dirty="0">
                          <a:ln>
                            <a:noFill/>
                          </a:ln>
                          <a:solidFill>
                            <a:schemeClr val="bg1"/>
                          </a:solidFill>
                          <a:effectLst/>
                          <a:latin typeface="Arial Black" panose="020B0A04020102020204" pitchFamily="34" charset="0"/>
                          <a:cs typeface="Times New Roman" pitchFamily="18" charset="0"/>
                        </a:rPr>
                        <a:t>BATTERY TECHNOLOGY</a:t>
                      </a:r>
                      <a:endParaRPr kumimoji="0" lang="en-US" sz="1600" b="1" i="0" u="none" strike="noStrike" cap="none" normalizeH="0" baseline="0" dirty="0">
                        <a:ln>
                          <a:noFill/>
                        </a:ln>
                        <a:solidFill>
                          <a:schemeClr val="bg1"/>
                        </a:solidFill>
                        <a:effectLst/>
                        <a:latin typeface="Arial Black" panose="020B0A040201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bg1"/>
                          </a:solidFill>
                          <a:effectLst/>
                          <a:latin typeface="Arial" pitchFamily="34" charset="0"/>
                        </a:rPr>
                        <a:t>Maximum</a:t>
                      </a:r>
                    </a:p>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bg1"/>
                          </a:solidFill>
                          <a:effectLst/>
                          <a:latin typeface="Arial" pitchFamily="34" charset="0"/>
                        </a:rPr>
                        <a:t>Allowable Quantity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bg1"/>
                          </a:solidFill>
                          <a:effectLst/>
                          <a:latin typeface="Arial" pitchFamily="34" charset="0"/>
                        </a:rPr>
                        <a:t>Group H Occupancy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18160">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2400" b="1" i="0" u="none" strike="noStrike" cap="none" normalizeH="0" baseline="0" dirty="0">
                          <a:ln>
                            <a:noFill/>
                          </a:ln>
                          <a:solidFill>
                            <a:schemeClr val="tx1"/>
                          </a:solidFill>
                          <a:effectLst/>
                          <a:latin typeface="Arial Black" panose="020B0A04020102020204" pitchFamily="34" charset="0"/>
                        </a:rPr>
                        <a:t>Lithium, (</a:t>
                      </a:r>
                      <a:r>
                        <a:rPr kumimoji="0" lang="en-US" sz="1600" b="1" i="0" u="none" strike="noStrike" cap="none" normalizeH="0" baseline="0" dirty="0">
                          <a:ln>
                            <a:noFill/>
                          </a:ln>
                          <a:solidFill>
                            <a:schemeClr val="tx1"/>
                          </a:solidFill>
                          <a:effectLst/>
                          <a:latin typeface="Arial Black" panose="020B0A04020102020204" pitchFamily="34" charset="0"/>
                        </a:rPr>
                        <a:t>All Types)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600 kWh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Group H-2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007043">
                <a:tc gridSpan="3">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1800" b="1" i="0" u="none" strike="noStrike" cap="none" normalizeH="0" baseline="0" dirty="0">
                        <a:ln>
                          <a:noFill/>
                        </a:ln>
                        <a:solidFill>
                          <a:schemeClr val="tx1"/>
                        </a:solidFill>
                        <a:effectLst/>
                        <a:latin typeface="Arial" pitchFamily="34" charset="0"/>
                      </a:endParaRPr>
                    </a:p>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sng" strike="noStrike" cap="none" normalizeH="0" baseline="0" dirty="0">
                          <a:ln>
                            <a:noFill/>
                          </a:ln>
                          <a:solidFill>
                            <a:schemeClr val="tx1"/>
                          </a:solidFill>
                          <a:effectLst/>
                          <a:latin typeface="Arial" pitchFamily="34" charset="0"/>
                        </a:rPr>
                        <a:t>Example</a:t>
                      </a:r>
                      <a:r>
                        <a:rPr kumimoji="0" lang="en-US" sz="1800" b="1" i="0" u="none" strike="noStrike" cap="none" normalizeH="0" baseline="0" dirty="0">
                          <a:ln>
                            <a:noFill/>
                          </a:ln>
                          <a:solidFill>
                            <a:schemeClr val="tx1"/>
                          </a:solidFill>
                          <a:effectLst/>
                          <a:latin typeface="Arial" pitchFamily="34" charset="0"/>
                        </a:rPr>
                        <a:t>:  750 KVA/750 KW UPS for 15 minutes (no aging factor, no design margin, no temperature derating applied).</a:t>
                      </a:r>
                    </a:p>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1800" b="1" i="0" u="none" strike="noStrike" cap="none" normalizeH="0" baseline="0" dirty="0">
                        <a:ln>
                          <a:noFill/>
                        </a:ln>
                        <a:solidFill>
                          <a:schemeClr val="tx1"/>
                        </a:solidFill>
                        <a:effectLst/>
                        <a:latin typeface="Arial" pitchFamily="34" charset="0"/>
                      </a:endParaRPr>
                    </a:p>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1800" b="1" i="0" u="none" strike="noStrike" cap="none" normalizeH="0" baseline="0" dirty="0">
                        <a:ln>
                          <a:noFill/>
                        </a:ln>
                        <a:solidFill>
                          <a:schemeClr val="tx1"/>
                        </a:solidFill>
                        <a:effectLst/>
                        <a:latin typeface="Arial" pitchFamily="34" charset="0"/>
                      </a:endParaRPr>
                    </a:p>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rPr>
                        <a:t>750 kW   x  15 min   x     </a:t>
                      </a:r>
                      <a:r>
                        <a:rPr kumimoji="0" lang="en-US" sz="1800" b="1" i="0" u="sng" strike="noStrike" cap="none" normalizeH="0" baseline="0" dirty="0">
                          <a:ln>
                            <a:noFill/>
                          </a:ln>
                          <a:solidFill>
                            <a:schemeClr val="tx1"/>
                          </a:solidFill>
                          <a:effectLst/>
                          <a:latin typeface="Arial" pitchFamily="34" charset="0"/>
                        </a:rPr>
                        <a:t>1 hour    </a:t>
                      </a:r>
                      <a:r>
                        <a:rPr kumimoji="0" lang="en-US" sz="1800" b="1" i="0" u="none" strike="noStrike" cap="none" normalizeH="0" baseline="0" dirty="0">
                          <a:ln>
                            <a:noFill/>
                          </a:ln>
                          <a:solidFill>
                            <a:schemeClr val="tx1"/>
                          </a:solidFill>
                          <a:effectLst/>
                          <a:latin typeface="Arial" pitchFamily="34" charset="0"/>
                        </a:rPr>
                        <a:t>       =  187.5 </a:t>
                      </a:r>
                      <a:r>
                        <a:rPr kumimoji="0" lang="en-US" sz="1800" b="1" i="0" u="none" strike="noStrike" cap="none" normalizeH="0" baseline="0" dirty="0" err="1">
                          <a:ln>
                            <a:noFill/>
                          </a:ln>
                          <a:solidFill>
                            <a:schemeClr val="tx1"/>
                          </a:solidFill>
                          <a:effectLst/>
                          <a:latin typeface="Arial" pitchFamily="34" charset="0"/>
                        </a:rPr>
                        <a:t>KWh</a:t>
                      </a:r>
                      <a:endParaRPr kumimoji="0" lang="en-US" sz="1800" b="1" i="0" u="none" strike="noStrike" cap="none" normalizeH="0" baseline="0" dirty="0">
                        <a:ln>
                          <a:noFill/>
                        </a:ln>
                        <a:solidFill>
                          <a:schemeClr val="tx1"/>
                        </a:solidFill>
                        <a:effectLst/>
                        <a:latin typeface="Arial" pitchFamily="34" charset="0"/>
                      </a:endParaRPr>
                    </a:p>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rPr>
                        <a:t>                                       60 minutes  </a:t>
                      </a:r>
                    </a:p>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1600" b="1" i="0" u="none" strike="noStrike" cap="none" normalizeH="0" baseline="0" dirty="0">
                        <a:ln>
                          <a:noFill/>
                        </a:ln>
                        <a:solidFill>
                          <a:schemeClr val="tx1"/>
                        </a:solidFill>
                        <a:effectLst/>
                        <a:latin typeface="Arial" pitchFamily="34" charset="0"/>
                      </a:endParaRPr>
                    </a:p>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1600" b="1" i="0" u="none" strike="noStrike" cap="none" normalizeH="0" baseline="0" dirty="0">
                        <a:ln>
                          <a:noFill/>
                        </a:ln>
                        <a:solidFill>
                          <a:schemeClr val="tx1"/>
                        </a:solidFill>
                        <a:effectLst/>
                        <a:latin typeface="Arial" pitchFamily="34" charset="0"/>
                      </a:endParaRPr>
                    </a:p>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rPr>
                        <a:t>600 </a:t>
                      </a:r>
                      <a:r>
                        <a:rPr kumimoji="0" lang="en-US" sz="1800" b="1" i="0" u="none" strike="noStrike" cap="none" normalizeH="0" baseline="0" dirty="0" err="1">
                          <a:ln>
                            <a:noFill/>
                          </a:ln>
                          <a:solidFill>
                            <a:schemeClr val="tx1"/>
                          </a:solidFill>
                          <a:effectLst/>
                          <a:latin typeface="Arial" pitchFamily="34" charset="0"/>
                        </a:rPr>
                        <a:t>KWh</a:t>
                      </a:r>
                      <a:r>
                        <a:rPr kumimoji="0" lang="en-US" sz="1800" b="1" i="0" u="none" strike="noStrike" cap="none" normalizeH="0" baseline="0" dirty="0">
                          <a:ln>
                            <a:noFill/>
                          </a:ln>
                          <a:solidFill>
                            <a:schemeClr val="tx1"/>
                          </a:solidFill>
                          <a:effectLst/>
                          <a:latin typeface="Arial" pitchFamily="34" charset="0"/>
                        </a:rPr>
                        <a:t> / 187.5 kWh = 3.2                               Maximum # of UPS Modules: </a:t>
                      </a:r>
                      <a:r>
                        <a:rPr kumimoji="0" lang="en-US" sz="1800" b="1" i="0" u="none" strike="noStrike" cap="none" normalizeH="0" baseline="0" dirty="0">
                          <a:ln>
                            <a:noFill/>
                          </a:ln>
                          <a:solidFill>
                            <a:schemeClr val="tx1"/>
                          </a:solidFill>
                          <a:effectLst/>
                          <a:highlight>
                            <a:srgbClr val="FFFF00"/>
                          </a:highlight>
                          <a:latin typeface="Arial" pitchFamily="34" charset="0"/>
                        </a:rPr>
                        <a:t>  3</a:t>
                      </a:r>
                    </a:p>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1800" b="1" i="0" u="none" strike="noStrike" cap="none" normalizeH="0" baseline="0" dirty="0">
                        <a:ln>
                          <a:noFill/>
                        </a:ln>
                        <a:solidFill>
                          <a:schemeClr val="tx1"/>
                        </a:solidFill>
                        <a:effectLst/>
                        <a:latin typeface="Arial" pitchFamily="34" charset="0"/>
                      </a:endParaRPr>
                    </a:p>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1600" b="1"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914400">
                <a:tc gridSpan="3">
                  <a:txBody>
                    <a:bodyPr/>
                    <a:lstStyle/>
                    <a:p>
                      <a:pPr marL="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600" b="1" i="0" u="none" strike="noStrike" cap="none" normalizeH="0" baseline="0" dirty="0">
                          <a:ln>
                            <a:noFill/>
                          </a:ln>
                          <a:solidFill>
                            <a:schemeClr val="tx1"/>
                          </a:solidFill>
                          <a:effectLst/>
                          <a:latin typeface="Arial" pitchFamily="34" charset="0"/>
                        </a:rPr>
                        <a:t>ARCHITECTURAL CONSIDERATIONS AND FIRE PROTECTIVE MEASURES OF GROUP H-2 OCCUPANCY AND FOR MAQ MUST BE CONSIDERED.  </a:t>
                      </a:r>
                      <a:r>
                        <a:rPr kumimoji="0" lang="en-US" sz="1600" b="1" i="0" u="none" strike="noStrike" cap="none" normalizeH="0" baseline="0" dirty="0">
                          <a:ln>
                            <a:noFill/>
                          </a:ln>
                          <a:solidFill>
                            <a:schemeClr val="bg2"/>
                          </a:solidFill>
                          <a:effectLst/>
                          <a:latin typeface="Arial" pitchFamily="34" charset="0"/>
                        </a:rPr>
                        <a:t>The AHJ can determine the requirement to be Group H-2 if the battery represents a significant fire hazard or thermal runaway.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12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12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112645" name="Rectangle 232">
            <a:extLst>
              <a:ext uri="{FF2B5EF4-FFF2-40B4-BE49-F238E27FC236}">
                <a16:creationId xmlns:a16="http://schemas.microsoft.com/office/drawing/2014/main" id="{F042F479-0CC8-4A7C-AF0E-56C902E85921}"/>
              </a:ext>
            </a:extLst>
          </p:cNvPr>
          <p:cNvSpPr>
            <a:spLocks noChangeArrowheads="1"/>
          </p:cNvSpPr>
          <p:nvPr/>
        </p:nvSpPr>
        <p:spPr bwMode="auto">
          <a:xfrm>
            <a:off x="-31750" y="187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12646" name="Rectangle 233">
            <a:extLst>
              <a:ext uri="{FF2B5EF4-FFF2-40B4-BE49-F238E27FC236}">
                <a16:creationId xmlns:a16="http://schemas.microsoft.com/office/drawing/2014/main" id="{DA9571AE-4A98-45C8-AEC4-ACB9BADB0FCB}"/>
              </a:ext>
            </a:extLst>
          </p:cNvPr>
          <p:cNvSpPr>
            <a:spLocks noChangeArrowheads="1"/>
          </p:cNvSpPr>
          <p:nvPr/>
        </p:nvSpPr>
        <p:spPr bwMode="auto">
          <a:xfrm>
            <a:off x="-31750" y="3856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12647" name="Rectangle 234">
            <a:extLst>
              <a:ext uri="{FF2B5EF4-FFF2-40B4-BE49-F238E27FC236}">
                <a16:creationId xmlns:a16="http://schemas.microsoft.com/office/drawing/2014/main" id="{70D5ECAA-3F23-49AE-9640-D00DB41579DD}"/>
              </a:ext>
            </a:extLst>
          </p:cNvPr>
          <p:cNvSpPr>
            <a:spLocks noChangeArrowheads="1"/>
          </p:cNvSpPr>
          <p:nvPr/>
        </p:nvSpPr>
        <p:spPr bwMode="auto">
          <a:xfrm>
            <a:off x="-31750" y="13101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12648" name="Oval 1">
            <a:extLst>
              <a:ext uri="{FF2B5EF4-FFF2-40B4-BE49-F238E27FC236}">
                <a16:creationId xmlns:a16="http://schemas.microsoft.com/office/drawing/2014/main" id="{46D545D7-32B9-4E98-A888-8D0228DB3EC1}"/>
              </a:ext>
            </a:extLst>
          </p:cNvPr>
          <p:cNvSpPr>
            <a:spLocks noChangeArrowheads="1"/>
          </p:cNvSpPr>
          <p:nvPr/>
        </p:nvSpPr>
        <p:spPr bwMode="auto">
          <a:xfrm>
            <a:off x="-128588" y="2120900"/>
            <a:ext cx="9094788" cy="668338"/>
          </a:xfrm>
          <a:prstGeom prst="ellipse">
            <a:avLst/>
          </a:prstGeom>
          <a:noFill/>
          <a:ln w="5397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112649" name="Rectangle 2">
            <a:extLst>
              <a:ext uri="{FF2B5EF4-FFF2-40B4-BE49-F238E27FC236}">
                <a16:creationId xmlns:a16="http://schemas.microsoft.com/office/drawing/2014/main" id="{98F00173-F75C-49FC-9D49-33EB7831F20B}"/>
              </a:ext>
            </a:extLst>
          </p:cNvPr>
          <p:cNvSpPr>
            <a:spLocks noChangeArrowheads="1"/>
          </p:cNvSpPr>
          <p:nvPr/>
        </p:nvSpPr>
        <p:spPr bwMode="auto">
          <a:xfrm>
            <a:off x="209550" y="3727450"/>
            <a:ext cx="6057900" cy="10668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112650" name="Arrow: Right 3">
            <a:extLst>
              <a:ext uri="{FF2B5EF4-FFF2-40B4-BE49-F238E27FC236}">
                <a16:creationId xmlns:a16="http://schemas.microsoft.com/office/drawing/2014/main" id="{F392D449-7D3C-4EF4-9A6E-6E1D62DFC051}"/>
              </a:ext>
            </a:extLst>
          </p:cNvPr>
          <p:cNvSpPr>
            <a:spLocks noChangeArrowheads="1"/>
          </p:cNvSpPr>
          <p:nvPr/>
        </p:nvSpPr>
        <p:spPr bwMode="auto">
          <a:xfrm>
            <a:off x="3408363" y="5173663"/>
            <a:ext cx="1406525" cy="242887"/>
          </a:xfrm>
          <a:prstGeom prst="rightArrow">
            <a:avLst>
              <a:gd name="adj1" fmla="val 50000"/>
              <a:gd name="adj2" fmla="val 49919"/>
            </a:avLst>
          </a:prstGeom>
          <a:solidFill>
            <a:schemeClr val="bg2"/>
          </a:solidFill>
          <a:ln w="12700" algn="ctr">
            <a:solidFill>
              <a:schemeClr val="tx1"/>
            </a:solidFill>
            <a:round/>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112651" name="Rectangle 5">
            <a:extLst>
              <a:ext uri="{FF2B5EF4-FFF2-40B4-BE49-F238E27FC236}">
                <a16:creationId xmlns:a16="http://schemas.microsoft.com/office/drawing/2014/main" id="{0E48174E-6F65-4FCC-8E72-F92B71F90225}"/>
              </a:ext>
            </a:extLst>
          </p:cNvPr>
          <p:cNvSpPr>
            <a:spLocks noChangeArrowheads="1"/>
          </p:cNvSpPr>
          <p:nvPr/>
        </p:nvSpPr>
        <p:spPr bwMode="auto">
          <a:xfrm>
            <a:off x="8286750" y="4979988"/>
            <a:ext cx="404813" cy="584200"/>
          </a:xfrm>
          <a:prstGeom prst="rect">
            <a:avLst/>
          </a:prstGeom>
          <a:noFill/>
          <a:ln w="3492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142BB97E-BDCF-41C1-9F15-236E18E7C20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22532" name="Rectangle 11">
            <a:extLst>
              <a:ext uri="{FF2B5EF4-FFF2-40B4-BE49-F238E27FC236}">
                <a16:creationId xmlns:a16="http://schemas.microsoft.com/office/drawing/2014/main" id="{35052A6A-6EE2-4721-AB59-E49E15548895}"/>
              </a:ext>
            </a:extLst>
          </p:cNvPr>
          <p:cNvSpPr>
            <a:spLocks noChangeArrowheads="1"/>
          </p:cNvSpPr>
          <p:nvPr/>
        </p:nvSpPr>
        <p:spPr bwMode="auto">
          <a:xfrm>
            <a:off x="0" y="0"/>
            <a:ext cx="9144000" cy="4365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
            </a:pPr>
            <a:r>
              <a:rPr lang="en-US" altLang="en-US" sz="2800" b="1" dirty="0">
                <a:solidFill>
                  <a:schemeClr val="bg1"/>
                </a:solidFill>
              </a:rPr>
              <a:t> LITHIUM ION BATTERY –                 SPIDER GRAPH</a:t>
            </a:r>
          </a:p>
        </p:txBody>
      </p:sp>
      <p:sp>
        <p:nvSpPr>
          <p:cNvPr id="22534" name="AutoShape 4" descr="Image result for Toshiba SCIB Lithium Titanate spider graph">
            <a:extLst>
              <a:ext uri="{FF2B5EF4-FFF2-40B4-BE49-F238E27FC236}">
                <a16:creationId xmlns:a16="http://schemas.microsoft.com/office/drawing/2014/main" id="{1AC3BCA6-3EA7-438C-A493-2B010FC2CFD1}"/>
              </a:ext>
            </a:extLst>
          </p:cNvPr>
          <p:cNvSpPr>
            <a:spLocks noChangeAspect="1" noChangeArrowheads="1"/>
          </p:cNvSpPr>
          <p:nvPr/>
        </p:nvSpPr>
        <p:spPr bwMode="auto">
          <a:xfrm>
            <a:off x="112713"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a:p>
        </p:txBody>
      </p:sp>
      <p:sp>
        <p:nvSpPr>
          <p:cNvPr id="22535" name="TextBox 1">
            <a:extLst>
              <a:ext uri="{FF2B5EF4-FFF2-40B4-BE49-F238E27FC236}">
                <a16:creationId xmlns:a16="http://schemas.microsoft.com/office/drawing/2014/main" id="{E4BE69D9-93A8-493E-B1F2-38E780E021EE}"/>
              </a:ext>
            </a:extLst>
          </p:cNvPr>
          <p:cNvSpPr txBox="1">
            <a:spLocks noChangeArrowheads="1"/>
          </p:cNvSpPr>
          <p:nvPr/>
        </p:nvSpPr>
        <p:spPr bwMode="auto">
          <a:xfrm>
            <a:off x="4306972" y="5782077"/>
            <a:ext cx="309630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200" dirty="0"/>
              <a:t>Reference:  Mitsubishi Electric Website</a:t>
            </a:r>
          </a:p>
        </p:txBody>
      </p:sp>
      <p:pic>
        <p:nvPicPr>
          <p:cNvPr id="357378" name="Picture 2" descr="http://www.mitsubishicritical.com/media/1836/battery-technologies-red.jpg">
            <a:extLst>
              <a:ext uri="{FF2B5EF4-FFF2-40B4-BE49-F238E27FC236}">
                <a16:creationId xmlns:a16="http://schemas.microsoft.com/office/drawing/2014/main" id="{A144F6A7-3DBA-473F-BCBA-279EFA096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636" y="554196"/>
            <a:ext cx="5450858" cy="52491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6486DF-A040-481B-9FEF-3DB0F1E312A2}"/>
              </a:ext>
            </a:extLst>
          </p:cNvPr>
          <p:cNvSpPr txBox="1"/>
          <p:nvPr/>
        </p:nvSpPr>
        <p:spPr>
          <a:xfrm>
            <a:off x="646416" y="6239912"/>
            <a:ext cx="8190416" cy="523220"/>
          </a:xfrm>
          <a:prstGeom prst="rect">
            <a:avLst/>
          </a:prstGeom>
          <a:noFill/>
        </p:spPr>
        <p:txBody>
          <a:bodyPr wrap="square" rtlCol="0">
            <a:spAutoFit/>
          </a:bodyPr>
          <a:lstStyle/>
          <a:p>
            <a:r>
              <a:rPr lang="en-US" sz="1400" dirty="0">
                <a:solidFill>
                  <a:schemeClr val="tx2"/>
                </a:solidFill>
                <a:latin typeface="Arial Black" panose="020B0A04020102020204" pitchFamily="34" charset="0"/>
              </a:rPr>
              <a:t>IEEE WG_1679-1)  </a:t>
            </a:r>
            <a:r>
              <a:rPr lang="en-US" altLang="en-US" sz="1400" dirty="0"/>
              <a:t>that is in the process of defining the criteria to be used for the comparison, selection  and analysis of the electrical and safety performance criteria.</a:t>
            </a:r>
            <a:endParaRPr lang="en-US" sz="1400" dirty="0"/>
          </a:p>
        </p:txBody>
      </p:sp>
    </p:spTree>
    <p:extLst>
      <p:ext uri="{BB962C8B-B14F-4D97-AF65-F5344CB8AC3E}">
        <p14:creationId xmlns:p14="http://schemas.microsoft.com/office/powerpoint/2010/main" val="488144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a:extLst>
              <a:ext uri="{FF2B5EF4-FFF2-40B4-BE49-F238E27FC236}">
                <a16:creationId xmlns:a16="http://schemas.microsoft.com/office/drawing/2014/main" id="{D934AC69-6BB6-443E-B50D-93DDA3E0E050}"/>
              </a:ext>
            </a:extLst>
          </p:cNvPr>
          <p:cNvSpPr>
            <a:spLocks noGrp="1" noChangeArrowheads="1"/>
          </p:cNvSpPr>
          <p:nvPr>
            <p:ph type="title"/>
          </p:nvPr>
        </p:nvSpPr>
        <p:spPr>
          <a:xfrm>
            <a:off x="12700" y="0"/>
            <a:ext cx="9143999" cy="569908"/>
          </a:xfrm>
        </p:spPr>
        <p:txBody>
          <a:bodyPr/>
          <a:lstStyle/>
          <a:p>
            <a:r>
              <a:rPr lang="en-US" altLang="en-US" sz="1600" dirty="0"/>
              <a:t>BATTERY TECHNOLOGY TRAINING –                    </a:t>
            </a:r>
            <a:r>
              <a:rPr lang="en-US" altLang="en-US" sz="1600" dirty="0">
                <a:latin typeface="Arial Black" panose="020B0A04020102020204" pitchFamily="34" charset="0"/>
              </a:rPr>
              <a:t>Lithium Battery Room Requirements</a:t>
            </a:r>
          </a:p>
        </p:txBody>
      </p:sp>
      <p:graphicFrame>
        <p:nvGraphicFramePr>
          <p:cNvPr id="144628" name="Group 244">
            <a:extLst>
              <a:ext uri="{FF2B5EF4-FFF2-40B4-BE49-F238E27FC236}">
                <a16:creationId xmlns:a16="http://schemas.microsoft.com/office/drawing/2014/main" id="{01A036CB-7CD8-458D-860F-FB3C8342D54F}"/>
              </a:ext>
            </a:extLst>
          </p:cNvPr>
          <p:cNvGraphicFramePr>
            <a:graphicFrameLocks noGrp="1"/>
          </p:cNvGraphicFramePr>
          <p:nvPr/>
        </p:nvGraphicFramePr>
        <p:xfrm>
          <a:off x="36513" y="990600"/>
          <a:ext cx="9094787" cy="6004040"/>
        </p:xfrm>
        <a:graphic>
          <a:graphicData uri="http://schemas.openxmlformats.org/drawingml/2006/table">
            <a:tbl>
              <a:tblPr/>
              <a:tblGrid>
                <a:gridCol w="5484642">
                  <a:extLst>
                    <a:ext uri="{9D8B030D-6E8A-4147-A177-3AD203B41FA5}">
                      <a16:colId xmlns:a16="http://schemas.microsoft.com/office/drawing/2014/main" val="20000"/>
                    </a:ext>
                  </a:extLst>
                </a:gridCol>
                <a:gridCol w="3610145">
                  <a:extLst>
                    <a:ext uri="{9D8B030D-6E8A-4147-A177-3AD203B41FA5}">
                      <a16:colId xmlns:a16="http://schemas.microsoft.com/office/drawing/2014/main" val="20001"/>
                    </a:ext>
                  </a:extLst>
                </a:gridCol>
              </a:tblGrid>
              <a:tr h="640029">
                <a:tc gridSpan="2">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rPr>
                        <a:t>IFC 2018 chapter 12 and NFPA-1 chapter 52</a:t>
                      </a:r>
                    </a:p>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rPr>
                        <a:t> MAXIMUM ALLOWABLE QUANTITIES (MAQ) FOR A SINGLE STRING/ARRAY</a:t>
                      </a:r>
                      <a:endParaRPr kumimoji="0" lang="en-US" sz="1800" b="0" i="0" u="none" strike="noStrike" cap="none" normalizeH="0" baseline="0" dirty="0">
                        <a:ln>
                          <a:noFill/>
                        </a:ln>
                        <a:solidFill>
                          <a:schemeClr val="tx1"/>
                        </a:solidFill>
                        <a:effectLst/>
                        <a:latin typeface="Arial" pitchFamily="34" charset="0"/>
                      </a:endParaRPr>
                    </a:p>
                  </a:txBody>
                  <a:tcPr marL="91429" marR="91429"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en-US"/>
                    </a:p>
                  </a:txBody>
                  <a:tcPr/>
                </a:tc>
                <a:extLst>
                  <a:ext uri="{0D108BD9-81ED-4DB2-BD59-A6C34878D82A}">
                    <a16:rowId xmlns:a16="http://schemas.microsoft.com/office/drawing/2014/main" val="10000"/>
                  </a:ext>
                </a:extLst>
              </a:tr>
              <a:tr h="640029">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600" b="1" i="0" u="none" strike="noStrike" cap="none" normalizeH="0" baseline="0" dirty="0">
                          <a:ln>
                            <a:noFill/>
                          </a:ln>
                          <a:solidFill>
                            <a:schemeClr val="bg1"/>
                          </a:solidFill>
                          <a:effectLst/>
                          <a:latin typeface="Arial Black" panose="020B0A04020102020204" pitchFamily="34" charset="0"/>
                          <a:cs typeface="Times New Roman" pitchFamily="18" charset="0"/>
                        </a:rPr>
                        <a:t>BATTERY TECHNOLOGY</a:t>
                      </a:r>
                      <a:endParaRPr kumimoji="0" lang="en-US" sz="1600" b="1" i="0" u="none" strike="noStrike" cap="none" normalizeH="0" baseline="0" dirty="0">
                        <a:ln>
                          <a:noFill/>
                        </a:ln>
                        <a:solidFill>
                          <a:schemeClr val="bg1"/>
                        </a:solidFill>
                        <a:effectLst/>
                        <a:latin typeface="Arial Black" panose="020B0A04020102020204" pitchFamily="34" charset="0"/>
                      </a:endParaRPr>
                    </a:p>
                  </a:txBody>
                  <a:tcPr marL="91429" marR="9142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bg1"/>
                          </a:solidFill>
                          <a:effectLst/>
                          <a:latin typeface="Arial" pitchFamily="34" charset="0"/>
                        </a:rPr>
                        <a:t>Maximum String </a:t>
                      </a:r>
                    </a:p>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bg1"/>
                          </a:solidFill>
                          <a:effectLst/>
                          <a:latin typeface="Arial" pitchFamily="34" charset="0"/>
                        </a:rPr>
                        <a:t>Allowable Quantity</a:t>
                      </a:r>
                    </a:p>
                  </a:txBody>
                  <a:tcPr marL="91429" marR="9142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19586">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2400" b="0" i="0" u="none" strike="noStrike" cap="none" normalizeH="0" baseline="0" dirty="0">
                          <a:ln>
                            <a:noFill/>
                          </a:ln>
                          <a:solidFill>
                            <a:schemeClr val="tx1"/>
                          </a:solidFill>
                          <a:effectLst/>
                          <a:latin typeface="Arial" pitchFamily="34" charset="0"/>
                        </a:rPr>
                        <a:t>Lead Acid </a:t>
                      </a:r>
                      <a:r>
                        <a:rPr kumimoji="0" lang="en-US" sz="1600" b="1" i="0" u="none" strike="noStrike" cap="none" normalizeH="0" baseline="0" dirty="0">
                          <a:ln>
                            <a:noFill/>
                          </a:ln>
                          <a:solidFill>
                            <a:schemeClr val="tx1"/>
                          </a:solidFill>
                          <a:effectLst/>
                          <a:latin typeface="Arial" pitchFamily="34" charset="0"/>
                        </a:rPr>
                        <a:t>(All Types)</a:t>
                      </a:r>
                      <a:endParaRPr kumimoji="0" lang="en-US" sz="1600" b="0" i="0" u="none" strike="noStrike" cap="none" normalizeH="0" baseline="0" dirty="0">
                        <a:ln>
                          <a:noFill/>
                        </a:ln>
                        <a:solidFill>
                          <a:schemeClr val="tx1"/>
                        </a:solidFill>
                        <a:effectLst/>
                        <a:latin typeface="Arial" pitchFamily="34" charset="0"/>
                      </a:endParaRPr>
                    </a:p>
                  </a:txBody>
                  <a:tcPr marL="91429" marR="9142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70 </a:t>
                      </a:r>
                      <a:r>
                        <a:rPr kumimoji="0" lang="en-US" sz="1800" b="1" i="0" u="none" strike="noStrike" cap="none" normalizeH="0" baseline="0" dirty="0" err="1">
                          <a:ln>
                            <a:noFill/>
                          </a:ln>
                          <a:solidFill>
                            <a:schemeClr val="tx1"/>
                          </a:solidFill>
                          <a:effectLst/>
                          <a:latin typeface="Arial" pitchFamily="34" charset="0"/>
                          <a:cs typeface="Times New Roman" pitchFamily="18" charset="0"/>
                          <a:sym typeface="UniversalMath1 BT" pitchFamily="18" charset="2"/>
                        </a:rPr>
                        <a:t>KWh</a:t>
                      </a:r>
                      <a:endPar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endParaRPr>
                    </a:p>
                  </a:txBody>
                  <a:tcPr marL="91429" marR="9142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18119">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2400" b="0" i="0" u="none" strike="noStrike" cap="none" normalizeH="0" baseline="0" dirty="0">
                          <a:ln>
                            <a:noFill/>
                          </a:ln>
                          <a:solidFill>
                            <a:schemeClr val="tx1"/>
                          </a:solidFill>
                          <a:effectLst/>
                          <a:latin typeface="Arial" pitchFamily="34" charset="0"/>
                        </a:rPr>
                        <a:t>Nickel Cadmium</a:t>
                      </a:r>
                    </a:p>
                  </a:txBody>
                  <a:tcPr marL="91429" marR="9142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alpha val="58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70 </a:t>
                      </a:r>
                      <a:r>
                        <a:rPr kumimoji="0" lang="en-US" sz="1800" b="1" i="0" u="none" strike="noStrike" cap="none" normalizeH="0" baseline="0" dirty="0" err="1">
                          <a:ln>
                            <a:noFill/>
                          </a:ln>
                          <a:solidFill>
                            <a:schemeClr val="tx1"/>
                          </a:solidFill>
                          <a:effectLst/>
                          <a:latin typeface="Arial" pitchFamily="34" charset="0"/>
                          <a:cs typeface="Times New Roman" pitchFamily="18" charset="0"/>
                          <a:sym typeface="UniversalMath1 BT" pitchFamily="18" charset="2"/>
                        </a:rPr>
                        <a:t>KWh</a:t>
                      </a:r>
                      <a:endPar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endParaRPr>
                    </a:p>
                  </a:txBody>
                  <a:tcPr marL="91429" marR="9142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518119">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2400" b="1" i="0" u="none" strike="noStrike" cap="none" normalizeH="0" baseline="0" dirty="0">
                          <a:ln>
                            <a:noFill/>
                          </a:ln>
                          <a:solidFill>
                            <a:schemeClr val="tx1"/>
                          </a:solidFill>
                          <a:effectLst/>
                          <a:latin typeface="Arial Black" panose="020B0A04020102020204" pitchFamily="34" charset="0"/>
                        </a:rPr>
                        <a:t>Lithium, (</a:t>
                      </a:r>
                      <a:r>
                        <a:rPr kumimoji="0" lang="en-US" sz="1600" b="1" i="0" u="none" strike="noStrike" cap="none" normalizeH="0" baseline="0" dirty="0">
                          <a:ln>
                            <a:noFill/>
                          </a:ln>
                          <a:solidFill>
                            <a:schemeClr val="tx1"/>
                          </a:solidFill>
                          <a:effectLst/>
                          <a:latin typeface="Arial Black" panose="020B0A04020102020204" pitchFamily="34" charset="0"/>
                        </a:rPr>
                        <a:t>All Types)</a:t>
                      </a:r>
                    </a:p>
                  </a:txBody>
                  <a:tcPr marL="91429" marR="9142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20 </a:t>
                      </a:r>
                      <a:r>
                        <a:rPr kumimoji="0" lang="en-US" sz="1800" b="1" i="0" u="none" strike="noStrike" cap="none" normalizeH="0" baseline="0" dirty="0" err="1">
                          <a:ln>
                            <a:noFill/>
                          </a:ln>
                          <a:solidFill>
                            <a:schemeClr val="tx1"/>
                          </a:solidFill>
                          <a:effectLst/>
                          <a:latin typeface="Arial" pitchFamily="34" charset="0"/>
                          <a:cs typeface="Times New Roman" pitchFamily="18" charset="0"/>
                          <a:sym typeface="UniversalMath1 BT" pitchFamily="18" charset="2"/>
                        </a:rPr>
                        <a:t>KWh</a:t>
                      </a:r>
                      <a:endPar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endParaRPr>
                    </a:p>
                  </a:txBody>
                  <a:tcPr marL="91429" marR="9142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66027">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2400" b="0" i="0" u="none" strike="noStrike" cap="none" normalizeH="0" baseline="0" dirty="0">
                          <a:ln>
                            <a:noFill/>
                          </a:ln>
                          <a:solidFill>
                            <a:schemeClr val="tx1"/>
                          </a:solidFill>
                          <a:effectLst/>
                          <a:latin typeface="Arial" pitchFamily="34" charset="0"/>
                        </a:rPr>
                        <a:t>Sodium, </a:t>
                      </a:r>
                      <a:r>
                        <a:rPr kumimoji="0" lang="en-US" sz="1600" b="1" i="0" u="none" strike="noStrike" cap="none" normalizeH="0" baseline="0" dirty="0">
                          <a:ln>
                            <a:noFill/>
                          </a:ln>
                          <a:solidFill>
                            <a:schemeClr val="tx1"/>
                          </a:solidFill>
                          <a:effectLst/>
                          <a:latin typeface="Arial" pitchFamily="34" charset="0"/>
                        </a:rPr>
                        <a:t>(All Types)</a:t>
                      </a:r>
                    </a:p>
                  </a:txBody>
                  <a:tcPr marL="91429" marR="9142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alpha val="56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20 </a:t>
                      </a:r>
                      <a:r>
                        <a:rPr kumimoji="0" lang="en-US" sz="1800" b="1" i="0" u="none" strike="noStrike" cap="none" normalizeH="0" baseline="0" dirty="0" err="1">
                          <a:ln>
                            <a:noFill/>
                          </a:ln>
                          <a:solidFill>
                            <a:schemeClr val="tx1"/>
                          </a:solidFill>
                          <a:effectLst/>
                          <a:latin typeface="Arial" pitchFamily="34" charset="0"/>
                          <a:cs typeface="Times New Roman" pitchFamily="18" charset="0"/>
                          <a:sym typeface="UniversalMath1 BT" pitchFamily="18" charset="2"/>
                        </a:rPr>
                        <a:t>KWh</a:t>
                      </a:r>
                      <a:endPar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endParaRPr>
                    </a:p>
                  </a:txBody>
                  <a:tcPr marL="91429" marR="9142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480970">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2400" b="0" i="0" u="none" strike="noStrike" cap="none" normalizeH="0" baseline="0" dirty="0">
                          <a:ln>
                            <a:noFill/>
                          </a:ln>
                          <a:solidFill>
                            <a:schemeClr val="tx1"/>
                          </a:solidFill>
                          <a:effectLst/>
                          <a:latin typeface="Arial" pitchFamily="34" charset="0"/>
                        </a:rPr>
                        <a:t>Flow Batteries</a:t>
                      </a:r>
                    </a:p>
                  </a:txBody>
                  <a:tcPr marL="91429" marR="9142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20 </a:t>
                      </a:r>
                      <a:r>
                        <a:rPr kumimoji="0" lang="en-US" sz="1800" b="1" i="0" u="none" strike="noStrike" cap="none" normalizeH="0" baseline="0" dirty="0" err="1">
                          <a:ln>
                            <a:noFill/>
                          </a:ln>
                          <a:solidFill>
                            <a:schemeClr val="tx1"/>
                          </a:solidFill>
                          <a:effectLst/>
                          <a:latin typeface="Arial" pitchFamily="34" charset="0"/>
                          <a:cs typeface="Times New Roman" pitchFamily="18" charset="0"/>
                          <a:sym typeface="UniversalMath1 BT" pitchFamily="18" charset="2"/>
                        </a:rPr>
                        <a:t>KWh</a:t>
                      </a:r>
                      <a:endPar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endParaRPr>
                    </a:p>
                  </a:txBody>
                  <a:tcPr marL="91429" marR="9142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57164">
                <a:tc>
                  <a:txBody>
                    <a:bodyPr/>
                    <a:lstStyle/>
                    <a:p>
                      <a:pPr marL="18288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2400" b="0" i="0" u="none" strike="noStrike" cap="none" normalizeH="0" baseline="0" dirty="0">
                          <a:ln>
                            <a:noFill/>
                          </a:ln>
                          <a:solidFill>
                            <a:schemeClr val="tx1"/>
                          </a:solidFill>
                          <a:effectLst/>
                          <a:latin typeface="Arial" pitchFamily="34" charset="0"/>
                        </a:rPr>
                        <a:t>Other Batteries</a:t>
                      </a:r>
                    </a:p>
                  </a:txBody>
                  <a:tcPr marL="91429" marR="9142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alpha val="53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rPr>
                        <a:t>10 </a:t>
                      </a:r>
                      <a:r>
                        <a:rPr kumimoji="0" lang="en-US" sz="1800" b="1" i="0" u="none" strike="noStrike" cap="none" normalizeH="0" baseline="0" dirty="0" err="1">
                          <a:ln>
                            <a:noFill/>
                          </a:ln>
                          <a:solidFill>
                            <a:schemeClr val="tx1"/>
                          </a:solidFill>
                          <a:effectLst/>
                          <a:latin typeface="Arial" pitchFamily="34" charset="0"/>
                          <a:cs typeface="Times New Roman" pitchFamily="18" charset="0"/>
                          <a:sym typeface="UniversalMath1 BT" pitchFamily="18" charset="2"/>
                        </a:rPr>
                        <a:t>KWh</a:t>
                      </a:r>
                      <a:endParaRPr kumimoji="0" lang="en-US" sz="18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endParaRPr>
                    </a:p>
                  </a:txBody>
                  <a:tcPr marL="91429" marR="9142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7"/>
                  </a:ext>
                </a:extLst>
              </a:tr>
              <a:tr h="849556">
                <a:tc gridSpan="2">
                  <a:txBody>
                    <a:bodyPr/>
                    <a:lstStyle/>
                    <a:p>
                      <a:pPr marL="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kumimoji="0" lang="en-US" sz="2200" b="0" i="0" u="none" strike="noStrike" cap="none" normalizeH="0" baseline="0" dirty="0">
                          <a:ln>
                            <a:noFill/>
                          </a:ln>
                          <a:solidFill>
                            <a:schemeClr val="bg2"/>
                          </a:solidFill>
                          <a:effectLst/>
                          <a:latin typeface="Arial" pitchFamily="34" charset="0"/>
                        </a:rPr>
                        <a:t>Exceeding these levels means the facility has to be reclassified as a “</a:t>
                      </a:r>
                      <a:r>
                        <a:rPr kumimoji="0" lang="en-US" sz="2200" b="1" i="0" u="none" strike="noStrike" cap="none" normalizeH="0" baseline="0" dirty="0">
                          <a:ln>
                            <a:noFill/>
                          </a:ln>
                          <a:solidFill>
                            <a:schemeClr val="bg2"/>
                          </a:solidFill>
                          <a:effectLst/>
                          <a:latin typeface="Arial" pitchFamily="34" charset="0"/>
                        </a:rPr>
                        <a:t>High Hazard Occupancy”.</a:t>
                      </a:r>
                    </a:p>
                  </a:txBody>
                  <a:tcPr marL="91429" marR="91429"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1800" b="1" i="0" u="none" strike="noStrike" cap="none" normalizeH="0" baseline="0">
                        <a:ln>
                          <a:noFill/>
                        </a:ln>
                        <a:solidFill>
                          <a:schemeClr val="tx1"/>
                        </a:solidFill>
                        <a:effectLst/>
                        <a:latin typeface="Arial" pitchFamily="34" charset="0"/>
                        <a:cs typeface="Times New Roman" pitchFamily="18" charset="0"/>
                        <a:sym typeface="UniversalMath1 BT"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914327">
                <a:tc gridSpan="2">
                  <a:txBody>
                    <a:bodyPr/>
                    <a:lstStyle/>
                    <a:p>
                      <a:pPr marL="0" marR="0" lvl="0" indent="0" algn="l"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r>
                        <a:rPr lang="en-US" sz="1600" b="1" dirty="0"/>
                        <a:t>International Fire Code (IFC)- </a:t>
                      </a:r>
                      <a:r>
                        <a:rPr lang="en-US" sz="1600" dirty="0"/>
                        <a:t>developed and updated by review of proposed changes submitted by code enforcement officials, industry representatives, design professionals and other interested parties. </a:t>
                      </a:r>
                      <a:endParaRPr kumimoji="0" lang="en-US" sz="1600" b="0" i="0" u="none" strike="noStrike" cap="none" normalizeH="0" baseline="0" dirty="0">
                        <a:ln>
                          <a:noFill/>
                        </a:ln>
                        <a:solidFill>
                          <a:schemeClr val="tx1"/>
                        </a:solidFill>
                        <a:effectLst/>
                        <a:latin typeface="Arial" pitchFamily="34" charset="0"/>
                      </a:endParaRPr>
                    </a:p>
                  </a:txBody>
                  <a:tcPr marL="91429" marR="91429"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ct val="0"/>
                        </a:spcBef>
                        <a:spcAft>
                          <a:spcPct val="0"/>
                        </a:spcAft>
                        <a:buClr>
                          <a:schemeClr val="bg2"/>
                        </a:buClr>
                        <a:buSzPct val="75000"/>
                        <a:buFont typeface="Monotype Sorts" pitchFamily="2" charset="2"/>
                        <a:buNone/>
                        <a:tabLst/>
                      </a:pPr>
                      <a:endParaRPr kumimoji="0" lang="en-US" sz="1200" b="1" i="0" u="none" strike="noStrike" cap="none" normalizeH="0" baseline="0" dirty="0">
                        <a:ln>
                          <a:noFill/>
                        </a:ln>
                        <a:solidFill>
                          <a:schemeClr val="tx1"/>
                        </a:solidFill>
                        <a:effectLst/>
                        <a:latin typeface="Arial" pitchFamily="34" charset="0"/>
                        <a:cs typeface="Times New Roman" pitchFamily="18" charset="0"/>
                        <a:sym typeface="UniversalMath1 BT"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114724" name="Rectangle 232">
            <a:extLst>
              <a:ext uri="{FF2B5EF4-FFF2-40B4-BE49-F238E27FC236}">
                <a16:creationId xmlns:a16="http://schemas.microsoft.com/office/drawing/2014/main" id="{DE08AD92-72F7-4340-8BF9-380668E23BC6}"/>
              </a:ext>
            </a:extLst>
          </p:cNvPr>
          <p:cNvSpPr>
            <a:spLocks noChangeArrowheads="1"/>
          </p:cNvSpPr>
          <p:nvPr/>
        </p:nvSpPr>
        <p:spPr bwMode="auto">
          <a:xfrm>
            <a:off x="-31750" y="187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14725" name="Rectangle 233">
            <a:extLst>
              <a:ext uri="{FF2B5EF4-FFF2-40B4-BE49-F238E27FC236}">
                <a16:creationId xmlns:a16="http://schemas.microsoft.com/office/drawing/2014/main" id="{B5519430-77AD-43AB-B848-08B2F1266B86}"/>
              </a:ext>
            </a:extLst>
          </p:cNvPr>
          <p:cNvSpPr>
            <a:spLocks noChangeArrowheads="1"/>
          </p:cNvSpPr>
          <p:nvPr/>
        </p:nvSpPr>
        <p:spPr bwMode="auto">
          <a:xfrm>
            <a:off x="-31750" y="3856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14726" name="Rectangle 234">
            <a:extLst>
              <a:ext uri="{FF2B5EF4-FFF2-40B4-BE49-F238E27FC236}">
                <a16:creationId xmlns:a16="http://schemas.microsoft.com/office/drawing/2014/main" id="{B843D6D3-CA04-405D-A123-EB68AD29001D}"/>
              </a:ext>
            </a:extLst>
          </p:cNvPr>
          <p:cNvSpPr>
            <a:spLocks noChangeArrowheads="1"/>
          </p:cNvSpPr>
          <p:nvPr/>
        </p:nvSpPr>
        <p:spPr bwMode="auto">
          <a:xfrm>
            <a:off x="-31750" y="13101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14727" name="Oval 1">
            <a:extLst>
              <a:ext uri="{FF2B5EF4-FFF2-40B4-BE49-F238E27FC236}">
                <a16:creationId xmlns:a16="http://schemas.microsoft.com/office/drawing/2014/main" id="{124FE45C-ADEB-4E7A-9143-1AB2024AB7B8}"/>
              </a:ext>
            </a:extLst>
          </p:cNvPr>
          <p:cNvSpPr>
            <a:spLocks noChangeArrowheads="1"/>
          </p:cNvSpPr>
          <p:nvPr/>
        </p:nvSpPr>
        <p:spPr bwMode="auto">
          <a:xfrm>
            <a:off x="-128588" y="3186113"/>
            <a:ext cx="9094788" cy="765175"/>
          </a:xfrm>
          <a:prstGeom prst="ellipse">
            <a:avLst/>
          </a:prstGeom>
          <a:noFill/>
          <a:ln w="5397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a:extLst>
              <a:ext uri="{FF2B5EF4-FFF2-40B4-BE49-F238E27FC236}">
                <a16:creationId xmlns:a16="http://schemas.microsoft.com/office/drawing/2014/main" id="{FCBBD24F-740F-4A42-B972-3D7C989E9C4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120835" name="Rectangle 11">
            <a:extLst>
              <a:ext uri="{FF2B5EF4-FFF2-40B4-BE49-F238E27FC236}">
                <a16:creationId xmlns:a16="http://schemas.microsoft.com/office/drawing/2014/main" id="{4E84B363-A607-4318-8714-2C07FE3BB5C0}"/>
              </a:ext>
            </a:extLst>
          </p:cNvPr>
          <p:cNvSpPr>
            <a:spLocks noChangeArrowheads="1"/>
          </p:cNvSpPr>
          <p:nvPr/>
        </p:nvSpPr>
        <p:spPr bwMode="auto">
          <a:xfrm>
            <a:off x="-1" y="0"/>
            <a:ext cx="9143999" cy="52115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
            </a:pPr>
            <a:r>
              <a:rPr lang="en-US" altLang="en-US" sz="2800" b="1" dirty="0">
                <a:solidFill>
                  <a:schemeClr val="bg1"/>
                </a:solidFill>
              </a:rPr>
              <a:t> FLOW BATTERY –                            LARGE POWER</a:t>
            </a:r>
          </a:p>
        </p:txBody>
      </p:sp>
      <p:sp>
        <p:nvSpPr>
          <p:cNvPr id="120836" name="Title 6">
            <a:extLst>
              <a:ext uri="{FF2B5EF4-FFF2-40B4-BE49-F238E27FC236}">
                <a16:creationId xmlns:a16="http://schemas.microsoft.com/office/drawing/2014/main" id="{4C159777-D677-4F14-9258-046E3367CDBE}"/>
              </a:ext>
            </a:extLst>
          </p:cNvPr>
          <p:cNvSpPr>
            <a:spLocks noGrp="1" noChangeArrowheads="1"/>
          </p:cNvSpPr>
          <p:nvPr>
            <p:ph type="ctrTitle" sz="quarter"/>
          </p:nvPr>
        </p:nvSpPr>
        <p:spPr>
          <a:xfrm>
            <a:off x="417513" y="917575"/>
            <a:ext cx="7915275" cy="1987550"/>
          </a:xfrm>
          <a:noFill/>
          <a:extLst>
            <a:ext uri="{909E8E84-426E-40DD-AFC4-6F175D3DCCD1}">
              <a14:hiddenFill xmlns:a14="http://schemas.microsoft.com/office/drawing/2010/main">
                <a:solidFill>
                  <a:schemeClr val="tx1"/>
                </a:solidFill>
              </a14:hiddenFill>
            </a:ext>
          </a:extLst>
        </p:spPr>
        <p:txBody>
          <a:bodyPr/>
          <a:lstStyle/>
          <a:p>
            <a:pPr marL="342900" indent="-342900"/>
            <a:r>
              <a:rPr lang="en-US" altLang="en-US" sz="2200" b="1">
                <a:solidFill>
                  <a:schemeClr val="tx2"/>
                </a:solidFill>
              </a:rPr>
              <a:t>REDOX FLOW BATTERIES</a:t>
            </a:r>
            <a:br>
              <a:rPr lang="en-US" altLang="en-US" sz="2200" b="1">
                <a:solidFill>
                  <a:schemeClr val="tx2"/>
                </a:solidFill>
              </a:rPr>
            </a:br>
            <a:endParaRPr lang="en-US" altLang="en-US" sz="2400"/>
          </a:p>
        </p:txBody>
      </p:sp>
      <p:sp>
        <p:nvSpPr>
          <p:cNvPr id="120837" name="AutoShape 4" descr="Image result for Toshiba SCIB Lithium Titanate spider graph">
            <a:extLst>
              <a:ext uri="{FF2B5EF4-FFF2-40B4-BE49-F238E27FC236}">
                <a16:creationId xmlns:a16="http://schemas.microsoft.com/office/drawing/2014/main" id="{02F66B74-9446-4808-A197-2DAE1642D9F6}"/>
              </a:ext>
            </a:extLst>
          </p:cNvPr>
          <p:cNvSpPr>
            <a:spLocks noChangeAspect="1" noChangeArrowheads="1"/>
          </p:cNvSpPr>
          <p:nvPr/>
        </p:nvSpPr>
        <p:spPr bwMode="auto">
          <a:xfrm>
            <a:off x="112713"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a:p>
        </p:txBody>
      </p:sp>
      <p:sp>
        <p:nvSpPr>
          <p:cNvPr id="120838" name="TextBox 4">
            <a:extLst>
              <a:ext uri="{FF2B5EF4-FFF2-40B4-BE49-F238E27FC236}">
                <a16:creationId xmlns:a16="http://schemas.microsoft.com/office/drawing/2014/main" id="{23D21B8B-6A29-4FCF-B58C-0EE38958C19F}"/>
              </a:ext>
            </a:extLst>
          </p:cNvPr>
          <p:cNvSpPr txBox="1">
            <a:spLocks noChangeArrowheads="1"/>
          </p:cNvSpPr>
          <p:nvPr/>
        </p:nvSpPr>
        <p:spPr bwMode="auto">
          <a:xfrm>
            <a:off x="7232650" y="2428875"/>
            <a:ext cx="19129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400" b="1"/>
              <a:t>Ideal:</a:t>
            </a:r>
          </a:p>
          <a:p>
            <a:r>
              <a:rPr lang="en-US" altLang="en-US" sz="2000" b="1"/>
              <a:t>PV</a:t>
            </a:r>
          </a:p>
          <a:p>
            <a:r>
              <a:rPr lang="en-US" altLang="en-US" sz="2000" b="1"/>
              <a:t>Wind</a:t>
            </a:r>
          </a:p>
          <a:p>
            <a:r>
              <a:rPr lang="en-US" altLang="en-US" sz="2000" b="1"/>
              <a:t>Regen</a:t>
            </a:r>
          </a:p>
          <a:p>
            <a:r>
              <a:rPr lang="en-US" altLang="en-US" sz="2000" b="1"/>
              <a:t>Standby</a:t>
            </a:r>
          </a:p>
          <a:p>
            <a:r>
              <a:rPr lang="en-US" altLang="en-US" sz="2000" b="1"/>
              <a:t>Prime Power</a:t>
            </a:r>
          </a:p>
        </p:txBody>
      </p:sp>
      <p:pic>
        <p:nvPicPr>
          <p:cNvPr id="120839" name="Picture 6">
            <a:extLst>
              <a:ext uri="{FF2B5EF4-FFF2-40B4-BE49-F238E27FC236}">
                <a16:creationId xmlns:a16="http://schemas.microsoft.com/office/drawing/2014/main" id="{0875FA7F-A6E1-4A79-BAA4-24D559263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2097088"/>
            <a:ext cx="6783388"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a:extLst>
              <a:ext uri="{FF2B5EF4-FFF2-40B4-BE49-F238E27FC236}">
                <a16:creationId xmlns:a16="http://schemas.microsoft.com/office/drawing/2014/main" id="{375CE5D0-193B-47DF-8CE2-F8F0ADCC81C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122883" name="Rectangle 11">
            <a:extLst>
              <a:ext uri="{FF2B5EF4-FFF2-40B4-BE49-F238E27FC236}">
                <a16:creationId xmlns:a16="http://schemas.microsoft.com/office/drawing/2014/main" id="{47522508-666A-488F-B4FB-B7BB0EE10E59}"/>
              </a:ext>
            </a:extLst>
          </p:cNvPr>
          <p:cNvSpPr>
            <a:spLocks noChangeArrowheads="1"/>
          </p:cNvSpPr>
          <p:nvPr/>
        </p:nvSpPr>
        <p:spPr bwMode="auto">
          <a:xfrm>
            <a:off x="0" y="0"/>
            <a:ext cx="9144000" cy="4726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
            </a:pPr>
            <a:r>
              <a:rPr lang="en-US" altLang="en-US" sz="2800" b="1" dirty="0">
                <a:solidFill>
                  <a:schemeClr val="bg1"/>
                </a:solidFill>
              </a:rPr>
              <a:t> </a:t>
            </a:r>
            <a:r>
              <a:rPr lang="en-US" altLang="en-US" sz="2400" b="1" dirty="0">
                <a:solidFill>
                  <a:schemeClr val="bg1"/>
                </a:solidFill>
              </a:rPr>
              <a:t>LITHIUM ION BATTERY –                                       </a:t>
            </a:r>
            <a:r>
              <a:rPr lang="en-US" altLang="en-US" sz="2400" b="1" i="1" dirty="0">
                <a:solidFill>
                  <a:schemeClr val="bg1"/>
                </a:solidFill>
              </a:rPr>
              <a:t>SUMMARY</a:t>
            </a:r>
          </a:p>
        </p:txBody>
      </p:sp>
      <p:sp>
        <p:nvSpPr>
          <p:cNvPr id="122884" name="Title 6">
            <a:extLst>
              <a:ext uri="{FF2B5EF4-FFF2-40B4-BE49-F238E27FC236}">
                <a16:creationId xmlns:a16="http://schemas.microsoft.com/office/drawing/2014/main" id="{C0CD7724-D1BC-4E65-9C7B-481074565045}"/>
              </a:ext>
            </a:extLst>
          </p:cNvPr>
          <p:cNvSpPr>
            <a:spLocks noGrp="1" noChangeArrowheads="1"/>
          </p:cNvSpPr>
          <p:nvPr>
            <p:ph type="ctrTitle" sz="quarter"/>
          </p:nvPr>
        </p:nvSpPr>
        <p:spPr>
          <a:xfrm>
            <a:off x="694880" y="1151192"/>
            <a:ext cx="7915275" cy="5815680"/>
          </a:xfrm>
          <a:noFill/>
          <a:extLst>
            <a:ext uri="{909E8E84-426E-40DD-AFC4-6F175D3DCCD1}">
              <a14:hiddenFill xmlns:a14="http://schemas.microsoft.com/office/drawing/2010/main">
                <a:solidFill>
                  <a:schemeClr val="tx1"/>
                </a:solidFill>
              </a14:hiddenFill>
            </a:ext>
          </a:extLst>
        </p:spPr>
        <p:txBody>
          <a:bodyPr/>
          <a:lstStyle/>
          <a:p>
            <a:pPr>
              <a:lnSpc>
                <a:spcPct val="150000"/>
              </a:lnSpc>
              <a:spcBef>
                <a:spcPts val="600"/>
              </a:spcBef>
              <a:buNone/>
            </a:pPr>
            <a:r>
              <a:rPr lang="en-US" altLang="en-US" sz="2200" b="1" dirty="0">
                <a:solidFill>
                  <a:schemeClr val="tx2"/>
                </a:solidFill>
              </a:rPr>
              <a:t>Excellent benefits over single strings of VLA or NICAD</a:t>
            </a:r>
            <a:br>
              <a:rPr lang="en-US" altLang="en-US" sz="2200" dirty="0">
                <a:solidFill>
                  <a:schemeClr val="tx1"/>
                </a:solidFill>
              </a:rPr>
            </a:br>
            <a:r>
              <a:rPr lang="en-US" altLang="en-US" sz="2200" dirty="0">
                <a:solidFill>
                  <a:schemeClr val="tx1"/>
                </a:solidFill>
              </a:rPr>
              <a:t>Excellent repetitive </a:t>
            </a:r>
            <a:r>
              <a:rPr lang="en-US" altLang="en-US" sz="2200" b="1" dirty="0">
                <a:solidFill>
                  <a:schemeClr val="tx1"/>
                </a:solidFill>
              </a:rPr>
              <a:t>Cycling</a:t>
            </a:r>
            <a:br>
              <a:rPr lang="en-US" altLang="en-US" sz="2200" dirty="0">
                <a:solidFill>
                  <a:schemeClr val="tx1"/>
                </a:solidFill>
              </a:rPr>
            </a:br>
            <a:r>
              <a:rPr lang="en-US" altLang="en-US" sz="2200" dirty="0">
                <a:solidFill>
                  <a:schemeClr val="tx1"/>
                </a:solidFill>
              </a:rPr>
              <a:t>Excellent high &amp; low temperature operation</a:t>
            </a:r>
            <a:br>
              <a:rPr lang="en-US" altLang="en-US" sz="2200" dirty="0">
                <a:solidFill>
                  <a:schemeClr val="tx1"/>
                </a:solidFill>
              </a:rPr>
            </a:br>
            <a:r>
              <a:rPr lang="en-US" altLang="en-US" sz="2200" b="1" dirty="0">
                <a:solidFill>
                  <a:schemeClr val="tx1"/>
                </a:solidFill>
              </a:rPr>
              <a:t>Rapid Recharge </a:t>
            </a:r>
            <a:r>
              <a:rPr lang="en-US" altLang="en-US" sz="2200" dirty="0">
                <a:solidFill>
                  <a:schemeClr val="tx1"/>
                </a:solidFill>
              </a:rPr>
              <a:t>capability</a:t>
            </a:r>
            <a:br>
              <a:rPr lang="en-US" altLang="en-US" sz="2200" dirty="0">
                <a:solidFill>
                  <a:schemeClr val="tx1"/>
                </a:solidFill>
              </a:rPr>
            </a:br>
            <a:r>
              <a:rPr lang="en-US" altLang="en-US" sz="2200" dirty="0">
                <a:solidFill>
                  <a:schemeClr val="tx1"/>
                </a:solidFill>
              </a:rPr>
              <a:t>Built-in </a:t>
            </a:r>
            <a:r>
              <a:rPr lang="en-US" altLang="en-US" sz="2200" b="1" dirty="0">
                <a:solidFill>
                  <a:schemeClr val="tx1"/>
                </a:solidFill>
              </a:rPr>
              <a:t>Charging Regulation</a:t>
            </a:r>
            <a:br>
              <a:rPr lang="en-US" altLang="en-US" sz="2200" dirty="0">
                <a:solidFill>
                  <a:schemeClr val="tx1"/>
                </a:solidFill>
              </a:rPr>
            </a:br>
            <a:r>
              <a:rPr lang="en-US" altLang="en-US" sz="2200" dirty="0">
                <a:solidFill>
                  <a:schemeClr val="tx1"/>
                </a:solidFill>
              </a:rPr>
              <a:t>Very </a:t>
            </a:r>
            <a:r>
              <a:rPr lang="en-US" altLang="en-US" sz="2200" b="1" dirty="0">
                <a:solidFill>
                  <a:schemeClr val="tx1"/>
                </a:solidFill>
              </a:rPr>
              <a:t>compact</a:t>
            </a:r>
            <a:r>
              <a:rPr lang="en-US" altLang="en-US" sz="2200" dirty="0">
                <a:solidFill>
                  <a:schemeClr val="tx1"/>
                </a:solidFill>
              </a:rPr>
              <a:t> and light weight for short duration discharges</a:t>
            </a:r>
            <a:br>
              <a:rPr lang="en-US" altLang="en-US" sz="2200" dirty="0">
                <a:solidFill>
                  <a:schemeClr val="tx1"/>
                </a:solidFill>
              </a:rPr>
            </a:br>
            <a:r>
              <a:rPr lang="en-US" altLang="en-US" sz="2200" dirty="0">
                <a:solidFill>
                  <a:schemeClr val="tx1"/>
                </a:solidFill>
              </a:rPr>
              <a:t>Very </a:t>
            </a:r>
            <a:r>
              <a:rPr lang="en-US" altLang="en-US" sz="2200" b="1" dirty="0">
                <a:solidFill>
                  <a:schemeClr val="tx1"/>
                </a:solidFill>
              </a:rPr>
              <a:t>predictable</a:t>
            </a:r>
            <a:r>
              <a:rPr lang="en-US" altLang="en-US" sz="2200" dirty="0">
                <a:solidFill>
                  <a:schemeClr val="tx1"/>
                </a:solidFill>
              </a:rPr>
              <a:t> and stable life and cycle life</a:t>
            </a:r>
            <a:br>
              <a:rPr lang="en-US" altLang="en-US" sz="2200" dirty="0">
                <a:solidFill>
                  <a:schemeClr val="tx1"/>
                </a:solidFill>
              </a:rPr>
            </a:br>
            <a:r>
              <a:rPr lang="en-US" altLang="en-US" sz="2200" dirty="0">
                <a:solidFill>
                  <a:schemeClr val="tx1"/>
                </a:solidFill>
              </a:rPr>
              <a:t>12-15 year “</a:t>
            </a:r>
            <a:r>
              <a:rPr lang="en-US" altLang="en-US" sz="2200" b="1" dirty="0">
                <a:solidFill>
                  <a:schemeClr val="tx1"/>
                </a:solidFill>
              </a:rPr>
              <a:t>Maintenance Free”</a:t>
            </a:r>
            <a:r>
              <a:rPr lang="en-US" altLang="en-US" sz="2200" dirty="0">
                <a:solidFill>
                  <a:schemeClr val="tx1"/>
                </a:solidFill>
              </a:rPr>
              <a:t> operation </a:t>
            </a:r>
            <a:br>
              <a:rPr lang="en-US" altLang="en-US" sz="2200" dirty="0">
                <a:solidFill>
                  <a:schemeClr val="tx1"/>
                </a:solidFill>
              </a:rPr>
            </a:br>
            <a:r>
              <a:rPr lang="en-US" altLang="en-US" sz="2200" dirty="0">
                <a:solidFill>
                  <a:schemeClr val="tx1"/>
                </a:solidFill>
              </a:rPr>
              <a:t>Built-in </a:t>
            </a:r>
            <a:r>
              <a:rPr lang="en-US" altLang="en-US" sz="2200" b="1" dirty="0">
                <a:solidFill>
                  <a:schemeClr val="tx1"/>
                </a:solidFill>
              </a:rPr>
              <a:t>Thermal Runaway Control</a:t>
            </a:r>
            <a:br>
              <a:rPr lang="en-US" altLang="en-US" sz="2200" dirty="0">
                <a:solidFill>
                  <a:schemeClr val="tx1"/>
                </a:solidFill>
              </a:rPr>
            </a:br>
            <a:r>
              <a:rPr lang="en-US" altLang="en-US" sz="2200" dirty="0">
                <a:solidFill>
                  <a:schemeClr val="tx1"/>
                </a:solidFill>
              </a:rPr>
              <a:t>Cell and string level </a:t>
            </a:r>
            <a:r>
              <a:rPr lang="en-US" altLang="en-US" sz="2200" b="1" dirty="0">
                <a:solidFill>
                  <a:schemeClr val="tx1"/>
                </a:solidFill>
              </a:rPr>
              <a:t>Battery Monitoring (</a:t>
            </a:r>
            <a:r>
              <a:rPr lang="en-US" altLang="en-US" sz="2200" dirty="0">
                <a:solidFill>
                  <a:schemeClr val="tx1"/>
                </a:solidFill>
              </a:rPr>
              <a:t>standard)</a:t>
            </a:r>
            <a:br>
              <a:rPr lang="en-US" altLang="en-US" sz="2200" dirty="0">
                <a:solidFill>
                  <a:schemeClr val="tx1"/>
                </a:solidFill>
              </a:rPr>
            </a:br>
            <a:r>
              <a:rPr lang="en-US" altLang="en-US" sz="2200" dirty="0">
                <a:solidFill>
                  <a:schemeClr val="tx1"/>
                </a:solidFill>
              </a:rPr>
              <a:t>Superior </a:t>
            </a:r>
            <a:r>
              <a:rPr lang="en-US" altLang="en-US" sz="2200" b="1" dirty="0">
                <a:solidFill>
                  <a:schemeClr val="tx1"/>
                </a:solidFill>
              </a:rPr>
              <a:t>Shelf Life</a:t>
            </a:r>
            <a:br>
              <a:rPr lang="en-US" altLang="en-US" sz="2400" dirty="0"/>
            </a:br>
            <a:endParaRPr lang="en-US" altLang="en-US" sz="2400" dirty="0"/>
          </a:p>
        </p:txBody>
      </p:sp>
      <p:sp>
        <p:nvSpPr>
          <p:cNvPr id="122885" name="AutoShape 4" descr="Image result for Toshiba SCIB Lithium Titanate spider graph">
            <a:extLst>
              <a:ext uri="{FF2B5EF4-FFF2-40B4-BE49-F238E27FC236}">
                <a16:creationId xmlns:a16="http://schemas.microsoft.com/office/drawing/2014/main" id="{EAAA1816-19E8-4349-BFBE-A0778F38F8E9}"/>
              </a:ext>
            </a:extLst>
          </p:cNvPr>
          <p:cNvSpPr>
            <a:spLocks noChangeAspect="1" noChangeArrowheads="1"/>
          </p:cNvSpPr>
          <p:nvPr/>
        </p:nvSpPr>
        <p:spPr bwMode="auto">
          <a:xfrm>
            <a:off x="112713"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a:p>
        </p:txBody>
      </p:sp>
      <p:sp>
        <p:nvSpPr>
          <p:cNvPr id="122886" name="TextBox 11">
            <a:extLst>
              <a:ext uri="{FF2B5EF4-FFF2-40B4-BE49-F238E27FC236}">
                <a16:creationId xmlns:a16="http://schemas.microsoft.com/office/drawing/2014/main" id="{B47E9E27-CC25-4704-A748-1999EE15A478}"/>
              </a:ext>
            </a:extLst>
          </p:cNvPr>
          <p:cNvSpPr txBox="1">
            <a:spLocks noChangeArrowheads="1"/>
          </p:cNvSpPr>
          <p:nvPr/>
        </p:nvSpPr>
        <p:spPr bwMode="auto">
          <a:xfrm>
            <a:off x="348032" y="491096"/>
            <a:ext cx="421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
                <a:srgbClr val="C00000"/>
              </a:buClr>
              <a:buSzTx/>
              <a:buFont typeface="Wingdings" panose="05000000000000000000" pitchFamily="2" charset="2"/>
              <a:buChar char="§"/>
            </a:pPr>
            <a:r>
              <a:rPr lang="en-US" altLang="en-US" sz="2800" b="1" dirty="0"/>
              <a:t> </a:t>
            </a:r>
            <a:r>
              <a:rPr lang="en-US" altLang="en-US" sz="2800" b="1" u="sng" dirty="0"/>
              <a:t>BENEFITS</a:t>
            </a:r>
            <a:r>
              <a:rPr lang="en-US" altLang="en-US" u="sng" dirty="0"/>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B52B75-C341-4CBF-A095-642075571758}"/>
              </a:ext>
            </a:extLst>
          </p:cNvPr>
          <p:cNvSpPr/>
          <p:nvPr/>
        </p:nvSpPr>
        <p:spPr bwMode="auto">
          <a:xfrm>
            <a:off x="0" y="459979"/>
            <a:ext cx="9144000" cy="6398010"/>
          </a:xfrm>
          <a:prstGeom prst="rect">
            <a:avLst/>
          </a:prstGeom>
          <a:solidFill>
            <a:schemeClr val="accent3"/>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34" charset="0"/>
            </a:endParaRPr>
          </a:p>
        </p:txBody>
      </p:sp>
      <p:sp>
        <p:nvSpPr>
          <p:cNvPr id="122882" name="Rectangle 3">
            <a:extLst>
              <a:ext uri="{FF2B5EF4-FFF2-40B4-BE49-F238E27FC236}">
                <a16:creationId xmlns:a16="http://schemas.microsoft.com/office/drawing/2014/main" id="{375CE5D0-193B-47DF-8CE2-F8F0ADCC81C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122883" name="Rectangle 11">
            <a:extLst>
              <a:ext uri="{FF2B5EF4-FFF2-40B4-BE49-F238E27FC236}">
                <a16:creationId xmlns:a16="http://schemas.microsoft.com/office/drawing/2014/main" id="{47522508-666A-488F-B4FB-B7BB0EE10E59}"/>
              </a:ext>
            </a:extLst>
          </p:cNvPr>
          <p:cNvSpPr>
            <a:spLocks noChangeArrowheads="1"/>
          </p:cNvSpPr>
          <p:nvPr/>
        </p:nvSpPr>
        <p:spPr bwMode="auto">
          <a:xfrm>
            <a:off x="0" y="1"/>
            <a:ext cx="9144000" cy="45997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
            </a:pPr>
            <a:r>
              <a:rPr lang="en-US" altLang="en-US" sz="2800" b="1" dirty="0">
                <a:solidFill>
                  <a:schemeClr val="bg1"/>
                </a:solidFill>
              </a:rPr>
              <a:t> </a:t>
            </a:r>
            <a:r>
              <a:rPr lang="en-US" altLang="en-US" sz="2400" b="1" dirty="0">
                <a:solidFill>
                  <a:schemeClr val="bg1"/>
                </a:solidFill>
              </a:rPr>
              <a:t>LITHIUM ION BATTERY –                                       </a:t>
            </a:r>
            <a:r>
              <a:rPr lang="en-US" altLang="en-US" sz="2400" b="1" i="1" dirty="0">
                <a:solidFill>
                  <a:schemeClr val="bg1"/>
                </a:solidFill>
              </a:rPr>
              <a:t>SUMMARY</a:t>
            </a:r>
          </a:p>
        </p:txBody>
      </p:sp>
      <p:sp>
        <p:nvSpPr>
          <p:cNvPr id="122884" name="Title 6">
            <a:extLst>
              <a:ext uri="{FF2B5EF4-FFF2-40B4-BE49-F238E27FC236}">
                <a16:creationId xmlns:a16="http://schemas.microsoft.com/office/drawing/2014/main" id="{C0CD7724-D1BC-4E65-9C7B-481074565045}"/>
              </a:ext>
            </a:extLst>
          </p:cNvPr>
          <p:cNvSpPr>
            <a:spLocks noGrp="1" noChangeArrowheads="1"/>
          </p:cNvSpPr>
          <p:nvPr>
            <p:ph type="ctrTitle" sz="quarter"/>
          </p:nvPr>
        </p:nvSpPr>
        <p:spPr>
          <a:xfrm>
            <a:off x="694879" y="1635832"/>
            <a:ext cx="6022953" cy="3756342"/>
          </a:xfrm>
          <a:noFill/>
          <a:extLst>
            <a:ext uri="{909E8E84-426E-40DD-AFC4-6F175D3DCCD1}">
              <a14:hiddenFill xmlns:a14="http://schemas.microsoft.com/office/drawing/2010/main">
                <a:solidFill>
                  <a:schemeClr val="tx1"/>
                </a:solidFill>
              </a14:hiddenFill>
            </a:ext>
          </a:extLst>
        </p:spPr>
        <p:txBody>
          <a:bodyPr/>
          <a:lstStyle/>
          <a:p>
            <a:pPr>
              <a:lnSpc>
                <a:spcPct val="150000"/>
              </a:lnSpc>
              <a:spcBef>
                <a:spcPts val="600"/>
              </a:spcBef>
              <a:buNone/>
            </a:pPr>
            <a:r>
              <a:rPr lang="en-US" altLang="en-US" sz="2200" b="1" dirty="0">
                <a:solidFill>
                  <a:schemeClr val="tx1"/>
                </a:solidFill>
              </a:rPr>
              <a:t>Single String VLA or NICAD Replacement</a:t>
            </a:r>
            <a:br>
              <a:rPr lang="en-US" altLang="en-US" sz="2200" b="1" dirty="0">
                <a:solidFill>
                  <a:schemeClr val="tx1"/>
                </a:solidFill>
              </a:rPr>
            </a:br>
            <a:r>
              <a:rPr lang="en-US" altLang="en-US" sz="2200" b="1" dirty="0">
                <a:solidFill>
                  <a:schemeClr val="tx1"/>
                </a:solidFill>
              </a:rPr>
              <a:t>Engine Generator Start </a:t>
            </a:r>
            <a:br>
              <a:rPr lang="en-US" altLang="en-US" sz="2200" b="1" dirty="0">
                <a:solidFill>
                  <a:schemeClr val="tx1"/>
                </a:solidFill>
              </a:rPr>
            </a:br>
            <a:r>
              <a:rPr lang="en-US" altLang="en-US" sz="2200" b="1" dirty="0">
                <a:solidFill>
                  <a:schemeClr val="tx1"/>
                </a:solidFill>
              </a:rPr>
              <a:t>Switchgear/Process Control</a:t>
            </a:r>
            <a:br>
              <a:rPr lang="en-US" altLang="en-US" sz="2200" b="1" dirty="0">
                <a:solidFill>
                  <a:schemeClr val="tx1"/>
                </a:solidFill>
              </a:rPr>
            </a:br>
            <a:r>
              <a:rPr lang="en-US" altLang="en-US" sz="2200" b="1" dirty="0">
                <a:solidFill>
                  <a:schemeClr val="tx1"/>
                </a:solidFill>
              </a:rPr>
              <a:t>Wind Turbine Energy Storage</a:t>
            </a:r>
            <a:br>
              <a:rPr lang="en-US" altLang="en-US" sz="2200" b="1" dirty="0">
                <a:solidFill>
                  <a:schemeClr val="tx1"/>
                </a:solidFill>
              </a:rPr>
            </a:br>
            <a:r>
              <a:rPr lang="en-US" altLang="en-US" sz="2200" b="1" dirty="0">
                <a:solidFill>
                  <a:schemeClr val="tx1"/>
                </a:solidFill>
              </a:rPr>
              <a:t>Photovoltaic System Energy Storage</a:t>
            </a:r>
            <a:br>
              <a:rPr lang="en-US" altLang="en-US" sz="2200" b="1" dirty="0">
                <a:solidFill>
                  <a:schemeClr val="tx1"/>
                </a:solidFill>
              </a:rPr>
            </a:br>
            <a:r>
              <a:rPr lang="en-US" altLang="en-US" sz="2200" b="1" dirty="0">
                <a:solidFill>
                  <a:schemeClr val="tx1"/>
                </a:solidFill>
              </a:rPr>
              <a:t>&lt;5 Minute UPS Applications</a:t>
            </a:r>
            <a:br>
              <a:rPr lang="en-US" altLang="en-US" sz="2200" b="1" dirty="0">
                <a:solidFill>
                  <a:schemeClr val="tx1"/>
                </a:solidFill>
              </a:rPr>
            </a:br>
            <a:r>
              <a:rPr lang="en-US" altLang="en-US" sz="2200" b="1" dirty="0">
                <a:solidFill>
                  <a:schemeClr val="tx1"/>
                </a:solidFill>
              </a:rPr>
              <a:t>Flicker and Voltage Control Applications</a:t>
            </a:r>
            <a:br>
              <a:rPr lang="en-US" altLang="en-US" sz="2200" b="1" dirty="0">
                <a:solidFill>
                  <a:schemeClr val="tx2"/>
                </a:solidFill>
              </a:rPr>
            </a:br>
            <a:endParaRPr lang="en-US" altLang="en-US" sz="2400" dirty="0"/>
          </a:p>
        </p:txBody>
      </p:sp>
      <p:sp>
        <p:nvSpPr>
          <p:cNvPr id="122885" name="AutoShape 4" descr="Image result for Toshiba SCIB Lithium Titanate spider graph">
            <a:extLst>
              <a:ext uri="{FF2B5EF4-FFF2-40B4-BE49-F238E27FC236}">
                <a16:creationId xmlns:a16="http://schemas.microsoft.com/office/drawing/2014/main" id="{EAAA1816-19E8-4349-BFBE-A0778F38F8E9}"/>
              </a:ext>
            </a:extLst>
          </p:cNvPr>
          <p:cNvSpPr>
            <a:spLocks noChangeAspect="1" noChangeArrowheads="1"/>
          </p:cNvSpPr>
          <p:nvPr/>
        </p:nvSpPr>
        <p:spPr bwMode="auto">
          <a:xfrm>
            <a:off x="112713"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a:p>
        </p:txBody>
      </p:sp>
      <p:sp>
        <p:nvSpPr>
          <p:cNvPr id="122886" name="TextBox 11">
            <a:extLst>
              <a:ext uri="{FF2B5EF4-FFF2-40B4-BE49-F238E27FC236}">
                <a16:creationId xmlns:a16="http://schemas.microsoft.com/office/drawing/2014/main" id="{B47E9E27-CC25-4704-A748-1999EE15A478}"/>
              </a:ext>
            </a:extLst>
          </p:cNvPr>
          <p:cNvSpPr txBox="1">
            <a:spLocks noChangeArrowheads="1"/>
          </p:cNvSpPr>
          <p:nvPr/>
        </p:nvSpPr>
        <p:spPr bwMode="auto">
          <a:xfrm>
            <a:off x="265113" y="658347"/>
            <a:ext cx="53890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
                <a:srgbClr val="C00000"/>
              </a:buClr>
              <a:buSzTx/>
              <a:buFont typeface="Wingdings" panose="05000000000000000000" pitchFamily="2" charset="2"/>
              <a:buChar char="§"/>
            </a:pPr>
            <a:r>
              <a:rPr lang="en-US" altLang="en-US" sz="2800" b="1" dirty="0"/>
              <a:t> </a:t>
            </a:r>
            <a:r>
              <a:rPr lang="en-US" altLang="en-US" sz="2800" b="1" u="sng" dirty="0"/>
              <a:t>BEST APPLICATIONS:</a:t>
            </a:r>
            <a:endParaRPr lang="en-US" altLang="en-US" u="sng" dirty="0"/>
          </a:p>
        </p:txBody>
      </p:sp>
      <p:pic>
        <p:nvPicPr>
          <p:cNvPr id="334850" name="Picture 2" descr="Image result for fire pump photo">
            <a:extLst>
              <a:ext uri="{FF2B5EF4-FFF2-40B4-BE49-F238E27FC236}">
                <a16:creationId xmlns:a16="http://schemas.microsoft.com/office/drawing/2014/main" id="{6660387C-BA3D-4504-8317-306F97FE6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259" y="3152207"/>
            <a:ext cx="2176963" cy="12460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E40B4649-9BDC-4966-815C-B8BF77A887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2096" y="4398280"/>
            <a:ext cx="2157708" cy="1156996"/>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pic>
      <p:pic>
        <p:nvPicPr>
          <p:cNvPr id="10" name="Picture 2">
            <a:extLst>
              <a:ext uri="{FF2B5EF4-FFF2-40B4-BE49-F238E27FC236}">
                <a16:creationId xmlns:a16="http://schemas.microsoft.com/office/drawing/2014/main" id="{EEE03762-A7E4-4726-9B6F-8E4048E6EFEF}"/>
              </a:ext>
            </a:extLst>
          </p:cNvPr>
          <p:cNvPicPr>
            <a:picLocks noChangeAspect="1" noChangeArrowheads="1"/>
          </p:cNvPicPr>
          <p:nvPr/>
        </p:nvPicPr>
        <p:blipFill rotWithShape="1">
          <a:blip r:embed="rId5" cstate="print"/>
          <a:srcRect l="1142" t="17226" r="-1142" b="1"/>
          <a:stretch/>
        </p:blipFill>
        <p:spPr bwMode="auto">
          <a:xfrm>
            <a:off x="6462096" y="5561416"/>
            <a:ext cx="2176963" cy="1156996"/>
          </a:xfrm>
          <a:prstGeom prst="rect">
            <a:avLst/>
          </a:prstGeom>
          <a:noFill/>
          <a:ln w="9525">
            <a:noFill/>
            <a:miter lim="800000"/>
            <a:headEnd/>
            <a:tailEnd/>
          </a:ln>
        </p:spPr>
      </p:pic>
      <p:pic>
        <p:nvPicPr>
          <p:cNvPr id="334853" name="Picture 5">
            <a:extLst>
              <a:ext uri="{FF2B5EF4-FFF2-40B4-BE49-F238E27FC236}">
                <a16:creationId xmlns:a16="http://schemas.microsoft.com/office/drawing/2014/main" id="{EF21BBA8-99A3-4076-95FF-4DEB1D3F951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575"/>
          <a:stretch/>
        </p:blipFill>
        <p:spPr bwMode="auto">
          <a:xfrm>
            <a:off x="6469331" y="795694"/>
            <a:ext cx="2215826" cy="1156996"/>
          </a:xfrm>
          <a:prstGeom prst="rect">
            <a:avLst/>
          </a:prstGeom>
          <a:noFill/>
          <a:extLst>
            <a:ext uri="{909E8E84-426E-40DD-AFC4-6F175D3DCCD1}">
              <a14:hiddenFill xmlns:a14="http://schemas.microsoft.com/office/drawing/2010/main">
                <a:solidFill>
                  <a:srgbClr val="FFFFFF"/>
                </a:solidFill>
              </a14:hiddenFill>
            </a:ext>
          </a:extLst>
        </p:spPr>
      </p:pic>
      <p:pic>
        <p:nvPicPr>
          <p:cNvPr id="334855" name="Picture 7" descr="Related image">
            <a:extLst>
              <a:ext uri="{FF2B5EF4-FFF2-40B4-BE49-F238E27FC236}">
                <a16:creationId xmlns:a16="http://schemas.microsoft.com/office/drawing/2014/main" id="{0A696772-28DB-49AC-BD7E-2AB89B2DD3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9331" y="1961794"/>
            <a:ext cx="2176964" cy="1209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5368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ooter Placeholder 1">
            <a:extLst>
              <a:ext uri="{FF2B5EF4-FFF2-40B4-BE49-F238E27FC236}">
                <a16:creationId xmlns:a16="http://schemas.microsoft.com/office/drawing/2014/main" id="{C55B9D59-7366-4DD3-B0F3-5935E34ADECC}"/>
              </a:ext>
            </a:extLst>
          </p:cNvPr>
          <p:cNvSpPr>
            <a:spLocks noGrp="1"/>
          </p:cNvSpPr>
          <p:nvPr>
            <p:ph type="ftr" sz="quarter" idx="11"/>
          </p:nvPr>
        </p:nvSpPr>
        <p:spPr>
          <a:xfrm>
            <a:off x="1276350" y="6323013"/>
            <a:ext cx="7867650" cy="457200"/>
          </a:xfrm>
        </p:spPr>
        <p:txBody>
          <a:bodyPr/>
          <a:lstStyle/>
          <a:p>
            <a:pPr>
              <a:defRPr/>
            </a:pPr>
            <a:endParaRPr lang="en-US"/>
          </a:p>
        </p:txBody>
      </p:sp>
      <p:pic>
        <p:nvPicPr>
          <p:cNvPr id="116739" name="Picture 7" descr="See full size image">
            <a:hlinkClick r:id="rId3"/>
            <a:extLst>
              <a:ext uri="{FF2B5EF4-FFF2-40B4-BE49-F238E27FC236}">
                <a16:creationId xmlns:a16="http://schemas.microsoft.com/office/drawing/2014/main" id="{BA21FAF0-23BB-47CE-977F-521E8A24E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350" y="5857875"/>
            <a:ext cx="15875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8" descr="forsyth 3 x 400 phot0 0398">
            <a:extLst>
              <a:ext uri="{FF2B5EF4-FFF2-40B4-BE49-F238E27FC236}">
                <a16:creationId xmlns:a16="http://schemas.microsoft.com/office/drawing/2014/main" id="{B9ECF226-E179-4213-8D9C-B696014E4C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409" r="16620"/>
          <a:stretch>
            <a:fillRect/>
          </a:stretch>
        </p:blipFill>
        <p:spPr bwMode="auto">
          <a:xfrm>
            <a:off x="4205288" y="5853113"/>
            <a:ext cx="196532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9" descr="Photograph of the Navajo power plant, which is a coalfired, electric-power-generation&#10;    plant near Page, Arizona">
            <a:extLst>
              <a:ext uri="{FF2B5EF4-FFF2-40B4-BE49-F238E27FC236}">
                <a16:creationId xmlns:a16="http://schemas.microsoft.com/office/drawing/2014/main" id="{52E399A0-C80E-49E5-BD84-AA293A178C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1300" y="5857875"/>
            <a:ext cx="154781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10" descr="stjhos02">
            <a:extLst>
              <a:ext uri="{FF2B5EF4-FFF2-40B4-BE49-F238E27FC236}">
                <a16:creationId xmlns:a16="http://schemas.microsoft.com/office/drawing/2014/main" id="{E7B14A77-089D-4AFA-84B1-7E88CE0182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3750" y="5848350"/>
            <a:ext cx="180022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Picture 11" descr="See full size image">
            <a:hlinkClick r:id="rId8"/>
            <a:extLst>
              <a:ext uri="{FF2B5EF4-FFF2-40B4-BE49-F238E27FC236}">
                <a16:creationId xmlns:a16="http://schemas.microsoft.com/office/drawing/2014/main" id="{9151BD1F-E382-4CA8-86C7-88F74CF89D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5144"/>
          <a:stretch>
            <a:fillRect/>
          </a:stretch>
        </p:blipFill>
        <p:spPr bwMode="auto">
          <a:xfrm>
            <a:off x="7540625" y="5848350"/>
            <a:ext cx="16351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4" name="Picture 3">
            <a:extLst>
              <a:ext uri="{FF2B5EF4-FFF2-40B4-BE49-F238E27FC236}">
                <a16:creationId xmlns:a16="http://schemas.microsoft.com/office/drawing/2014/main" id="{DA21ADF7-61E2-4C99-AD2B-B96B59A299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1200150"/>
            <a:ext cx="40147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graphicFrame>
        <p:nvGraphicFramePr>
          <p:cNvPr id="24" name="Table 23">
            <a:extLst>
              <a:ext uri="{FF2B5EF4-FFF2-40B4-BE49-F238E27FC236}">
                <a16:creationId xmlns:a16="http://schemas.microsoft.com/office/drawing/2014/main" id="{8E1919AF-1520-4842-95DD-A47CEC8F830F}"/>
              </a:ext>
            </a:extLst>
          </p:cNvPr>
          <p:cNvGraphicFramePr>
            <a:graphicFrameLocks noGrp="1"/>
          </p:cNvGraphicFramePr>
          <p:nvPr/>
        </p:nvGraphicFramePr>
        <p:xfrm>
          <a:off x="4152900" y="3721100"/>
          <a:ext cx="4394200" cy="1387570"/>
        </p:xfrm>
        <a:graphic>
          <a:graphicData uri="http://schemas.openxmlformats.org/drawingml/2006/table">
            <a:tbl>
              <a:tblPr/>
              <a:tblGrid>
                <a:gridCol w="4394200">
                  <a:extLst>
                    <a:ext uri="{9D8B030D-6E8A-4147-A177-3AD203B41FA5}">
                      <a16:colId xmlns:a16="http://schemas.microsoft.com/office/drawing/2014/main" val="20000"/>
                    </a:ext>
                  </a:extLst>
                </a:gridCol>
              </a:tblGrid>
              <a:tr h="362926">
                <a:tc>
                  <a:txBody>
                    <a:bodyPr/>
                    <a:lstStyle/>
                    <a:p>
                      <a:pPr marL="0" marR="0">
                        <a:lnSpc>
                          <a:spcPct val="115000"/>
                        </a:lnSpc>
                        <a:spcBef>
                          <a:spcPts val="0"/>
                        </a:spcBef>
                        <a:spcAft>
                          <a:spcPts val="0"/>
                        </a:spcAft>
                      </a:pPr>
                      <a:r>
                        <a:rPr lang="en-US" sz="2200" b="1" dirty="0">
                          <a:solidFill>
                            <a:srgbClr val="FFFFFF"/>
                          </a:solidFill>
                          <a:latin typeface="Calibri,Bold"/>
                          <a:ea typeface="Calibri"/>
                          <a:cs typeface="Calibri,Bold"/>
                        </a:rPr>
                        <a:t>Container Components:</a:t>
                      </a:r>
                      <a:endParaRPr lang="en-US" sz="1100" dirty="0">
                        <a:latin typeface="Calibri"/>
                        <a:ea typeface="Calibri"/>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272387">
                <a:tc>
                  <a:txBody>
                    <a:bodyPr/>
                    <a:lstStyle/>
                    <a:p>
                      <a:pPr marL="0" marR="0">
                        <a:lnSpc>
                          <a:spcPct val="115000"/>
                        </a:lnSpc>
                        <a:spcBef>
                          <a:spcPts val="0"/>
                        </a:spcBef>
                        <a:spcAft>
                          <a:spcPts val="0"/>
                        </a:spcAft>
                      </a:pPr>
                      <a:r>
                        <a:rPr lang="en-US" sz="1500" dirty="0">
                          <a:latin typeface="Arial"/>
                          <a:ea typeface="Calibri"/>
                          <a:cs typeface="Times New Roman"/>
                        </a:rPr>
                        <a:t>• </a:t>
                      </a:r>
                      <a:r>
                        <a:rPr lang="en-US" sz="1500" b="1" dirty="0">
                          <a:latin typeface="Calibri,Bold"/>
                          <a:ea typeface="Calibri"/>
                          <a:cs typeface="Calibri,Bold"/>
                        </a:rPr>
                        <a:t>Integrated HVAC system / liquid cooling system</a:t>
                      </a:r>
                      <a:endParaRPr lang="en-US" sz="1500" dirty="0">
                        <a:latin typeface="Calibri"/>
                        <a:ea typeface="Calibri"/>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0219">
                <a:tc>
                  <a:txBody>
                    <a:bodyPr/>
                    <a:lstStyle/>
                    <a:p>
                      <a:pPr marL="0" marR="0">
                        <a:lnSpc>
                          <a:spcPct val="115000"/>
                        </a:lnSpc>
                        <a:spcBef>
                          <a:spcPts val="0"/>
                        </a:spcBef>
                        <a:spcAft>
                          <a:spcPts val="0"/>
                        </a:spcAft>
                      </a:pPr>
                      <a:r>
                        <a:rPr lang="en-US" sz="1500" dirty="0">
                          <a:latin typeface="Arial"/>
                          <a:ea typeface="Calibri"/>
                          <a:cs typeface="Times New Roman"/>
                        </a:rPr>
                        <a:t>• </a:t>
                      </a:r>
                      <a:r>
                        <a:rPr lang="en-US" sz="1500" b="1" dirty="0">
                          <a:latin typeface="Calibri,Bold"/>
                          <a:ea typeface="Calibri"/>
                          <a:cs typeface="Calibri,Bold"/>
                        </a:rPr>
                        <a:t>Standard outdoor-rated container</a:t>
                      </a:r>
                      <a:endParaRPr lang="en-US" sz="1500" dirty="0">
                        <a:latin typeface="Calibri"/>
                        <a:ea typeface="Calibri"/>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245972">
                <a:tc>
                  <a:txBody>
                    <a:bodyPr/>
                    <a:lstStyle/>
                    <a:p>
                      <a:pPr marL="0" marR="0">
                        <a:lnSpc>
                          <a:spcPct val="115000"/>
                        </a:lnSpc>
                        <a:spcBef>
                          <a:spcPts val="0"/>
                        </a:spcBef>
                        <a:spcAft>
                          <a:spcPts val="0"/>
                        </a:spcAft>
                      </a:pPr>
                      <a:r>
                        <a:rPr lang="en-US" sz="1500" dirty="0">
                          <a:latin typeface="Arial"/>
                          <a:ea typeface="Calibri"/>
                          <a:cs typeface="Times New Roman"/>
                        </a:rPr>
                        <a:t>• </a:t>
                      </a:r>
                      <a:r>
                        <a:rPr lang="en-US" sz="1500" b="1" dirty="0">
                          <a:latin typeface="Calibri,Bold"/>
                          <a:ea typeface="Calibri"/>
                          <a:cs typeface="Calibri,Bold"/>
                        </a:rPr>
                        <a:t>Modifiable racks based on capacity requirements</a:t>
                      </a: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5972">
                <a:tc>
                  <a:txBody>
                    <a:bodyPr/>
                    <a:lstStyle/>
                    <a:p>
                      <a:pPr marL="0" marR="0">
                        <a:lnSpc>
                          <a:spcPct val="115000"/>
                        </a:lnSpc>
                        <a:spcBef>
                          <a:spcPts val="0"/>
                        </a:spcBef>
                        <a:spcAft>
                          <a:spcPts val="0"/>
                        </a:spcAft>
                      </a:pPr>
                      <a:r>
                        <a:rPr lang="en-US" sz="1500" dirty="0">
                          <a:latin typeface="Arial"/>
                          <a:ea typeface="Calibri"/>
                          <a:cs typeface="Times New Roman"/>
                        </a:rPr>
                        <a:t>• </a:t>
                      </a:r>
                      <a:r>
                        <a:rPr lang="en-US" sz="1500" b="1" dirty="0">
                          <a:latin typeface="Calibri,Bold"/>
                          <a:ea typeface="Calibri"/>
                          <a:cs typeface="Calibri,Bold"/>
                        </a:rPr>
                        <a:t>Built-in fire alarm/suppression system</a:t>
                      </a:r>
                      <a:endParaRPr lang="en-US" sz="1500" dirty="0">
                        <a:latin typeface="Calibri"/>
                        <a:ea typeface="Calibri"/>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bl>
          </a:graphicData>
        </a:graphic>
      </p:graphicFrame>
      <p:graphicFrame>
        <p:nvGraphicFramePr>
          <p:cNvPr id="25" name="Table 24">
            <a:extLst>
              <a:ext uri="{FF2B5EF4-FFF2-40B4-BE49-F238E27FC236}">
                <a16:creationId xmlns:a16="http://schemas.microsoft.com/office/drawing/2014/main" id="{CF508D9F-A361-4DB8-91CD-06917B975619}"/>
              </a:ext>
            </a:extLst>
          </p:cNvPr>
          <p:cNvGraphicFramePr>
            <a:graphicFrameLocks noGrp="1"/>
          </p:cNvGraphicFramePr>
          <p:nvPr>
            <p:extLst>
              <p:ext uri="{D42A27DB-BD31-4B8C-83A1-F6EECF244321}">
                <p14:modId xmlns:p14="http://schemas.microsoft.com/office/powerpoint/2010/main" val="2697750264"/>
              </p:ext>
            </p:extLst>
          </p:nvPr>
        </p:nvGraphicFramePr>
        <p:xfrm>
          <a:off x="4205288" y="1241424"/>
          <a:ext cx="4313238" cy="2051052"/>
        </p:xfrm>
        <a:graphic>
          <a:graphicData uri="http://schemas.openxmlformats.org/drawingml/2006/table">
            <a:tbl>
              <a:tblPr/>
              <a:tblGrid>
                <a:gridCol w="4313238">
                  <a:extLst>
                    <a:ext uri="{9D8B030D-6E8A-4147-A177-3AD203B41FA5}">
                      <a16:colId xmlns:a16="http://schemas.microsoft.com/office/drawing/2014/main" val="20000"/>
                    </a:ext>
                  </a:extLst>
                </a:gridCol>
              </a:tblGrid>
              <a:tr h="370032">
                <a:tc>
                  <a:txBody>
                    <a:bodyPr/>
                    <a:lstStyle/>
                    <a:p>
                      <a:pPr marL="0" marR="0">
                        <a:lnSpc>
                          <a:spcPct val="115000"/>
                        </a:lnSpc>
                        <a:spcBef>
                          <a:spcPts val="0"/>
                        </a:spcBef>
                        <a:spcAft>
                          <a:spcPts val="0"/>
                        </a:spcAft>
                      </a:pPr>
                      <a:r>
                        <a:rPr lang="en-US" sz="2200" b="1" dirty="0">
                          <a:solidFill>
                            <a:srgbClr val="FFFFFF"/>
                          </a:solidFill>
                          <a:latin typeface="Calibri,Bold"/>
                          <a:ea typeface="Calibri"/>
                          <a:cs typeface="Calibri,Bold"/>
                        </a:rPr>
                        <a:t>Controller Functions:</a:t>
                      </a:r>
                      <a:endParaRPr lang="en-US" sz="1200" dirty="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280170">
                <a:tc>
                  <a:txBody>
                    <a:bodyPr/>
                    <a:lstStyle/>
                    <a:p>
                      <a:pPr marL="0" marR="0">
                        <a:lnSpc>
                          <a:spcPct val="115000"/>
                        </a:lnSpc>
                        <a:spcBef>
                          <a:spcPts val="0"/>
                        </a:spcBef>
                        <a:spcAft>
                          <a:spcPts val="0"/>
                        </a:spcAft>
                      </a:pPr>
                      <a:r>
                        <a:rPr lang="en-US" sz="1700">
                          <a:latin typeface="Arial"/>
                          <a:ea typeface="Calibri"/>
                          <a:cs typeface="Times New Roman"/>
                        </a:rPr>
                        <a:t>• </a:t>
                      </a:r>
                      <a:r>
                        <a:rPr lang="en-US" sz="1700" b="1">
                          <a:latin typeface="Calibri,Bold"/>
                          <a:ea typeface="Calibri"/>
                          <a:cs typeface="Calibri,Bold"/>
                        </a:rPr>
                        <a:t>Charge/discharge, Balancing control</a:t>
                      </a:r>
                      <a:endParaRPr lang="en-US" sz="120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0170">
                <a:tc>
                  <a:txBody>
                    <a:bodyPr/>
                    <a:lstStyle/>
                    <a:p>
                      <a:pPr marL="0" marR="0">
                        <a:lnSpc>
                          <a:spcPct val="115000"/>
                        </a:lnSpc>
                        <a:spcBef>
                          <a:spcPts val="0"/>
                        </a:spcBef>
                        <a:spcAft>
                          <a:spcPts val="0"/>
                        </a:spcAft>
                      </a:pPr>
                      <a:r>
                        <a:rPr lang="en-US" sz="1700">
                          <a:latin typeface="Arial"/>
                          <a:ea typeface="Calibri"/>
                          <a:cs typeface="Times New Roman"/>
                        </a:rPr>
                        <a:t>•</a:t>
                      </a:r>
                      <a:r>
                        <a:rPr lang="en-US" sz="1700" b="1">
                          <a:latin typeface="Arial"/>
                          <a:ea typeface="Calibri"/>
                          <a:cs typeface="Times New Roman"/>
                        </a:rPr>
                        <a:t> SOC Target Control</a:t>
                      </a:r>
                      <a:endParaRPr lang="en-US" sz="120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280170">
                <a:tc>
                  <a:txBody>
                    <a:bodyPr/>
                    <a:lstStyle/>
                    <a:p>
                      <a:pPr marL="0" marR="0">
                        <a:lnSpc>
                          <a:spcPct val="115000"/>
                        </a:lnSpc>
                        <a:spcBef>
                          <a:spcPts val="0"/>
                        </a:spcBef>
                        <a:spcAft>
                          <a:spcPts val="0"/>
                        </a:spcAft>
                      </a:pPr>
                      <a:r>
                        <a:rPr lang="en-US" sz="1700" b="1" dirty="0">
                          <a:latin typeface="Arial"/>
                          <a:ea typeface="Calibri"/>
                          <a:cs typeface="Times New Roman"/>
                        </a:rPr>
                        <a:t>• Active/ Reactive Power Controls</a:t>
                      </a:r>
                      <a:endParaRPr lang="en-US" sz="1200" dirty="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0170">
                <a:tc>
                  <a:txBody>
                    <a:bodyPr/>
                    <a:lstStyle/>
                    <a:p>
                      <a:pPr marL="0" marR="0">
                        <a:lnSpc>
                          <a:spcPct val="115000"/>
                        </a:lnSpc>
                        <a:spcBef>
                          <a:spcPts val="0"/>
                        </a:spcBef>
                        <a:spcAft>
                          <a:spcPts val="0"/>
                        </a:spcAft>
                      </a:pPr>
                      <a:r>
                        <a:rPr lang="en-US" sz="1700" b="1">
                          <a:latin typeface="Arial"/>
                          <a:ea typeface="Calibri"/>
                          <a:cs typeface="Times New Roman"/>
                        </a:rPr>
                        <a:t>• Protection and Abnormality Detection</a:t>
                      </a:r>
                      <a:endParaRPr lang="en-US" sz="120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r h="280170">
                <a:tc>
                  <a:txBody>
                    <a:bodyPr/>
                    <a:lstStyle/>
                    <a:p>
                      <a:pPr marL="0" marR="0">
                        <a:lnSpc>
                          <a:spcPct val="115000"/>
                        </a:lnSpc>
                        <a:spcBef>
                          <a:spcPts val="0"/>
                        </a:spcBef>
                        <a:spcAft>
                          <a:spcPts val="0"/>
                        </a:spcAft>
                      </a:pPr>
                      <a:r>
                        <a:rPr lang="en-US" sz="1700" b="1">
                          <a:latin typeface="Arial"/>
                          <a:ea typeface="Calibri"/>
                          <a:cs typeface="Times New Roman"/>
                        </a:rPr>
                        <a:t>• DC Contactor Control</a:t>
                      </a:r>
                      <a:endParaRPr lang="en-US" sz="120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80170">
                <a:tc>
                  <a:txBody>
                    <a:bodyPr/>
                    <a:lstStyle/>
                    <a:p>
                      <a:pPr marL="0" marR="0">
                        <a:lnSpc>
                          <a:spcPct val="115000"/>
                        </a:lnSpc>
                        <a:spcBef>
                          <a:spcPts val="0"/>
                        </a:spcBef>
                        <a:spcAft>
                          <a:spcPts val="0"/>
                        </a:spcAft>
                      </a:pPr>
                      <a:r>
                        <a:rPr lang="en-US" sz="1700" b="1" dirty="0">
                          <a:latin typeface="Arial"/>
                          <a:ea typeface="Calibri"/>
                          <a:cs typeface="Times New Roman"/>
                        </a:rPr>
                        <a:t>• Cell Balancing Control</a:t>
                      </a:r>
                      <a:endParaRPr lang="en-US" sz="1200" dirty="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6"/>
                  </a:ext>
                </a:extLst>
              </a:tr>
            </a:tbl>
          </a:graphicData>
        </a:graphic>
      </p:graphicFrame>
      <p:pic>
        <p:nvPicPr>
          <p:cNvPr id="116777" name="Picture 1">
            <a:extLst>
              <a:ext uri="{FF2B5EF4-FFF2-40B4-BE49-F238E27FC236}">
                <a16:creationId xmlns:a16="http://schemas.microsoft.com/office/drawing/2014/main" id="{982F4083-D0FC-4A73-8E8B-C078BBF4CF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803" y="3292475"/>
            <a:ext cx="4014786" cy="12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116778" name="Rectangle 2">
            <a:extLst>
              <a:ext uri="{FF2B5EF4-FFF2-40B4-BE49-F238E27FC236}">
                <a16:creationId xmlns:a16="http://schemas.microsoft.com/office/drawing/2014/main" id="{66729D41-D71D-4BB4-9BDC-13E3C2F256C8}"/>
              </a:ext>
            </a:extLst>
          </p:cNvPr>
          <p:cNvSpPr>
            <a:spLocks noChangeArrowheads="1"/>
          </p:cNvSpPr>
          <p:nvPr/>
        </p:nvSpPr>
        <p:spPr bwMode="auto">
          <a:xfrm>
            <a:off x="0" y="1"/>
            <a:ext cx="9144000" cy="47269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SzTx/>
              <a:buFont typeface="Wingdings" panose="05000000000000000000" pitchFamily="2" charset="2"/>
              <a:buChar char="§"/>
            </a:pPr>
            <a:r>
              <a:rPr lang="en-US" altLang="en-US" dirty="0">
                <a:solidFill>
                  <a:schemeClr val="bg1"/>
                </a:solidFill>
              </a:rPr>
              <a:t> </a:t>
            </a:r>
            <a:r>
              <a:rPr lang="en-US" altLang="en-US" sz="2400" b="1" dirty="0">
                <a:solidFill>
                  <a:schemeClr val="bg1"/>
                </a:solidFill>
              </a:rPr>
              <a:t>LITHIUM ION BATTERY TRAINING-                   </a:t>
            </a:r>
            <a:r>
              <a:rPr lang="en-US" altLang="en-US" sz="2400" b="1" i="1" dirty="0">
                <a:solidFill>
                  <a:schemeClr val="bg1"/>
                </a:solidFill>
              </a:rPr>
              <a:t>LARGE BESS</a:t>
            </a:r>
          </a:p>
        </p:txBody>
      </p:sp>
      <p:sp>
        <p:nvSpPr>
          <p:cNvPr id="116779" name="TextBox 1">
            <a:extLst>
              <a:ext uri="{FF2B5EF4-FFF2-40B4-BE49-F238E27FC236}">
                <a16:creationId xmlns:a16="http://schemas.microsoft.com/office/drawing/2014/main" id="{D255DBBE-AD99-48E6-A8FC-456930AFF45C}"/>
              </a:ext>
            </a:extLst>
          </p:cNvPr>
          <p:cNvSpPr txBox="1">
            <a:spLocks noChangeArrowheads="1"/>
          </p:cNvSpPr>
          <p:nvPr/>
        </p:nvSpPr>
        <p:spPr bwMode="auto">
          <a:xfrm>
            <a:off x="112713" y="5246688"/>
            <a:ext cx="8869362" cy="7381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400" b="1">
                <a:solidFill>
                  <a:schemeClr val="bg2"/>
                </a:solidFill>
              </a:rPr>
              <a:t>PER NFPA 850 4.4.3.2:  If 100’ from buildings, lot lines, public ways, storage, then  remote installations can omit water supply and fire suppression if AHJ agrees.</a:t>
            </a:r>
          </a:p>
          <a:p>
            <a:endParaRPr lang="en-US" altLang="en-US" sz="1400" b="1">
              <a:solidFill>
                <a:schemeClr val="bg2"/>
              </a:solidFill>
            </a:endParaRPr>
          </a:p>
        </p:txBody>
      </p:sp>
      <p:cxnSp>
        <p:nvCxnSpPr>
          <p:cNvPr id="116780" name="Straight Arrow Connector 3">
            <a:extLst>
              <a:ext uri="{FF2B5EF4-FFF2-40B4-BE49-F238E27FC236}">
                <a16:creationId xmlns:a16="http://schemas.microsoft.com/office/drawing/2014/main" id="{9F2ADBAE-36C9-444D-AD29-388CF99C6DE7}"/>
              </a:ext>
            </a:extLst>
          </p:cNvPr>
          <p:cNvCxnSpPr>
            <a:cxnSpLocks noChangeShapeType="1"/>
          </p:cNvCxnSpPr>
          <p:nvPr/>
        </p:nvCxnSpPr>
        <p:spPr bwMode="auto">
          <a:xfrm>
            <a:off x="306388" y="4306114"/>
            <a:ext cx="3732508" cy="0"/>
          </a:xfrm>
          <a:prstGeom prst="straightConnector1">
            <a:avLst/>
          </a:prstGeom>
          <a:noFill/>
          <a:ln w="12700" algn="ctr">
            <a:solidFill>
              <a:schemeClr val="tx1"/>
            </a:solidFill>
            <a:round/>
            <a:headEnd type="triangle" w="sm" len="med"/>
            <a:tailEnd type="triangle" w="med" len="med"/>
          </a:ln>
        </p:spPr>
      </p:cxnSp>
      <p:sp>
        <p:nvSpPr>
          <p:cNvPr id="116781" name="TextBox 4">
            <a:extLst>
              <a:ext uri="{FF2B5EF4-FFF2-40B4-BE49-F238E27FC236}">
                <a16:creationId xmlns:a16="http://schemas.microsoft.com/office/drawing/2014/main" id="{EF3BBA2F-153C-48B5-BF6B-25DCFAF34A36}"/>
              </a:ext>
            </a:extLst>
          </p:cNvPr>
          <p:cNvSpPr txBox="1">
            <a:spLocks noChangeArrowheads="1"/>
          </p:cNvSpPr>
          <p:nvPr/>
        </p:nvSpPr>
        <p:spPr bwMode="auto">
          <a:xfrm>
            <a:off x="633413" y="4301352"/>
            <a:ext cx="3248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1200" dirty="0"/>
              <a:t>Max dimensions:    45’ L x 8’ D x 9.5’ T</a:t>
            </a:r>
          </a:p>
          <a:p>
            <a:r>
              <a:rPr lang="en-US" altLang="en-US" sz="1200" dirty="0"/>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a:extLst>
              <a:ext uri="{FF2B5EF4-FFF2-40B4-BE49-F238E27FC236}">
                <a16:creationId xmlns:a16="http://schemas.microsoft.com/office/drawing/2014/main" id="{DBCCB2B9-5DAA-47AE-9C1C-01D86C8A8AE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118787" name="Rectangle 11">
            <a:extLst>
              <a:ext uri="{FF2B5EF4-FFF2-40B4-BE49-F238E27FC236}">
                <a16:creationId xmlns:a16="http://schemas.microsoft.com/office/drawing/2014/main" id="{06FDEF8C-E686-4955-9043-E83F8656B1BC}"/>
              </a:ext>
            </a:extLst>
          </p:cNvPr>
          <p:cNvSpPr>
            <a:spLocks noChangeArrowheads="1"/>
          </p:cNvSpPr>
          <p:nvPr/>
        </p:nvSpPr>
        <p:spPr bwMode="auto">
          <a:xfrm>
            <a:off x="-36512" y="0"/>
            <a:ext cx="9180512" cy="49847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
            </a:pPr>
            <a:r>
              <a:rPr lang="en-US" altLang="en-US" sz="2800" b="1" dirty="0">
                <a:solidFill>
                  <a:schemeClr val="bg1"/>
                </a:solidFill>
              </a:rPr>
              <a:t> LITHIUM ION BATTERY –                  </a:t>
            </a:r>
            <a:r>
              <a:rPr lang="en-US" altLang="en-US" sz="2800" b="1" i="1" dirty="0">
                <a:solidFill>
                  <a:schemeClr val="bg1"/>
                </a:solidFill>
              </a:rPr>
              <a:t>LARGE POWER</a:t>
            </a:r>
          </a:p>
        </p:txBody>
      </p:sp>
      <p:sp>
        <p:nvSpPr>
          <p:cNvPr id="118788" name="Title 6">
            <a:extLst>
              <a:ext uri="{FF2B5EF4-FFF2-40B4-BE49-F238E27FC236}">
                <a16:creationId xmlns:a16="http://schemas.microsoft.com/office/drawing/2014/main" id="{78E0CD3A-E8DA-4E8F-BED5-C67C11B685EB}"/>
              </a:ext>
            </a:extLst>
          </p:cNvPr>
          <p:cNvSpPr>
            <a:spLocks noGrp="1" noChangeArrowheads="1"/>
          </p:cNvSpPr>
          <p:nvPr>
            <p:ph type="ctrTitle" sz="quarter"/>
          </p:nvPr>
        </p:nvSpPr>
        <p:spPr>
          <a:xfrm>
            <a:off x="96044" y="372634"/>
            <a:ext cx="7915275" cy="4363306"/>
          </a:xfrm>
          <a:noFill/>
          <a:extLst>
            <a:ext uri="{909E8E84-426E-40DD-AFC4-6F175D3DCCD1}">
              <a14:hiddenFill xmlns:a14="http://schemas.microsoft.com/office/drawing/2010/main">
                <a:solidFill>
                  <a:schemeClr val="tx1"/>
                </a:solidFill>
              </a14:hiddenFill>
            </a:ext>
          </a:extLst>
        </p:spPr>
        <p:txBody>
          <a:bodyPr/>
          <a:lstStyle/>
          <a:p>
            <a:pPr marL="342900" indent="-342900"/>
            <a:r>
              <a:rPr lang="en-US" altLang="en-US" sz="2200" b="1" dirty="0">
                <a:solidFill>
                  <a:schemeClr val="tx2"/>
                </a:solidFill>
              </a:rPr>
              <a:t>LARGE POWER (BESS)</a:t>
            </a:r>
            <a:br>
              <a:rPr lang="en-US" altLang="en-US" sz="2200" b="1" dirty="0">
                <a:solidFill>
                  <a:schemeClr val="tx2"/>
                </a:solidFill>
              </a:rPr>
            </a:br>
            <a:r>
              <a:rPr lang="en-US" altLang="en-US" sz="2200" b="1" dirty="0">
                <a:solidFill>
                  <a:schemeClr val="tx1"/>
                </a:solidFill>
              </a:rPr>
              <a:t>Super cycling and fast recharge</a:t>
            </a:r>
            <a:br>
              <a:rPr lang="en-US" altLang="en-US" sz="2200" dirty="0">
                <a:solidFill>
                  <a:schemeClr val="tx1"/>
                </a:solidFill>
              </a:rPr>
            </a:br>
            <a:r>
              <a:rPr lang="en-US" altLang="en-US" sz="2200" dirty="0">
                <a:solidFill>
                  <a:schemeClr val="tx1"/>
                </a:solidFill>
              </a:rPr>
              <a:t>No Building Code Compliance</a:t>
            </a:r>
            <a:br>
              <a:rPr lang="en-US" altLang="en-US" sz="2200" dirty="0">
                <a:solidFill>
                  <a:schemeClr val="tx1"/>
                </a:solidFill>
              </a:rPr>
            </a:br>
            <a:r>
              <a:rPr lang="en-US" altLang="en-US" sz="2200" dirty="0">
                <a:solidFill>
                  <a:schemeClr val="tx1"/>
                </a:solidFill>
              </a:rPr>
              <a:t>Excellent repetitive cycling</a:t>
            </a:r>
            <a:br>
              <a:rPr lang="en-US" altLang="en-US" sz="2200" dirty="0">
                <a:solidFill>
                  <a:schemeClr val="tx1"/>
                </a:solidFill>
              </a:rPr>
            </a:br>
            <a:r>
              <a:rPr lang="en-US" altLang="en-US" sz="2200" dirty="0">
                <a:solidFill>
                  <a:schemeClr val="tx1"/>
                </a:solidFill>
              </a:rPr>
              <a:t>Excellent high temperature operation</a:t>
            </a:r>
            <a:br>
              <a:rPr lang="en-US" altLang="en-US" sz="2200" dirty="0">
                <a:solidFill>
                  <a:schemeClr val="tx1"/>
                </a:solidFill>
              </a:rPr>
            </a:br>
            <a:r>
              <a:rPr lang="en-US" altLang="en-US" sz="2200" dirty="0">
                <a:solidFill>
                  <a:schemeClr val="tx1"/>
                </a:solidFill>
              </a:rPr>
              <a:t>Excellent low temperature operation</a:t>
            </a:r>
            <a:br>
              <a:rPr lang="en-US" altLang="en-US" sz="2200" dirty="0">
                <a:solidFill>
                  <a:schemeClr val="tx1"/>
                </a:solidFill>
              </a:rPr>
            </a:br>
            <a:r>
              <a:rPr lang="en-US" altLang="en-US" sz="2200" dirty="0">
                <a:solidFill>
                  <a:schemeClr val="tx1"/>
                </a:solidFill>
              </a:rPr>
              <a:t>Very compact and light weight </a:t>
            </a:r>
            <a:br>
              <a:rPr lang="en-US" altLang="en-US" sz="2200" dirty="0">
                <a:solidFill>
                  <a:schemeClr val="tx1"/>
                </a:solidFill>
              </a:rPr>
            </a:br>
            <a:r>
              <a:rPr lang="en-US" altLang="en-US" sz="2200" dirty="0">
                <a:solidFill>
                  <a:schemeClr val="tx1"/>
                </a:solidFill>
              </a:rPr>
              <a:t>Very predictable and stable life and cycle life</a:t>
            </a:r>
            <a:br>
              <a:rPr lang="en-US" altLang="en-US" sz="2200" dirty="0">
                <a:solidFill>
                  <a:schemeClr val="tx1"/>
                </a:solidFill>
              </a:rPr>
            </a:br>
            <a:r>
              <a:rPr lang="en-US" altLang="en-US" sz="2200" dirty="0">
                <a:solidFill>
                  <a:schemeClr val="tx1"/>
                </a:solidFill>
              </a:rPr>
              <a:t>12-15 year maintenance free operation </a:t>
            </a:r>
            <a:br>
              <a:rPr lang="en-US" altLang="en-US" sz="2200" dirty="0">
                <a:solidFill>
                  <a:schemeClr val="tx1"/>
                </a:solidFill>
              </a:rPr>
            </a:br>
            <a:r>
              <a:rPr lang="en-US" altLang="en-US" sz="2200" dirty="0">
                <a:solidFill>
                  <a:schemeClr val="tx1"/>
                </a:solidFill>
              </a:rPr>
              <a:t>Battery &amp; cell monitoring is standard</a:t>
            </a:r>
            <a:br>
              <a:rPr lang="en-US" altLang="en-US" sz="2400" dirty="0"/>
            </a:br>
            <a:endParaRPr lang="en-US" altLang="en-US" sz="2400" dirty="0"/>
          </a:p>
        </p:txBody>
      </p:sp>
      <p:sp>
        <p:nvSpPr>
          <p:cNvPr id="118789" name="AutoShape 4" descr="Image result for Toshiba SCIB Lithium Titanate spider graph">
            <a:extLst>
              <a:ext uri="{FF2B5EF4-FFF2-40B4-BE49-F238E27FC236}">
                <a16:creationId xmlns:a16="http://schemas.microsoft.com/office/drawing/2014/main" id="{58AB1840-635F-4E0C-ADF0-8E1011A7FD6A}"/>
              </a:ext>
            </a:extLst>
          </p:cNvPr>
          <p:cNvSpPr>
            <a:spLocks noChangeAspect="1" noChangeArrowheads="1"/>
          </p:cNvSpPr>
          <p:nvPr/>
        </p:nvSpPr>
        <p:spPr bwMode="auto">
          <a:xfrm>
            <a:off x="112713"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a:p>
        </p:txBody>
      </p:sp>
      <p:pic>
        <p:nvPicPr>
          <p:cNvPr id="118790" name="Picture 1">
            <a:extLst>
              <a:ext uri="{FF2B5EF4-FFF2-40B4-BE49-F238E27FC236}">
                <a16:creationId xmlns:a16="http://schemas.microsoft.com/office/drawing/2014/main" id="{26F76334-C649-45EE-87B8-31F2D656A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4194175"/>
            <a:ext cx="3776662"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2">
            <a:extLst>
              <a:ext uri="{FF2B5EF4-FFF2-40B4-BE49-F238E27FC236}">
                <a16:creationId xmlns:a16="http://schemas.microsoft.com/office/drawing/2014/main" id="{B4B47419-9306-4219-931C-03BF9FB538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413" y="4194175"/>
            <a:ext cx="55530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Right Brace 3">
            <a:extLst>
              <a:ext uri="{FF2B5EF4-FFF2-40B4-BE49-F238E27FC236}">
                <a16:creationId xmlns:a16="http://schemas.microsoft.com/office/drawing/2014/main" id="{9C8260BE-AB4A-4077-A0E4-6352FC4E227D}"/>
              </a:ext>
            </a:extLst>
          </p:cNvPr>
          <p:cNvSpPr>
            <a:spLocks/>
          </p:cNvSpPr>
          <p:nvPr/>
        </p:nvSpPr>
        <p:spPr bwMode="auto">
          <a:xfrm>
            <a:off x="5395913" y="917575"/>
            <a:ext cx="1695450" cy="3092450"/>
          </a:xfrm>
          <a:prstGeom prst="rightBrace">
            <a:avLst>
              <a:gd name="adj1" fmla="val 8335"/>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118793" name="TextBox 4">
            <a:extLst>
              <a:ext uri="{FF2B5EF4-FFF2-40B4-BE49-F238E27FC236}">
                <a16:creationId xmlns:a16="http://schemas.microsoft.com/office/drawing/2014/main" id="{232163A4-62D2-432C-A7A8-199F780AD53A}"/>
              </a:ext>
            </a:extLst>
          </p:cNvPr>
          <p:cNvSpPr txBox="1">
            <a:spLocks noChangeArrowheads="1"/>
          </p:cNvSpPr>
          <p:nvPr/>
        </p:nvSpPr>
        <p:spPr bwMode="auto">
          <a:xfrm>
            <a:off x="7235825" y="1184275"/>
            <a:ext cx="1550988"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b="1" dirty="0"/>
              <a:t>Ideal:</a:t>
            </a:r>
          </a:p>
          <a:p>
            <a:r>
              <a:rPr lang="en-US" altLang="en-US" sz="2800" dirty="0"/>
              <a:t>PV</a:t>
            </a:r>
          </a:p>
          <a:p>
            <a:r>
              <a:rPr lang="en-US" altLang="en-US" sz="2800" dirty="0"/>
              <a:t>Wind</a:t>
            </a:r>
          </a:p>
          <a:p>
            <a:r>
              <a:rPr lang="en-US" altLang="en-US" sz="2800" dirty="0"/>
              <a:t>Regen</a:t>
            </a:r>
          </a:p>
          <a:p>
            <a:r>
              <a:rPr lang="en-US" altLang="en-US" sz="2800" dirty="0"/>
              <a:t>Standby</a:t>
            </a:r>
          </a:p>
          <a:p>
            <a:r>
              <a:rPr lang="en-US" altLang="en-US" sz="2800" dirty="0"/>
              <a:t>Transfer</a:t>
            </a:r>
          </a:p>
        </p:txBody>
      </p:sp>
      <p:sp>
        <p:nvSpPr>
          <p:cNvPr id="118794" name="TextBox 5">
            <a:extLst>
              <a:ext uri="{FF2B5EF4-FFF2-40B4-BE49-F238E27FC236}">
                <a16:creationId xmlns:a16="http://schemas.microsoft.com/office/drawing/2014/main" id="{585968D1-8320-44FF-B3FC-1B23943534E9}"/>
              </a:ext>
            </a:extLst>
          </p:cNvPr>
          <p:cNvSpPr txBox="1">
            <a:spLocks noChangeArrowheads="1"/>
          </p:cNvSpPr>
          <p:nvPr/>
        </p:nvSpPr>
        <p:spPr bwMode="auto">
          <a:xfrm>
            <a:off x="7331075" y="6384925"/>
            <a:ext cx="1408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400">
                <a:solidFill>
                  <a:schemeClr val="bg1"/>
                </a:solidFill>
              </a:rPr>
              <a:t>18 MWh</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a:extLst>
              <a:ext uri="{FF2B5EF4-FFF2-40B4-BE49-F238E27FC236}">
                <a16:creationId xmlns:a16="http://schemas.microsoft.com/office/drawing/2014/main" id="{DBCCB2B9-5DAA-47AE-9C1C-01D86C8A8AE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118787" name="Rectangle 11">
            <a:extLst>
              <a:ext uri="{FF2B5EF4-FFF2-40B4-BE49-F238E27FC236}">
                <a16:creationId xmlns:a16="http://schemas.microsoft.com/office/drawing/2014/main" id="{06FDEF8C-E686-4955-9043-E83F8656B1BC}"/>
              </a:ext>
            </a:extLst>
          </p:cNvPr>
          <p:cNvSpPr>
            <a:spLocks noChangeArrowheads="1"/>
          </p:cNvSpPr>
          <p:nvPr/>
        </p:nvSpPr>
        <p:spPr bwMode="auto">
          <a:xfrm>
            <a:off x="-36512" y="0"/>
            <a:ext cx="9180512" cy="49847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
            </a:pPr>
            <a:r>
              <a:rPr lang="en-US" altLang="en-US" sz="2800" b="1" dirty="0">
                <a:solidFill>
                  <a:schemeClr val="bg1"/>
                </a:solidFill>
              </a:rPr>
              <a:t> LITHIUM ION BATTERY –                  </a:t>
            </a:r>
            <a:r>
              <a:rPr lang="en-US" altLang="en-US" sz="2800" b="1" i="1" dirty="0">
                <a:solidFill>
                  <a:schemeClr val="bg1"/>
                </a:solidFill>
              </a:rPr>
              <a:t>LARGE POWER</a:t>
            </a:r>
          </a:p>
        </p:txBody>
      </p:sp>
      <p:sp>
        <p:nvSpPr>
          <p:cNvPr id="118788" name="Title 6">
            <a:extLst>
              <a:ext uri="{FF2B5EF4-FFF2-40B4-BE49-F238E27FC236}">
                <a16:creationId xmlns:a16="http://schemas.microsoft.com/office/drawing/2014/main" id="{78E0CD3A-E8DA-4E8F-BED5-C67C11B685EB}"/>
              </a:ext>
            </a:extLst>
          </p:cNvPr>
          <p:cNvSpPr>
            <a:spLocks noGrp="1" noChangeArrowheads="1"/>
          </p:cNvSpPr>
          <p:nvPr>
            <p:ph type="ctrTitle" sz="quarter"/>
          </p:nvPr>
        </p:nvSpPr>
        <p:spPr>
          <a:xfrm>
            <a:off x="107461" y="569624"/>
            <a:ext cx="7915275" cy="4363306"/>
          </a:xfrm>
          <a:noFill/>
          <a:extLst>
            <a:ext uri="{909E8E84-426E-40DD-AFC4-6F175D3DCCD1}">
              <a14:hiddenFill xmlns:a14="http://schemas.microsoft.com/office/drawing/2010/main">
                <a:solidFill>
                  <a:schemeClr val="tx1"/>
                </a:solidFill>
              </a14:hiddenFill>
            </a:ext>
          </a:extLst>
        </p:spPr>
        <p:txBody>
          <a:bodyPr anchor="t"/>
          <a:lstStyle/>
          <a:p>
            <a:pPr>
              <a:buNone/>
            </a:pPr>
            <a:r>
              <a:rPr lang="en-US" altLang="en-US" sz="2200" b="1" dirty="0">
                <a:solidFill>
                  <a:schemeClr val="tx2"/>
                </a:solidFill>
              </a:rPr>
              <a:t>UTILITY GRID INTETERCONNECTION REQUIRES COMPLIANCE:</a:t>
            </a:r>
            <a:br>
              <a:rPr lang="en-US" altLang="en-US" sz="2200" b="1" dirty="0">
                <a:solidFill>
                  <a:schemeClr val="tx2"/>
                </a:solidFill>
              </a:rPr>
            </a:br>
            <a:br>
              <a:rPr lang="en-US" altLang="en-US" sz="2200" b="1" dirty="0">
                <a:solidFill>
                  <a:schemeClr val="tx2"/>
                </a:solidFill>
              </a:rPr>
            </a:br>
            <a:r>
              <a:rPr lang="en-US" sz="2400" dirty="0"/>
              <a:t>p </a:t>
            </a:r>
            <a:r>
              <a:rPr lang="en-US" sz="2400" dirty="0" err="1"/>
              <a:t>p</a:t>
            </a:r>
            <a:br>
              <a:rPr lang="en-US" altLang="en-US" sz="2200" b="1" dirty="0">
                <a:solidFill>
                  <a:schemeClr val="tx2"/>
                </a:solidFill>
              </a:rPr>
            </a:br>
            <a:endParaRPr lang="en-US" altLang="en-US" sz="2400" dirty="0"/>
          </a:p>
        </p:txBody>
      </p:sp>
      <p:sp>
        <p:nvSpPr>
          <p:cNvPr id="118789" name="AutoShape 4" descr="Image result for Toshiba SCIB Lithium Titanate spider graph">
            <a:extLst>
              <a:ext uri="{FF2B5EF4-FFF2-40B4-BE49-F238E27FC236}">
                <a16:creationId xmlns:a16="http://schemas.microsoft.com/office/drawing/2014/main" id="{58AB1840-635F-4E0C-ADF0-8E1011A7FD6A}"/>
              </a:ext>
            </a:extLst>
          </p:cNvPr>
          <p:cNvSpPr>
            <a:spLocks noChangeAspect="1" noChangeArrowheads="1"/>
          </p:cNvSpPr>
          <p:nvPr/>
        </p:nvSpPr>
        <p:spPr bwMode="auto">
          <a:xfrm>
            <a:off x="112713"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a:p>
        </p:txBody>
      </p:sp>
      <p:sp>
        <p:nvSpPr>
          <p:cNvPr id="118794" name="TextBox 5">
            <a:extLst>
              <a:ext uri="{FF2B5EF4-FFF2-40B4-BE49-F238E27FC236}">
                <a16:creationId xmlns:a16="http://schemas.microsoft.com/office/drawing/2014/main" id="{585968D1-8320-44FF-B3FC-1B23943534E9}"/>
              </a:ext>
            </a:extLst>
          </p:cNvPr>
          <p:cNvSpPr txBox="1">
            <a:spLocks noChangeArrowheads="1"/>
          </p:cNvSpPr>
          <p:nvPr/>
        </p:nvSpPr>
        <p:spPr bwMode="auto">
          <a:xfrm>
            <a:off x="7331075" y="6384925"/>
            <a:ext cx="1408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400">
                <a:solidFill>
                  <a:schemeClr val="bg1"/>
                </a:solidFill>
              </a:rPr>
              <a:t>18 MWh</a:t>
            </a:r>
          </a:p>
        </p:txBody>
      </p:sp>
      <p:pic>
        <p:nvPicPr>
          <p:cNvPr id="2" name="Picture 1">
            <a:extLst>
              <a:ext uri="{FF2B5EF4-FFF2-40B4-BE49-F238E27FC236}">
                <a16:creationId xmlns:a16="http://schemas.microsoft.com/office/drawing/2014/main" id="{BB178D4A-93FD-4CDD-81BA-0933FEB53EA3}"/>
              </a:ext>
            </a:extLst>
          </p:cNvPr>
          <p:cNvPicPr>
            <a:picLocks noChangeAspect="1"/>
          </p:cNvPicPr>
          <p:nvPr/>
        </p:nvPicPr>
        <p:blipFill>
          <a:blip r:embed="rId3"/>
          <a:stretch>
            <a:fillRect/>
          </a:stretch>
        </p:blipFill>
        <p:spPr>
          <a:xfrm>
            <a:off x="0" y="1345048"/>
            <a:ext cx="9029700" cy="5924550"/>
          </a:xfrm>
          <a:prstGeom prst="rect">
            <a:avLst/>
          </a:prstGeom>
        </p:spPr>
      </p:pic>
    </p:spTree>
    <p:extLst>
      <p:ext uri="{BB962C8B-B14F-4D97-AF65-F5344CB8AC3E}">
        <p14:creationId xmlns:p14="http://schemas.microsoft.com/office/powerpoint/2010/main" val="41798346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a:extLst>
              <a:ext uri="{FF2B5EF4-FFF2-40B4-BE49-F238E27FC236}">
                <a16:creationId xmlns:a16="http://schemas.microsoft.com/office/drawing/2014/main" id="{375CE5D0-193B-47DF-8CE2-F8F0ADCC81C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122883" name="Rectangle 11">
            <a:extLst>
              <a:ext uri="{FF2B5EF4-FFF2-40B4-BE49-F238E27FC236}">
                <a16:creationId xmlns:a16="http://schemas.microsoft.com/office/drawing/2014/main" id="{47522508-666A-488F-B4FB-B7BB0EE10E59}"/>
              </a:ext>
            </a:extLst>
          </p:cNvPr>
          <p:cNvSpPr>
            <a:spLocks noChangeArrowheads="1"/>
          </p:cNvSpPr>
          <p:nvPr/>
        </p:nvSpPr>
        <p:spPr bwMode="auto">
          <a:xfrm>
            <a:off x="0" y="0"/>
            <a:ext cx="9144000" cy="4726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
            </a:pPr>
            <a:r>
              <a:rPr lang="en-US" altLang="en-US" sz="2800" b="1" dirty="0">
                <a:solidFill>
                  <a:schemeClr val="bg1"/>
                </a:solidFill>
              </a:rPr>
              <a:t> </a:t>
            </a:r>
            <a:r>
              <a:rPr lang="en-US" altLang="en-US" sz="2400" b="1" dirty="0">
                <a:solidFill>
                  <a:schemeClr val="bg1"/>
                </a:solidFill>
              </a:rPr>
              <a:t>LITHIUM ION BATTERY –                                         </a:t>
            </a:r>
            <a:r>
              <a:rPr lang="en-US" altLang="en-US" sz="2400" b="1" i="1" dirty="0">
                <a:solidFill>
                  <a:schemeClr val="bg1"/>
                </a:solidFill>
              </a:rPr>
              <a:t>SUMMARY</a:t>
            </a:r>
          </a:p>
        </p:txBody>
      </p:sp>
      <p:sp>
        <p:nvSpPr>
          <p:cNvPr id="122885" name="AutoShape 4" descr="Image result for Toshiba SCIB Lithium Titanate spider graph">
            <a:extLst>
              <a:ext uri="{FF2B5EF4-FFF2-40B4-BE49-F238E27FC236}">
                <a16:creationId xmlns:a16="http://schemas.microsoft.com/office/drawing/2014/main" id="{EAAA1816-19E8-4349-BFBE-A0778F38F8E9}"/>
              </a:ext>
            </a:extLst>
          </p:cNvPr>
          <p:cNvSpPr>
            <a:spLocks noChangeAspect="1" noChangeArrowheads="1"/>
          </p:cNvSpPr>
          <p:nvPr/>
        </p:nvSpPr>
        <p:spPr bwMode="auto">
          <a:xfrm>
            <a:off x="112713"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a:p>
        </p:txBody>
      </p:sp>
      <p:sp>
        <p:nvSpPr>
          <p:cNvPr id="122887" name="TextBox 12">
            <a:extLst>
              <a:ext uri="{FF2B5EF4-FFF2-40B4-BE49-F238E27FC236}">
                <a16:creationId xmlns:a16="http://schemas.microsoft.com/office/drawing/2014/main" id="{3FCF8B5F-2002-441C-AF90-CD8090C5E416}"/>
              </a:ext>
            </a:extLst>
          </p:cNvPr>
          <p:cNvSpPr txBox="1">
            <a:spLocks noChangeArrowheads="1"/>
          </p:cNvSpPr>
          <p:nvPr/>
        </p:nvSpPr>
        <p:spPr bwMode="auto">
          <a:xfrm>
            <a:off x="417513" y="495458"/>
            <a:ext cx="421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
                <a:srgbClr val="C00000"/>
              </a:buClr>
              <a:buSzTx/>
              <a:buFont typeface="Wingdings" panose="05000000000000000000" pitchFamily="2" charset="2"/>
              <a:buChar char="§"/>
            </a:pPr>
            <a:r>
              <a:rPr lang="en-US" altLang="en-US" sz="2800" b="1" u="sng" dirty="0"/>
              <a:t> LIMITATIONS</a:t>
            </a:r>
            <a:r>
              <a:rPr lang="en-US" altLang="en-US" u="sng" dirty="0"/>
              <a:t>:</a:t>
            </a:r>
          </a:p>
        </p:txBody>
      </p:sp>
      <p:sp>
        <p:nvSpPr>
          <p:cNvPr id="14" name="Title 6">
            <a:extLst>
              <a:ext uri="{FF2B5EF4-FFF2-40B4-BE49-F238E27FC236}">
                <a16:creationId xmlns:a16="http://schemas.microsoft.com/office/drawing/2014/main" id="{1B05F70E-EC5E-4B07-A4EE-9BB2629794ED}"/>
              </a:ext>
            </a:extLst>
          </p:cNvPr>
          <p:cNvSpPr txBox="1">
            <a:spLocks/>
          </p:cNvSpPr>
          <p:nvPr/>
        </p:nvSpPr>
        <p:spPr bwMode="auto">
          <a:xfrm>
            <a:off x="738653" y="1055438"/>
            <a:ext cx="7666694" cy="5524896"/>
          </a:xfrm>
          <a:prstGeom prst="rect">
            <a:avLst/>
          </a:prstGeom>
          <a:noFill/>
          <a:ln w="9525">
            <a:noFill/>
            <a:miter lim="800000"/>
            <a:headEnd/>
            <a:tailEnd/>
          </a:ln>
        </p:spPr>
        <p:txBody>
          <a:bodyPr lIns="92075" tIns="46038" rIns="92075" bIns="46038" anchor="ctr"/>
          <a:lstStyle/>
          <a:p>
            <a:pPr marL="342900" indent="-342900">
              <a:spcBef>
                <a:spcPts val="600"/>
              </a:spcBef>
              <a:buClr>
                <a:schemeClr val="bg2"/>
              </a:buClr>
              <a:buFont typeface="Arial" panose="020B0604020202020204" pitchFamily="34" charset="0"/>
              <a:buChar char="•"/>
              <a:defRPr/>
            </a:pPr>
            <a:r>
              <a:rPr lang="en-US" sz="2200" kern="0" dirty="0">
                <a:latin typeface="+mj-lt"/>
                <a:ea typeface="+mj-ea"/>
                <a:cs typeface="+mj-cs"/>
              </a:rPr>
              <a:t>FM, NFPA and IEEE practices are lagging for Station Power.</a:t>
            </a:r>
          </a:p>
          <a:p>
            <a:pPr marL="342900" indent="-342900">
              <a:spcBef>
                <a:spcPts val="600"/>
              </a:spcBef>
              <a:buClr>
                <a:schemeClr val="bg2"/>
              </a:buClr>
              <a:buFont typeface="Arial" panose="020B0604020202020204" pitchFamily="34" charset="0"/>
              <a:buChar char="•"/>
              <a:defRPr/>
            </a:pPr>
            <a:r>
              <a:rPr lang="en-US" sz="2200" b="1" kern="0" dirty="0">
                <a:latin typeface="+mj-lt"/>
                <a:ea typeface="+mj-ea"/>
                <a:cs typeface="+mj-cs"/>
              </a:rPr>
              <a:t>Charging Compatibility </a:t>
            </a:r>
            <a:r>
              <a:rPr lang="en-US" sz="2200" kern="0" dirty="0">
                <a:latin typeface="+mj-lt"/>
                <a:ea typeface="+mj-ea"/>
                <a:cs typeface="+mj-cs"/>
              </a:rPr>
              <a:t>must be approved and/or certified by the manufacturer.</a:t>
            </a:r>
          </a:p>
          <a:p>
            <a:pPr marL="342900" indent="-342900">
              <a:spcBef>
                <a:spcPts val="600"/>
              </a:spcBef>
              <a:buClr>
                <a:schemeClr val="bg2"/>
              </a:buClr>
              <a:buFont typeface="Arial" panose="020B0604020202020204" pitchFamily="34" charset="0"/>
              <a:buChar char="•"/>
              <a:defRPr/>
            </a:pPr>
            <a:r>
              <a:rPr lang="en-US" sz="2200" kern="0" dirty="0">
                <a:latin typeface="+mj-lt"/>
                <a:ea typeface="+mj-ea"/>
                <a:cs typeface="+mj-cs"/>
              </a:rPr>
              <a:t>External System DC breaker may be required for systems of 3+ cabinets for </a:t>
            </a:r>
            <a:r>
              <a:rPr lang="en-US" sz="2200" b="1" kern="0" dirty="0">
                <a:latin typeface="+mj-lt"/>
                <a:ea typeface="+mj-ea"/>
                <a:cs typeface="+mj-cs"/>
              </a:rPr>
              <a:t>EPO </a:t>
            </a:r>
            <a:r>
              <a:rPr lang="en-US" sz="2200" kern="0" dirty="0">
                <a:latin typeface="+mj-lt"/>
                <a:ea typeface="+mj-ea"/>
                <a:cs typeface="+mj-cs"/>
              </a:rPr>
              <a:t>capability with UPS.</a:t>
            </a:r>
          </a:p>
          <a:p>
            <a:pPr marL="342900" indent="-342900">
              <a:spcBef>
                <a:spcPts val="600"/>
              </a:spcBef>
              <a:buClr>
                <a:schemeClr val="bg2"/>
              </a:buClr>
              <a:buFont typeface="Arial" panose="020B0604020202020204" pitchFamily="34" charset="0"/>
              <a:buChar char="•"/>
              <a:defRPr/>
            </a:pPr>
            <a:r>
              <a:rPr lang="en-US" sz="2200" kern="0" dirty="0">
                <a:latin typeface="+mj-lt"/>
                <a:ea typeface="+mj-ea"/>
                <a:cs typeface="+mj-cs"/>
              </a:rPr>
              <a:t>Manufacturers want </a:t>
            </a:r>
            <a:r>
              <a:rPr lang="en-US" sz="2200" b="1" kern="0" dirty="0">
                <a:latin typeface="+mj-lt"/>
                <a:ea typeface="+mj-ea"/>
                <a:cs typeface="+mj-cs"/>
              </a:rPr>
              <a:t>compatibility</a:t>
            </a:r>
            <a:r>
              <a:rPr lang="en-US" sz="2200" kern="0" dirty="0">
                <a:latin typeface="+mj-lt"/>
                <a:ea typeface="+mj-ea"/>
                <a:cs typeface="+mj-cs"/>
              </a:rPr>
              <a:t> for replacements.</a:t>
            </a:r>
          </a:p>
          <a:p>
            <a:pPr marL="342900" indent="-342900">
              <a:spcBef>
                <a:spcPts val="600"/>
              </a:spcBef>
              <a:buClr>
                <a:schemeClr val="bg2"/>
              </a:buClr>
              <a:buFont typeface="Arial" panose="020B0604020202020204" pitchFamily="34" charset="0"/>
              <a:buChar char="•"/>
              <a:defRPr/>
            </a:pPr>
            <a:r>
              <a:rPr lang="en-US" sz="2200" kern="0" dirty="0">
                <a:latin typeface="+mj-lt"/>
                <a:ea typeface="+mj-ea"/>
                <a:cs typeface="+mj-cs"/>
              </a:rPr>
              <a:t>Maximum allowable quantities affects </a:t>
            </a:r>
            <a:r>
              <a:rPr lang="en-US" sz="2200" b="1" kern="0" dirty="0">
                <a:latin typeface="+mj-lt"/>
                <a:ea typeface="+mj-ea"/>
                <a:cs typeface="+mj-cs"/>
              </a:rPr>
              <a:t>Occupancy</a:t>
            </a:r>
            <a:r>
              <a:rPr lang="en-US" sz="2200" kern="0" dirty="0">
                <a:latin typeface="+mj-lt"/>
                <a:ea typeface="+mj-ea"/>
                <a:cs typeface="+mj-cs"/>
              </a:rPr>
              <a:t> </a:t>
            </a:r>
            <a:r>
              <a:rPr lang="en-US" sz="2200" b="1" kern="0" dirty="0">
                <a:latin typeface="+mj-lt"/>
                <a:ea typeface="+mj-ea"/>
                <a:cs typeface="+mj-cs"/>
              </a:rPr>
              <a:t>Classifications.</a:t>
            </a:r>
          </a:p>
          <a:p>
            <a:pPr marL="342900" indent="-342900">
              <a:spcBef>
                <a:spcPts val="600"/>
              </a:spcBef>
              <a:buClr>
                <a:schemeClr val="bg2"/>
              </a:buClr>
              <a:buFont typeface="Arial" panose="020B0604020202020204" pitchFamily="34" charset="0"/>
              <a:buChar char="•"/>
              <a:defRPr/>
            </a:pPr>
            <a:r>
              <a:rPr lang="en-US" sz="2200" b="1" kern="0" dirty="0">
                <a:latin typeface="+mj-lt"/>
                <a:ea typeface="+mj-ea"/>
                <a:cs typeface="+mj-cs"/>
              </a:rPr>
              <a:t>36”</a:t>
            </a:r>
            <a:r>
              <a:rPr lang="en-US" sz="2200" kern="0" dirty="0">
                <a:latin typeface="+mj-lt"/>
                <a:ea typeface="+mj-ea"/>
                <a:cs typeface="+mj-cs"/>
              </a:rPr>
              <a:t> </a:t>
            </a:r>
            <a:r>
              <a:rPr lang="en-US" sz="2200" b="1" kern="0" dirty="0">
                <a:latin typeface="+mj-lt"/>
                <a:ea typeface="+mj-ea"/>
                <a:cs typeface="+mj-cs"/>
              </a:rPr>
              <a:t>Clearance</a:t>
            </a:r>
            <a:r>
              <a:rPr lang="en-US" sz="2200" kern="0" dirty="0">
                <a:latin typeface="+mj-lt"/>
                <a:ea typeface="+mj-ea"/>
                <a:cs typeface="+mj-cs"/>
              </a:rPr>
              <a:t> requirement all around.</a:t>
            </a:r>
          </a:p>
          <a:p>
            <a:pPr marL="342900" indent="-342900">
              <a:spcBef>
                <a:spcPts val="600"/>
              </a:spcBef>
              <a:buClr>
                <a:schemeClr val="bg2"/>
              </a:buClr>
              <a:buFont typeface="Arial" panose="020B0604020202020204" pitchFamily="34" charset="0"/>
              <a:buChar char="•"/>
              <a:defRPr/>
            </a:pPr>
            <a:r>
              <a:rPr lang="en-US" sz="2200" b="1" kern="0" dirty="0">
                <a:latin typeface="+mj-lt"/>
                <a:ea typeface="+mj-ea"/>
                <a:cs typeface="+mj-cs"/>
              </a:rPr>
              <a:t>Fire Suppression </a:t>
            </a:r>
            <a:r>
              <a:rPr lang="en-US" sz="2200" kern="0" dirty="0" err="1">
                <a:latin typeface="+mj-lt"/>
                <a:ea typeface="+mj-ea"/>
                <a:cs typeface="+mj-cs"/>
              </a:rPr>
              <a:t>reqs</a:t>
            </a:r>
            <a:r>
              <a:rPr lang="en-US" sz="2200" kern="0" dirty="0">
                <a:latin typeface="+mj-lt"/>
                <a:ea typeface="+mj-ea"/>
                <a:cs typeface="+mj-cs"/>
              </a:rPr>
              <a:t> keep changing.</a:t>
            </a:r>
          </a:p>
          <a:p>
            <a:pPr marL="342900" indent="-342900">
              <a:spcBef>
                <a:spcPts val="600"/>
              </a:spcBef>
              <a:buClr>
                <a:schemeClr val="bg2"/>
              </a:buClr>
              <a:buFont typeface="Arial" panose="020B0604020202020204" pitchFamily="34" charset="0"/>
              <a:buChar char="•"/>
              <a:defRPr/>
            </a:pPr>
            <a:r>
              <a:rPr lang="en-US" sz="2200" b="1" kern="0" dirty="0">
                <a:latin typeface="+mj-lt"/>
                <a:ea typeface="+mj-ea"/>
                <a:cs typeface="+mj-cs"/>
              </a:rPr>
              <a:t>Transport</a:t>
            </a:r>
            <a:r>
              <a:rPr lang="en-US" sz="2200" kern="0" dirty="0">
                <a:latin typeface="+mj-lt"/>
                <a:ea typeface="+mj-ea"/>
                <a:cs typeface="+mj-cs"/>
              </a:rPr>
              <a:t> must be by certified DOT driver.</a:t>
            </a:r>
          </a:p>
          <a:p>
            <a:pPr marL="342900" indent="-342900">
              <a:spcBef>
                <a:spcPts val="600"/>
              </a:spcBef>
              <a:buClr>
                <a:schemeClr val="bg2"/>
              </a:buClr>
              <a:buFont typeface="Arial" panose="020B0604020202020204" pitchFamily="34" charset="0"/>
              <a:buChar char="•"/>
              <a:defRPr/>
            </a:pPr>
            <a:r>
              <a:rPr lang="en-US" sz="2200" b="1" kern="0" dirty="0">
                <a:latin typeface="+mj-lt"/>
                <a:ea typeface="+mj-ea"/>
                <a:cs typeface="+mj-cs"/>
              </a:rPr>
              <a:t>Sizing programs </a:t>
            </a:r>
            <a:r>
              <a:rPr lang="en-US" sz="2200" kern="0" dirty="0">
                <a:latin typeface="+mj-lt"/>
                <a:ea typeface="+mj-ea"/>
                <a:cs typeface="+mj-cs"/>
              </a:rPr>
              <a:t>are not available to the public.</a:t>
            </a:r>
            <a:endParaRPr lang="en-US" sz="2200" b="1" kern="0" dirty="0">
              <a:latin typeface="+mj-lt"/>
              <a:ea typeface="+mj-ea"/>
              <a:cs typeface="+mj-cs"/>
            </a:endParaRPr>
          </a:p>
          <a:p>
            <a:pPr marL="342900" indent="-342900">
              <a:spcBef>
                <a:spcPts val="600"/>
              </a:spcBef>
              <a:buClr>
                <a:schemeClr val="bg2"/>
              </a:buClr>
              <a:buFont typeface="Arial" panose="020B0604020202020204" pitchFamily="34" charset="0"/>
              <a:buChar char="•"/>
              <a:defRPr/>
            </a:pPr>
            <a:r>
              <a:rPr lang="en-US" sz="2200" b="1" kern="0" dirty="0">
                <a:latin typeface="+mj-lt"/>
                <a:ea typeface="+mj-ea"/>
                <a:cs typeface="+mj-cs"/>
              </a:rPr>
              <a:t>Higher purchase price.</a:t>
            </a:r>
            <a:endParaRPr lang="en-US" sz="2400" b="1" kern="0" dirty="0">
              <a:latin typeface="+mj-lt"/>
              <a:ea typeface="+mj-ea"/>
              <a:cs typeface="+mj-cs"/>
            </a:endParaRPr>
          </a:p>
        </p:txBody>
      </p:sp>
      <p:pic>
        <p:nvPicPr>
          <p:cNvPr id="11" name="Picture 7">
            <a:extLst>
              <a:ext uri="{FF2B5EF4-FFF2-40B4-BE49-F238E27FC236}">
                <a16:creationId xmlns:a16="http://schemas.microsoft.com/office/drawing/2014/main" id="{3F42CA8A-508F-4D02-BD2D-97C492FA29AF}"/>
              </a:ext>
            </a:extLst>
          </p:cNvPr>
          <p:cNvPicPr>
            <a:picLocks noChangeAspect="1" noChangeArrowheads="1"/>
          </p:cNvPicPr>
          <p:nvPr/>
        </p:nvPicPr>
        <p:blipFill rotWithShape="1">
          <a:blip r:embed="rId3" cstate="print"/>
          <a:srcRect l="13627" t="73255" r="73708" b="11795"/>
          <a:stretch/>
        </p:blipFill>
        <p:spPr bwMode="auto">
          <a:xfrm>
            <a:off x="7722160" y="2723229"/>
            <a:ext cx="468052" cy="720080"/>
          </a:xfrm>
          <a:prstGeom prst="rect">
            <a:avLst/>
          </a:prstGeom>
          <a:noFill/>
          <a:ln w="9525">
            <a:noFill/>
            <a:miter lim="800000"/>
            <a:headEnd/>
            <a:tailEnd/>
          </a:ln>
        </p:spPr>
      </p:pic>
      <p:pic>
        <p:nvPicPr>
          <p:cNvPr id="5" name="Picture 4">
            <a:extLst>
              <a:ext uri="{FF2B5EF4-FFF2-40B4-BE49-F238E27FC236}">
                <a16:creationId xmlns:a16="http://schemas.microsoft.com/office/drawing/2014/main" id="{932559CB-C554-44E0-8989-F2341A61A5E5}"/>
              </a:ext>
            </a:extLst>
          </p:cNvPr>
          <p:cNvPicPr>
            <a:picLocks noChangeAspect="1"/>
          </p:cNvPicPr>
          <p:nvPr/>
        </p:nvPicPr>
        <p:blipFill>
          <a:blip r:embed="rId4"/>
          <a:stretch>
            <a:fillRect/>
          </a:stretch>
        </p:blipFill>
        <p:spPr>
          <a:xfrm>
            <a:off x="6171312" y="4155960"/>
            <a:ext cx="2700931" cy="1072844"/>
          </a:xfrm>
          <a:prstGeom prst="rect">
            <a:avLst/>
          </a:prstGeom>
        </p:spPr>
      </p:pic>
    </p:spTree>
    <p:extLst>
      <p:ext uri="{BB962C8B-B14F-4D97-AF65-F5344CB8AC3E}">
        <p14:creationId xmlns:p14="http://schemas.microsoft.com/office/powerpoint/2010/main" val="18832323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a:extLst>
              <a:ext uri="{FF2B5EF4-FFF2-40B4-BE49-F238E27FC236}">
                <a16:creationId xmlns:a16="http://schemas.microsoft.com/office/drawing/2014/main" id="{375CE5D0-193B-47DF-8CE2-F8F0ADCC81C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122883" name="Rectangle 11">
            <a:extLst>
              <a:ext uri="{FF2B5EF4-FFF2-40B4-BE49-F238E27FC236}">
                <a16:creationId xmlns:a16="http://schemas.microsoft.com/office/drawing/2014/main" id="{47522508-666A-488F-B4FB-B7BB0EE10E59}"/>
              </a:ext>
            </a:extLst>
          </p:cNvPr>
          <p:cNvSpPr>
            <a:spLocks noChangeArrowheads="1"/>
          </p:cNvSpPr>
          <p:nvPr/>
        </p:nvSpPr>
        <p:spPr bwMode="auto">
          <a:xfrm>
            <a:off x="0" y="1"/>
            <a:ext cx="9144000" cy="3757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
            </a:pPr>
            <a:r>
              <a:rPr lang="en-US" altLang="en-US" sz="2800" b="1" dirty="0">
                <a:solidFill>
                  <a:schemeClr val="bg1"/>
                </a:solidFill>
              </a:rPr>
              <a:t> </a:t>
            </a:r>
            <a:r>
              <a:rPr lang="en-US" altLang="en-US" sz="2400" b="1" dirty="0">
                <a:solidFill>
                  <a:schemeClr val="bg1"/>
                </a:solidFill>
              </a:rPr>
              <a:t>LITHIUM ION BATTERY –                                      </a:t>
            </a:r>
            <a:r>
              <a:rPr lang="en-US" altLang="en-US" sz="2400" b="1" i="1" dirty="0">
                <a:solidFill>
                  <a:schemeClr val="bg1"/>
                </a:solidFill>
              </a:rPr>
              <a:t>SUMMARY</a:t>
            </a:r>
          </a:p>
        </p:txBody>
      </p:sp>
      <p:sp>
        <p:nvSpPr>
          <p:cNvPr id="122885" name="AutoShape 4" descr="Image result for Toshiba SCIB Lithium Titanate spider graph">
            <a:extLst>
              <a:ext uri="{FF2B5EF4-FFF2-40B4-BE49-F238E27FC236}">
                <a16:creationId xmlns:a16="http://schemas.microsoft.com/office/drawing/2014/main" id="{EAAA1816-19E8-4349-BFBE-A0778F38F8E9}"/>
              </a:ext>
            </a:extLst>
          </p:cNvPr>
          <p:cNvSpPr>
            <a:spLocks noChangeAspect="1" noChangeArrowheads="1"/>
          </p:cNvSpPr>
          <p:nvPr/>
        </p:nvSpPr>
        <p:spPr bwMode="auto">
          <a:xfrm>
            <a:off x="112713"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a:p>
        </p:txBody>
      </p:sp>
      <p:sp>
        <p:nvSpPr>
          <p:cNvPr id="122887" name="TextBox 12">
            <a:extLst>
              <a:ext uri="{FF2B5EF4-FFF2-40B4-BE49-F238E27FC236}">
                <a16:creationId xmlns:a16="http://schemas.microsoft.com/office/drawing/2014/main" id="{3FCF8B5F-2002-441C-AF90-CD8090C5E416}"/>
              </a:ext>
            </a:extLst>
          </p:cNvPr>
          <p:cNvSpPr txBox="1">
            <a:spLocks noChangeArrowheads="1"/>
          </p:cNvSpPr>
          <p:nvPr/>
        </p:nvSpPr>
        <p:spPr bwMode="auto">
          <a:xfrm>
            <a:off x="360878" y="472696"/>
            <a:ext cx="421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eaLnBrk="1" hangingPunct="1">
              <a:spcBef>
                <a:spcPct val="0"/>
              </a:spcBef>
              <a:buClr>
                <a:srgbClr val="C00000"/>
              </a:buClr>
              <a:buSzTx/>
              <a:buFont typeface="Wingdings" panose="05000000000000000000" pitchFamily="2" charset="2"/>
              <a:buChar char="§"/>
            </a:pPr>
            <a:r>
              <a:rPr lang="en-US" altLang="en-US" sz="2800" b="1" u="sng" dirty="0"/>
              <a:t> LIMITATIONS</a:t>
            </a:r>
            <a:r>
              <a:rPr lang="en-US" altLang="en-US" u="sng" dirty="0"/>
              <a:t>: </a:t>
            </a:r>
            <a:r>
              <a:rPr lang="en-US" altLang="en-US" sz="1600" i="1" dirty="0"/>
              <a:t>Continued</a:t>
            </a:r>
          </a:p>
        </p:txBody>
      </p:sp>
      <p:sp>
        <p:nvSpPr>
          <p:cNvPr id="14" name="Title 6">
            <a:extLst>
              <a:ext uri="{FF2B5EF4-FFF2-40B4-BE49-F238E27FC236}">
                <a16:creationId xmlns:a16="http://schemas.microsoft.com/office/drawing/2014/main" id="{1B05F70E-EC5E-4B07-A4EE-9BB2629794ED}"/>
              </a:ext>
            </a:extLst>
          </p:cNvPr>
          <p:cNvSpPr txBox="1">
            <a:spLocks/>
          </p:cNvSpPr>
          <p:nvPr/>
        </p:nvSpPr>
        <p:spPr bwMode="auto">
          <a:xfrm>
            <a:off x="738653" y="957336"/>
            <a:ext cx="7666694" cy="4410224"/>
          </a:xfrm>
          <a:prstGeom prst="rect">
            <a:avLst/>
          </a:prstGeom>
          <a:noFill/>
          <a:ln w="9525">
            <a:noFill/>
            <a:miter lim="800000"/>
            <a:headEnd/>
            <a:tailEnd/>
          </a:ln>
        </p:spPr>
        <p:txBody>
          <a:bodyPr lIns="92075" tIns="46038" rIns="92075" bIns="46038" anchor="ctr"/>
          <a:lstStyle/>
          <a:p>
            <a:pPr marL="342900" indent="-342900">
              <a:spcBef>
                <a:spcPts val="600"/>
              </a:spcBef>
              <a:buClr>
                <a:schemeClr val="bg2"/>
              </a:buClr>
              <a:buFont typeface="Arial" panose="020B0604020202020204" pitchFamily="34" charset="0"/>
              <a:buChar char="•"/>
              <a:defRPr/>
            </a:pPr>
            <a:r>
              <a:rPr lang="en-US" sz="2400" b="1" kern="0" dirty="0">
                <a:latin typeface="+mj-lt"/>
                <a:ea typeface="+mj-ea"/>
                <a:cs typeface="+mj-cs"/>
              </a:rPr>
              <a:t>Electronics required for battery management and monitoring are not as hardened for temperature extremes as the battery modules. </a:t>
            </a:r>
          </a:p>
          <a:p>
            <a:pPr>
              <a:spcBef>
                <a:spcPts val="600"/>
              </a:spcBef>
              <a:buClr>
                <a:schemeClr val="bg2"/>
              </a:buClr>
              <a:defRPr/>
            </a:pPr>
            <a:r>
              <a:rPr lang="en-US" sz="2400" b="1" kern="0" dirty="0">
                <a:latin typeface="+mj-lt"/>
                <a:ea typeface="+mj-ea"/>
                <a:cs typeface="+mj-cs"/>
              </a:rPr>
              <a:t> </a:t>
            </a:r>
          </a:p>
          <a:p>
            <a:pPr marL="342900" indent="-342900">
              <a:spcBef>
                <a:spcPts val="600"/>
              </a:spcBef>
              <a:buClr>
                <a:schemeClr val="bg2"/>
              </a:buClr>
              <a:buFont typeface="Arial" panose="020B0604020202020204" pitchFamily="34" charset="0"/>
              <a:buChar char="•"/>
              <a:defRPr/>
            </a:pPr>
            <a:r>
              <a:rPr lang="en-US" sz="2400" b="1" kern="0" dirty="0">
                <a:latin typeface="+mj-lt"/>
                <a:ea typeface="+mj-ea"/>
                <a:cs typeface="+mj-cs"/>
              </a:rPr>
              <a:t>System capacity and physical size is restricted by the </a:t>
            </a:r>
            <a:r>
              <a:rPr lang="en-US" sz="2400" b="1" kern="0" dirty="0">
                <a:highlight>
                  <a:srgbClr val="FFFF00"/>
                </a:highlight>
                <a:latin typeface="+mj-lt"/>
                <a:ea typeface="+mj-ea"/>
                <a:cs typeface="+mj-cs"/>
              </a:rPr>
              <a:t>NFPA 850</a:t>
            </a:r>
          </a:p>
          <a:p>
            <a:pPr marL="342900" indent="-342900">
              <a:spcBef>
                <a:spcPts val="600"/>
              </a:spcBef>
              <a:buClr>
                <a:schemeClr val="bg2"/>
              </a:buClr>
              <a:buFont typeface="Arial" panose="020B0604020202020204" pitchFamily="34" charset="0"/>
              <a:buChar char="•"/>
              <a:defRPr/>
            </a:pPr>
            <a:endParaRPr lang="en-US" sz="2400" b="1" kern="0" dirty="0">
              <a:latin typeface="+mj-lt"/>
              <a:ea typeface="+mj-ea"/>
              <a:cs typeface="+mj-cs"/>
            </a:endParaRPr>
          </a:p>
          <a:p>
            <a:pPr marL="342900" indent="-342900">
              <a:spcBef>
                <a:spcPts val="600"/>
              </a:spcBef>
              <a:buClr>
                <a:schemeClr val="bg2"/>
              </a:buClr>
              <a:buFont typeface="Arial" panose="020B0604020202020204" pitchFamily="34" charset="0"/>
              <a:buChar char="•"/>
              <a:defRPr/>
            </a:pPr>
            <a:r>
              <a:rPr lang="en-US" sz="2400" b="1" kern="0" dirty="0">
                <a:latin typeface="+mj-lt"/>
                <a:ea typeface="+mj-ea"/>
                <a:cs typeface="+mj-cs"/>
              </a:rPr>
              <a:t>Many manufacturers ship the batteries loose which means certified installation team has to be dispatched. </a:t>
            </a:r>
          </a:p>
        </p:txBody>
      </p:sp>
    </p:spTree>
    <p:extLst>
      <p:ext uri="{BB962C8B-B14F-4D97-AF65-F5344CB8AC3E}">
        <p14:creationId xmlns:p14="http://schemas.microsoft.com/office/powerpoint/2010/main" val="29283347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Footer Placeholder 4">
            <a:extLst>
              <a:ext uri="{FF2B5EF4-FFF2-40B4-BE49-F238E27FC236}">
                <a16:creationId xmlns:a16="http://schemas.microsoft.com/office/drawing/2014/main" id="{0D6B31DE-B977-4716-93BB-D859EDB0A548}"/>
              </a:ext>
            </a:extLst>
          </p:cNvPr>
          <p:cNvSpPr>
            <a:spLocks noGrp="1" noChangeArrowheads="1"/>
          </p:cNvSpPr>
          <p:nvPr>
            <p:ph type="ftr" sz="quarter" idx="3"/>
          </p:nvPr>
        </p:nvSpPr>
        <p:spPr>
          <a:xfrm>
            <a:off x="1228725" y="6323013"/>
            <a:ext cx="7915275"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l"/>
            <a:endParaRPr lang="en-US" altLang="en-US"/>
          </a:p>
        </p:txBody>
      </p:sp>
      <p:sp>
        <p:nvSpPr>
          <p:cNvPr id="254979" name="Rectangle 2">
            <a:extLst>
              <a:ext uri="{FF2B5EF4-FFF2-40B4-BE49-F238E27FC236}">
                <a16:creationId xmlns:a16="http://schemas.microsoft.com/office/drawing/2014/main" id="{BFAAD360-1965-4E14-9443-B261FAA8B6C6}"/>
              </a:ext>
            </a:extLst>
          </p:cNvPr>
          <p:cNvSpPr>
            <a:spLocks noGrp="1" noChangeArrowheads="1"/>
          </p:cNvSpPr>
          <p:nvPr>
            <p:ph type="title"/>
          </p:nvPr>
        </p:nvSpPr>
        <p:spPr>
          <a:xfrm>
            <a:off x="838200" y="76200"/>
            <a:ext cx="7772400" cy="1104900"/>
          </a:xfrm>
        </p:spPr>
        <p:txBody>
          <a:bodyPr/>
          <a:lstStyle/>
          <a:p>
            <a:r>
              <a:rPr lang="en-US" altLang="en-US" b="1"/>
              <a:t>Battery Recharge Curve</a:t>
            </a:r>
          </a:p>
        </p:txBody>
      </p:sp>
      <p:pic>
        <p:nvPicPr>
          <p:cNvPr id="254980" name="Picture 6">
            <a:extLst>
              <a:ext uri="{FF2B5EF4-FFF2-40B4-BE49-F238E27FC236}">
                <a16:creationId xmlns:a16="http://schemas.microsoft.com/office/drawing/2014/main" id="{DBD1FFE0-B512-42DD-93B0-291899D9A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38250"/>
            <a:ext cx="68580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70ABA5AE-448B-4C12-9086-F288D025F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 y="1403333"/>
            <a:ext cx="469900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7">
            <a:extLst>
              <a:ext uri="{FF2B5EF4-FFF2-40B4-BE49-F238E27FC236}">
                <a16:creationId xmlns:a16="http://schemas.microsoft.com/office/drawing/2014/main" id="{2714AC19-95B5-4A70-BE98-126A699364FD}"/>
              </a:ext>
            </a:extLst>
          </p:cNvPr>
          <p:cNvSpPr>
            <a:spLocks noChangeArrowheads="1"/>
          </p:cNvSpPr>
          <p:nvPr/>
        </p:nvSpPr>
        <p:spPr bwMode="auto">
          <a:xfrm>
            <a:off x="171450" y="2105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lgn="ctr">
              <a:spcBef>
                <a:spcPct val="0"/>
              </a:spcBef>
              <a:buClrTx/>
              <a:buSzTx/>
              <a:buFontTx/>
              <a:buNone/>
            </a:pPr>
            <a:endParaRPr lang="en-US" altLang="en-US"/>
          </a:p>
        </p:txBody>
      </p:sp>
      <p:sp>
        <p:nvSpPr>
          <p:cNvPr id="24580" name="Rectangle 10">
            <a:extLst>
              <a:ext uri="{FF2B5EF4-FFF2-40B4-BE49-F238E27FC236}">
                <a16:creationId xmlns:a16="http://schemas.microsoft.com/office/drawing/2014/main" id="{A9E5C66D-B6A3-46D5-A0D8-D916065D13BF}"/>
              </a:ext>
            </a:extLst>
          </p:cNvPr>
          <p:cNvSpPr>
            <a:spLocks noChangeArrowheads="1"/>
          </p:cNvSpPr>
          <p:nvPr/>
        </p:nvSpPr>
        <p:spPr bwMode="auto">
          <a:xfrm>
            <a:off x="0" y="-19595"/>
            <a:ext cx="9156700" cy="627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SzPct val="85000"/>
              <a:buFont typeface="Wingdings" panose="05000000000000000000" pitchFamily="2" charset="2"/>
              <a:buChar char="§"/>
            </a:pPr>
            <a:r>
              <a:rPr lang="en-US" altLang="en-US" sz="2800" b="1" dirty="0">
                <a:solidFill>
                  <a:schemeClr val="bg1"/>
                </a:solidFill>
              </a:rPr>
              <a:t>Lithium ION Battery Technology-         </a:t>
            </a:r>
            <a:r>
              <a:rPr lang="en-US" altLang="en-US" sz="2800" b="1" i="1" dirty="0">
                <a:solidFill>
                  <a:schemeClr val="bg1"/>
                </a:solidFill>
              </a:rPr>
              <a:t>Performance</a:t>
            </a:r>
          </a:p>
        </p:txBody>
      </p:sp>
      <p:pic>
        <p:nvPicPr>
          <p:cNvPr id="24581" name="Picture 10" descr="Photograph of the Navajo power plant, which is a coalfired, electric-power-generation&#10;    plant near Page, Arizona">
            <a:extLst>
              <a:ext uri="{FF2B5EF4-FFF2-40B4-BE49-F238E27FC236}">
                <a16:creationId xmlns:a16="http://schemas.microsoft.com/office/drawing/2014/main" id="{3B71D88E-3F76-4015-8A00-578B057BC7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888" y="5580063"/>
            <a:ext cx="11874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descr="NMR photo">
            <a:extLst>
              <a:ext uri="{FF2B5EF4-FFF2-40B4-BE49-F238E27FC236}">
                <a16:creationId xmlns:a16="http://schemas.microsoft.com/office/drawing/2014/main" id="{A86FCA62-8115-4995-923A-78D4830395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5581650"/>
            <a:ext cx="1143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descr="visa ashburn data center">
            <a:extLst>
              <a:ext uri="{FF2B5EF4-FFF2-40B4-BE49-F238E27FC236}">
                <a16:creationId xmlns:a16="http://schemas.microsoft.com/office/drawing/2014/main" id="{9BB3D1BA-9673-4F59-8828-ABFC475530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054"/>
          <a:stretch>
            <a:fillRect/>
          </a:stretch>
        </p:blipFill>
        <p:spPr bwMode="auto">
          <a:xfrm>
            <a:off x="7418388" y="5581650"/>
            <a:ext cx="17335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descr="boston heavy rail">
            <a:extLst>
              <a:ext uri="{FF2B5EF4-FFF2-40B4-BE49-F238E27FC236}">
                <a16:creationId xmlns:a16="http://schemas.microsoft.com/office/drawing/2014/main" id="{4D31CE93-E289-4C55-ADDC-8FC9DBD50E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948"/>
          <a:stretch>
            <a:fillRect/>
          </a:stretch>
        </p:blipFill>
        <p:spPr bwMode="auto">
          <a:xfrm>
            <a:off x="6365875" y="5580063"/>
            <a:ext cx="105251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Rectangle 12">
            <a:extLst>
              <a:ext uri="{FF2B5EF4-FFF2-40B4-BE49-F238E27FC236}">
                <a16:creationId xmlns:a16="http://schemas.microsoft.com/office/drawing/2014/main" id="{06F28F4C-A7BE-435F-857C-51A506C919D0}"/>
              </a:ext>
            </a:extLst>
          </p:cNvPr>
          <p:cNvSpPr>
            <a:spLocks noChangeArrowheads="1"/>
          </p:cNvSpPr>
          <p:nvPr/>
        </p:nvSpPr>
        <p:spPr bwMode="auto">
          <a:xfrm>
            <a:off x="2293938" y="384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a:p>
        </p:txBody>
      </p:sp>
      <p:sp>
        <p:nvSpPr>
          <p:cNvPr id="24586" name="Rectangle 13">
            <a:extLst>
              <a:ext uri="{FF2B5EF4-FFF2-40B4-BE49-F238E27FC236}">
                <a16:creationId xmlns:a16="http://schemas.microsoft.com/office/drawing/2014/main" id="{A6066DF6-F15B-4CC7-B110-E91B995D149B}"/>
              </a:ext>
            </a:extLst>
          </p:cNvPr>
          <p:cNvSpPr>
            <a:spLocks noChangeArrowheads="1"/>
          </p:cNvSpPr>
          <p:nvPr/>
        </p:nvSpPr>
        <p:spPr bwMode="auto">
          <a:xfrm>
            <a:off x="2293938" y="166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a:p>
        </p:txBody>
      </p:sp>
      <p:sp>
        <p:nvSpPr>
          <p:cNvPr id="24587" name="Rectangle 14">
            <a:extLst>
              <a:ext uri="{FF2B5EF4-FFF2-40B4-BE49-F238E27FC236}">
                <a16:creationId xmlns:a16="http://schemas.microsoft.com/office/drawing/2014/main" id="{94FC8275-4F51-4AFA-9FFF-725DBADB278B}"/>
              </a:ext>
            </a:extLst>
          </p:cNvPr>
          <p:cNvSpPr>
            <a:spLocks noChangeArrowheads="1"/>
          </p:cNvSpPr>
          <p:nvPr/>
        </p:nvSpPr>
        <p:spPr bwMode="auto">
          <a:xfrm>
            <a:off x="2293938" y="677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a:cs typeface="Times New Roman" panose="02020603050405020304" pitchFamily="18" charset="0"/>
              </a:rPr>
              <a:t>	</a:t>
            </a:r>
            <a:r>
              <a:rPr lang="en-US" altLang="en-US" sz="600"/>
              <a:t> </a:t>
            </a:r>
            <a:endParaRPr lang="en-US" altLang="en-US"/>
          </a:p>
        </p:txBody>
      </p:sp>
      <p:pic>
        <p:nvPicPr>
          <p:cNvPr id="24588" name="Picture 15" descr="industrial plant photo">
            <a:extLst>
              <a:ext uri="{FF2B5EF4-FFF2-40B4-BE49-F238E27FC236}">
                <a16:creationId xmlns:a16="http://schemas.microsoft.com/office/drawing/2014/main" id="{24A1E3A7-2B5D-4F27-8F8E-419068FC27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4840" t="26230"/>
          <a:stretch>
            <a:fillRect/>
          </a:stretch>
        </p:blipFill>
        <p:spPr bwMode="auto">
          <a:xfrm>
            <a:off x="2319338" y="5580063"/>
            <a:ext cx="19764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5">
            <a:extLst>
              <a:ext uri="{FF2B5EF4-FFF2-40B4-BE49-F238E27FC236}">
                <a16:creationId xmlns:a16="http://schemas.microsoft.com/office/drawing/2014/main" id="{D0420F29-5B85-43C0-8E82-17486C588B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1140"/>
          <a:stretch>
            <a:fillRect/>
          </a:stretch>
        </p:blipFill>
        <p:spPr bwMode="auto">
          <a:xfrm>
            <a:off x="4216400" y="5580063"/>
            <a:ext cx="223043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TextBox 7">
            <a:extLst>
              <a:ext uri="{FF2B5EF4-FFF2-40B4-BE49-F238E27FC236}">
                <a16:creationId xmlns:a16="http://schemas.microsoft.com/office/drawing/2014/main" id="{DED7C2DA-EA30-410B-B068-493F319CF810}"/>
              </a:ext>
            </a:extLst>
          </p:cNvPr>
          <p:cNvSpPr txBox="1">
            <a:spLocks noChangeArrowheads="1"/>
          </p:cNvSpPr>
          <p:nvPr/>
        </p:nvSpPr>
        <p:spPr bwMode="auto">
          <a:xfrm>
            <a:off x="908050" y="860408"/>
            <a:ext cx="77533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
                <a:srgbClr val="C00000"/>
              </a:buClr>
              <a:buSzTx/>
              <a:buFont typeface="Wingdings" panose="05000000000000000000" pitchFamily="2" charset="2"/>
              <a:buChar char="§"/>
            </a:pPr>
            <a:r>
              <a:rPr lang="en-US" altLang="en-US" sz="2400" b="1" i="1" dirty="0">
                <a:latin typeface="Arial Black" panose="020B0A04020102020204" pitchFamily="34" charset="0"/>
              </a:rPr>
              <a:t>Watt-Hours  (</a:t>
            </a:r>
            <a:r>
              <a:rPr lang="en-US" altLang="en-US" sz="2400" b="1" i="1" dirty="0" err="1">
                <a:latin typeface="Arial Black" panose="020B0A04020102020204" pitchFamily="34" charset="0"/>
              </a:rPr>
              <a:t>Wh</a:t>
            </a:r>
            <a:r>
              <a:rPr lang="en-US" altLang="en-US" sz="2400" b="1" i="1" dirty="0">
                <a:latin typeface="Arial Black" panose="020B0A04020102020204" pitchFamily="34" charset="0"/>
              </a:rPr>
              <a:t>)  vs. Ampere-Hour (Ah)</a:t>
            </a: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p:txBody>
      </p:sp>
      <p:cxnSp>
        <p:nvCxnSpPr>
          <p:cNvPr id="24591" name="Straight Arrow Connector 8">
            <a:extLst>
              <a:ext uri="{FF2B5EF4-FFF2-40B4-BE49-F238E27FC236}">
                <a16:creationId xmlns:a16="http://schemas.microsoft.com/office/drawing/2014/main" id="{5A197889-4688-4020-86C7-CB022247AB97}"/>
              </a:ext>
            </a:extLst>
          </p:cNvPr>
          <p:cNvCxnSpPr>
            <a:cxnSpLocks/>
          </p:cNvCxnSpPr>
          <p:nvPr/>
        </p:nvCxnSpPr>
        <p:spPr bwMode="auto">
          <a:xfrm flipH="1">
            <a:off x="5145088" y="1949433"/>
            <a:ext cx="825500" cy="193675"/>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4592" name="TextBox 9">
            <a:extLst>
              <a:ext uri="{FF2B5EF4-FFF2-40B4-BE49-F238E27FC236}">
                <a16:creationId xmlns:a16="http://schemas.microsoft.com/office/drawing/2014/main" id="{34AA7AEC-E0A0-4F28-AB00-3899D4EC0294}"/>
              </a:ext>
            </a:extLst>
          </p:cNvPr>
          <p:cNvSpPr txBox="1">
            <a:spLocks noChangeArrowheads="1"/>
          </p:cNvSpPr>
          <p:nvPr/>
        </p:nvSpPr>
        <p:spPr bwMode="auto">
          <a:xfrm>
            <a:off x="6097178" y="1508901"/>
            <a:ext cx="3300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2000" b="1" dirty="0"/>
              <a:t>Discharge Time </a:t>
            </a:r>
          </a:p>
          <a:p>
            <a:pPr>
              <a:spcBef>
                <a:spcPct val="0"/>
              </a:spcBef>
              <a:buClrTx/>
              <a:buSzTx/>
              <a:buFontTx/>
              <a:buNone/>
            </a:pPr>
            <a:r>
              <a:rPr lang="en-US" altLang="en-US" sz="2000" b="1" dirty="0"/>
              <a:t>   (in hours)</a:t>
            </a:r>
          </a:p>
        </p:txBody>
      </p:sp>
      <p:cxnSp>
        <p:nvCxnSpPr>
          <p:cNvPr id="24593" name="Straight Arrow Connector 20">
            <a:extLst>
              <a:ext uri="{FF2B5EF4-FFF2-40B4-BE49-F238E27FC236}">
                <a16:creationId xmlns:a16="http://schemas.microsoft.com/office/drawing/2014/main" id="{84D1A4FE-A6BA-44AB-BA73-F019C1FAC24B}"/>
              </a:ext>
            </a:extLst>
          </p:cNvPr>
          <p:cNvCxnSpPr>
            <a:cxnSpLocks/>
          </p:cNvCxnSpPr>
          <p:nvPr/>
        </p:nvCxnSpPr>
        <p:spPr bwMode="auto">
          <a:xfrm flipH="1" flipV="1">
            <a:off x="5183188" y="3073383"/>
            <a:ext cx="749300" cy="168275"/>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4594" name="TextBox 21">
            <a:extLst>
              <a:ext uri="{FF2B5EF4-FFF2-40B4-BE49-F238E27FC236}">
                <a16:creationId xmlns:a16="http://schemas.microsoft.com/office/drawing/2014/main" id="{D3FB3C89-6A25-4694-A567-585551F08CF1}"/>
              </a:ext>
            </a:extLst>
          </p:cNvPr>
          <p:cNvSpPr txBox="1">
            <a:spLocks noChangeArrowheads="1"/>
          </p:cNvSpPr>
          <p:nvPr/>
        </p:nvSpPr>
        <p:spPr bwMode="auto">
          <a:xfrm>
            <a:off x="5851526" y="3081355"/>
            <a:ext cx="3300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2000" b="1" dirty="0"/>
              <a:t>Discharge Current</a:t>
            </a:r>
          </a:p>
          <a:p>
            <a:pPr>
              <a:spcBef>
                <a:spcPct val="0"/>
              </a:spcBef>
              <a:buClrTx/>
              <a:buSzTx/>
              <a:buFontTx/>
              <a:buNone/>
            </a:pPr>
            <a:r>
              <a:rPr lang="en-US" altLang="en-US" sz="2000" b="1" dirty="0"/>
              <a:t>   (in amperes)</a:t>
            </a:r>
          </a:p>
        </p:txBody>
      </p:sp>
      <p:sp>
        <p:nvSpPr>
          <p:cNvPr id="24595" name="TextBox 24">
            <a:extLst>
              <a:ext uri="{FF2B5EF4-FFF2-40B4-BE49-F238E27FC236}">
                <a16:creationId xmlns:a16="http://schemas.microsoft.com/office/drawing/2014/main" id="{B0E7122E-4BE6-4B6E-A77D-CC8742C7779D}"/>
              </a:ext>
            </a:extLst>
          </p:cNvPr>
          <p:cNvSpPr txBox="1">
            <a:spLocks noChangeArrowheads="1"/>
          </p:cNvSpPr>
          <p:nvPr/>
        </p:nvSpPr>
        <p:spPr bwMode="auto">
          <a:xfrm>
            <a:off x="306388" y="3830621"/>
            <a:ext cx="7573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1400" b="1" i="1"/>
              <a:t>End of Discharge Voltage</a:t>
            </a:r>
          </a:p>
          <a:p>
            <a:pPr>
              <a:spcBef>
                <a:spcPct val="0"/>
              </a:spcBef>
              <a:buClrTx/>
              <a:buSzTx/>
              <a:buFontTx/>
              <a:buNone/>
            </a:pPr>
            <a:endParaRPr lang="en-US" altLang="en-US" sz="1400" b="1" i="1"/>
          </a:p>
        </p:txBody>
      </p:sp>
      <p:cxnSp>
        <p:nvCxnSpPr>
          <p:cNvPr id="24596" name="Straight Connector 20">
            <a:extLst>
              <a:ext uri="{FF2B5EF4-FFF2-40B4-BE49-F238E27FC236}">
                <a16:creationId xmlns:a16="http://schemas.microsoft.com/office/drawing/2014/main" id="{54CC18EF-E631-4ABD-9E18-F27E7D023F1A}"/>
              </a:ext>
            </a:extLst>
          </p:cNvPr>
          <p:cNvCxnSpPr>
            <a:cxnSpLocks/>
          </p:cNvCxnSpPr>
          <p:nvPr/>
        </p:nvCxnSpPr>
        <p:spPr bwMode="auto">
          <a:xfrm>
            <a:off x="501650" y="2424096"/>
            <a:ext cx="4594225" cy="0"/>
          </a:xfrm>
          <a:prstGeom prst="line">
            <a:avLst/>
          </a:prstGeom>
          <a:noFill/>
          <a:ln w="25400" algn="ctr">
            <a:solidFill>
              <a:schemeClr val="tx1"/>
            </a:solidFill>
            <a:round/>
            <a:headEnd/>
            <a:tailEnd/>
          </a:ln>
        </p:spPr>
      </p:cxnSp>
      <p:sp>
        <p:nvSpPr>
          <p:cNvPr id="24597" name="Oval 2">
            <a:extLst>
              <a:ext uri="{FF2B5EF4-FFF2-40B4-BE49-F238E27FC236}">
                <a16:creationId xmlns:a16="http://schemas.microsoft.com/office/drawing/2014/main" id="{DEAC8E52-72B2-4638-8118-BFC6F019ED88}"/>
              </a:ext>
            </a:extLst>
          </p:cNvPr>
          <p:cNvSpPr>
            <a:spLocks noChangeArrowheads="1"/>
          </p:cNvSpPr>
          <p:nvPr/>
        </p:nvSpPr>
        <p:spPr bwMode="auto">
          <a:xfrm>
            <a:off x="946150" y="1703371"/>
            <a:ext cx="1066800" cy="319087"/>
          </a:xfrm>
          <a:prstGeom prst="ellipse">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cxnSp>
        <p:nvCxnSpPr>
          <p:cNvPr id="24598" name="Straight Arrow Connector 4">
            <a:extLst>
              <a:ext uri="{FF2B5EF4-FFF2-40B4-BE49-F238E27FC236}">
                <a16:creationId xmlns:a16="http://schemas.microsoft.com/office/drawing/2014/main" id="{130E70FF-D9B5-4D0A-8355-D2FA57CEB30F}"/>
              </a:ext>
            </a:extLst>
          </p:cNvPr>
          <p:cNvCxnSpPr>
            <a:cxnSpLocks/>
          </p:cNvCxnSpPr>
          <p:nvPr/>
        </p:nvCxnSpPr>
        <p:spPr bwMode="auto">
          <a:xfrm flipH="1">
            <a:off x="661988" y="2009758"/>
            <a:ext cx="747712" cy="1782763"/>
          </a:xfrm>
          <a:prstGeom prst="straightConnector1">
            <a:avLst/>
          </a:prstGeom>
          <a:noFill/>
          <a:ln w="19050" algn="ctr">
            <a:solidFill>
              <a:schemeClr val="tx1"/>
            </a:solidFill>
            <a:round/>
            <a:headEnd type="stealth" w="med" len="med"/>
            <a:tailEnd/>
          </a:ln>
        </p:spPr>
      </p:cxnSp>
      <p:sp>
        <p:nvSpPr>
          <p:cNvPr id="24599" name="Oval 5">
            <a:extLst>
              <a:ext uri="{FF2B5EF4-FFF2-40B4-BE49-F238E27FC236}">
                <a16:creationId xmlns:a16="http://schemas.microsoft.com/office/drawing/2014/main" id="{EAE0EC0E-750F-4D0D-90DC-33A633FE3286}"/>
              </a:ext>
            </a:extLst>
          </p:cNvPr>
          <p:cNvSpPr>
            <a:spLocks noChangeArrowheads="1"/>
          </p:cNvSpPr>
          <p:nvPr/>
        </p:nvSpPr>
        <p:spPr bwMode="auto">
          <a:xfrm>
            <a:off x="2293938" y="1402265"/>
            <a:ext cx="776287" cy="284163"/>
          </a:xfrm>
          <a:prstGeom prst="ellipse">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24600" name="TextBox 6">
            <a:extLst>
              <a:ext uri="{FF2B5EF4-FFF2-40B4-BE49-F238E27FC236}">
                <a16:creationId xmlns:a16="http://schemas.microsoft.com/office/drawing/2014/main" id="{3B31BA20-BCB5-4DD4-BBF4-99F6042B27F3}"/>
              </a:ext>
            </a:extLst>
          </p:cNvPr>
          <p:cNvSpPr txBox="1">
            <a:spLocks noChangeArrowheads="1"/>
          </p:cNvSpPr>
          <p:nvPr/>
        </p:nvSpPr>
        <p:spPr bwMode="auto">
          <a:xfrm>
            <a:off x="696913" y="4429738"/>
            <a:ext cx="86185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dirty="0"/>
              <a:t>Typical lead acid battery discharge data</a:t>
            </a:r>
          </a:p>
        </p:txBody>
      </p:sp>
    </p:spTree>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Footer Placeholder 4">
            <a:extLst>
              <a:ext uri="{FF2B5EF4-FFF2-40B4-BE49-F238E27FC236}">
                <a16:creationId xmlns:a16="http://schemas.microsoft.com/office/drawing/2014/main" id="{C9EEF8E2-6AF7-4611-8343-356C7C75A3F8}"/>
              </a:ext>
            </a:extLst>
          </p:cNvPr>
          <p:cNvSpPr>
            <a:spLocks noGrp="1" noChangeArrowheads="1"/>
          </p:cNvSpPr>
          <p:nvPr>
            <p:ph type="ftr" sz="quarter" idx="3"/>
          </p:nvPr>
        </p:nvSpPr>
        <p:spPr>
          <a:xfrm>
            <a:off x="1276350" y="6323013"/>
            <a:ext cx="78676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l"/>
            <a:endParaRPr lang="en-US" altLang="en-US"/>
          </a:p>
        </p:txBody>
      </p:sp>
      <p:sp>
        <p:nvSpPr>
          <p:cNvPr id="256003" name="Rectangle 2">
            <a:extLst>
              <a:ext uri="{FF2B5EF4-FFF2-40B4-BE49-F238E27FC236}">
                <a16:creationId xmlns:a16="http://schemas.microsoft.com/office/drawing/2014/main" id="{8B2A7CC4-7C8A-4BAD-A691-C0FF28B52C57}"/>
              </a:ext>
            </a:extLst>
          </p:cNvPr>
          <p:cNvSpPr>
            <a:spLocks noGrp="1" noChangeArrowheads="1"/>
          </p:cNvSpPr>
          <p:nvPr>
            <p:ph type="title"/>
          </p:nvPr>
        </p:nvSpPr>
        <p:spPr>
          <a:xfrm>
            <a:off x="838200" y="76200"/>
            <a:ext cx="7772400" cy="1104900"/>
          </a:xfrm>
        </p:spPr>
        <p:txBody>
          <a:bodyPr/>
          <a:lstStyle/>
          <a:p>
            <a:r>
              <a:rPr lang="en-US" altLang="en-US" sz="2800" b="1"/>
              <a:t>Classical Thermal Runaway</a:t>
            </a:r>
          </a:p>
        </p:txBody>
      </p:sp>
      <p:pic>
        <p:nvPicPr>
          <p:cNvPr id="256004" name="Picture 4">
            <a:extLst>
              <a:ext uri="{FF2B5EF4-FFF2-40B4-BE49-F238E27FC236}">
                <a16:creationId xmlns:a16="http://schemas.microsoft.com/office/drawing/2014/main" id="{8A97E262-F29C-4E45-8140-AF9C991FD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913" y="1371600"/>
            <a:ext cx="6542087"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5" name="Line 5">
            <a:extLst>
              <a:ext uri="{FF2B5EF4-FFF2-40B4-BE49-F238E27FC236}">
                <a16:creationId xmlns:a16="http://schemas.microsoft.com/office/drawing/2014/main" id="{E01D82C8-56E0-4583-B0AD-A10A64261266}"/>
              </a:ext>
            </a:extLst>
          </p:cNvPr>
          <p:cNvSpPr>
            <a:spLocks noChangeShapeType="1"/>
          </p:cNvSpPr>
          <p:nvPr/>
        </p:nvSpPr>
        <p:spPr bwMode="auto">
          <a:xfrm>
            <a:off x="5008563" y="4252913"/>
            <a:ext cx="0" cy="1454150"/>
          </a:xfrm>
          <a:prstGeom prst="line">
            <a:avLst/>
          </a:prstGeom>
          <a:noFill/>
          <a:ln w="12700">
            <a:solidFill>
              <a:schemeClr val="tx1"/>
            </a:solidFill>
            <a:round/>
            <a:headEnd type="stealth" w="lg" len="med"/>
            <a:tailEnd type="stealth" w="lg"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CCC89115-92A8-440C-AF24-A1231B4AA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8" y="1151192"/>
            <a:ext cx="4271962"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7">
            <a:extLst>
              <a:ext uri="{FF2B5EF4-FFF2-40B4-BE49-F238E27FC236}">
                <a16:creationId xmlns:a16="http://schemas.microsoft.com/office/drawing/2014/main" id="{3498DA60-9517-4D97-8B76-53A2BE527D29}"/>
              </a:ext>
            </a:extLst>
          </p:cNvPr>
          <p:cNvSpPr>
            <a:spLocks noChangeArrowheads="1"/>
          </p:cNvSpPr>
          <p:nvPr/>
        </p:nvSpPr>
        <p:spPr bwMode="auto">
          <a:xfrm>
            <a:off x="171450" y="2105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lgn="ctr">
              <a:spcBef>
                <a:spcPct val="0"/>
              </a:spcBef>
              <a:buClrTx/>
              <a:buSzTx/>
              <a:buFontTx/>
              <a:buNone/>
            </a:pPr>
            <a:endParaRPr lang="en-US" altLang="en-US"/>
          </a:p>
        </p:txBody>
      </p:sp>
      <p:sp>
        <p:nvSpPr>
          <p:cNvPr id="26628" name="Rectangle 10">
            <a:extLst>
              <a:ext uri="{FF2B5EF4-FFF2-40B4-BE49-F238E27FC236}">
                <a16:creationId xmlns:a16="http://schemas.microsoft.com/office/drawing/2014/main" id="{77CA1104-31BC-4567-BBBF-D3FE79646AFF}"/>
              </a:ext>
            </a:extLst>
          </p:cNvPr>
          <p:cNvSpPr>
            <a:spLocks noChangeArrowheads="1"/>
          </p:cNvSpPr>
          <p:nvPr/>
        </p:nvSpPr>
        <p:spPr bwMode="auto">
          <a:xfrm>
            <a:off x="0" y="-18255"/>
            <a:ext cx="9139238" cy="53782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SzPct val="85000"/>
              <a:buFont typeface="Wingdings" panose="05000000000000000000" pitchFamily="2" charset="2"/>
              <a:buChar char="§"/>
            </a:pPr>
            <a:r>
              <a:rPr lang="en-US" altLang="en-US" sz="2800" b="1" dirty="0">
                <a:solidFill>
                  <a:schemeClr val="bg1"/>
                </a:solidFill>
              </a:rPr>
              <a:t>Lithium ION Battery Technology-          </a:t>
            </a:r>
            <a:r>
              <a:rPr lang="en-US" altLang="en-US" sz="2800" b="1" i="1" dirty="0">
                <a:solidFill>
                  <a:schemeClr val="bg1"/>
                </a:solidFill>
              </a:rPr>
              <a:t>Performance</a:t>
            </a:r>
          </a:p>
        </p:txBody>
      </p:sp>
      <p:pic>
        <p:nvPicPr>
          <p:cNvPr id="26629" name="Picture 10" descr="Photograph of the Navajo power plant, which is a coalfired, electric-power-generation&#10;    plant near Page, Arizona">
            <a:extLst>
              <a:ext uri="{FF2B5EF4-FFF2-40B4-BE49-F238E27FC236}">
                <a16:creationId xmlns:a16="http://schemas.microsoft.com/office/drawing/2014/main" id="{8C04B049-B78C-4975-818D-C6E0EE9F5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888" y="5580063"/>
            <a:ext cx="11874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9" descr="NMR photo">
            <a:extLst>
              <a:ext uri="{FF2B5EF4-FFF2-40B4-BE49-F238E27FC236}">
                <a16:creationId xmlns:a16="http://schemas.microsoft.com/office/drawing/2014/main" id="{EA3136D8-5FA3-4FBA-B14C-EF6D304571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5581650"/>
            <a:ext cx="1143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8" descr="visa ashburn data center">
            <a:extLst>
              <a:ext uri="{FF2B5EF4-FFF2-40B4-BE49-F238E27FC236}">
                <a16:creationId xmlns:a16="http://schemas.microsoft.com/office/drawing/2014/main" id="{C98D09B3-C6B6-4624-8108-AA935E48ED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054"/>
          <a:stretch>
            <a:fillRect/>
          </a:stretch>
        </p:blipFill>
        <p:spPr bwMode="auto">
          <a:xfrm>
            <a:off x="7418388" y="5581650"/>
            <a:ext cx="17335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7" descr="boston heavy rail">
            <a:extLst>
              <a:ext uri="{FF2B5EF4-FFF2-40B4-BE49-F238E27FC236}">
                <a16:creationId xmlns:a16="http://schemas.microsoft.com/office/drawing/2014/main" id="{A44326C1-1DC7-4F9F-B7F0-A9BD5DD437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948"/>
          <a:stretch>
            <a:fillRect/>
          </a:stretch>
        </p:blipFill>
        <p:spPr bwMode="auto">
          <a:xfrm>
            <a:off x="6365875" y="5580063"/>
            <a:ext cx="105251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Rectangle 12">
            <a:extLst>
              <a:ext uri="{FF2B5EF4-FFF2-40B4-BE49-F238E27FC236}">
                <a16:creationId xmlns:a16="http://schemas.microsoft.com/office/drawing/2014/main" id="{28483250-4570-4559-8B9C-7762FE159F62}"/>
              </a:ext>
            </a:extLst>
          </p:cNvPr>
          <p:cNvSpPr>
            <a:spLocks noChangeArrowheads="1"/>
          </p:cNvSpPr>
          <p:nvPr/>
        </p:nvSpPr>
        <p:spPr bwMode="auto">
          <a:xfrm>
            <a:off x="2293938" y="384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a:p>
        </p:txBody>
      </p:sp>
      <p:sp>
        <p:nvSpPr>
          <p:cNvPr id="26634" name="Rectangle 13">
            <a:extLst>
              <a:ext uri="{FF2B5EF4-FFF2-40B4-BE49-F238E27FC236}">
                <a16:creationId xmlns:a16="http://schemas.microsoft.com/office/drawing/2014/main" id="{DCACBBF2-0BE6-42E6-80F5-BA27C55410D9}"/>
              </a:ext>
            </a:extLst>
          </p:cNvPr>
          <p:cNvSpPr>
            <a:spLocks noChangeArrowheads="1"/>
          </p:cNvSpPr>
          <p:nvPr/>
        </p:nvSpPr>
        <p:spPr bwMode="auto">
          <a:xfrm>
            <a:off x="2293938" y="166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a:p>
        </p:txBody>
      </p:sp>
      <p:sp>
        <p:nvSpPr>
          <p:cNvPr id="26635" name="Rectangle 14">
            <a:extLst>
              <a:ext uri="{FF2B5EF4-FFF2-40B4-BE49-F238E27FC236}">
                <a16:creationId xmlns:a16="http://schemas.microsoft.com/office/drawing/2014/main" id="{11B4850F-579B-4ABA-A3BE-FA23D37EC837}"/>
              </a:ext>
            </a:extLst>
          </p:cNvPr>
          <p:cNvSpPr>
            <a:spLocks noChangeArrowheads="1"/>
          </p:cNvSpPr>
          <p:nvPr/>
        </p:nvSpPr>
        <p:spPr bwMode="auto">
          <a:xfrm>
            <a:off x="2293938" y="677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a:cs typeface="Times New Roman" panose="02020603050405020304" pitchFamily="18" charset="0"/>
              </a:rPr>
              <a:t>	</a:t>
            </a:r>
            <a:r>
              <a:rPr lang="en-US" altLang="en-US" sz="600"/>
              <a:t> </a:t>
            </a:r>
            <a:endParaRPr lang="en-US" altLang="en-US"/>
          </a:p>
        </p:txBody>
      </p:sp>
      <p:pic>
        <p:nvPicPr>
          <p:cNvPr id="26636" name="Picture 15" descr="industrial plant photo">
            <a:extLst>
              <a:ext uri="{FF2B5EF4-FFF2-40B4-BE49-F238E27FC236}">
                <a16:creationId xmlns:a16="http://schemas.microsoft.com/office/drawing/2014/main" id="{2B0AC0BF-64CA-4A19-9BF8-B92EF56FA5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4840" t="26230"/>
          <a:stretch>
            <a:fillRect/>
          </a:stretch>
        </p:blipFill>
        <p:spPr bwMode="auto">
          <a:xfrm>
            <a:off x="2319338" y="5580063"/>
            <a:ext cx="19764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5">
            <a:extLst>
              <a:ext uri="{FF2B5EF4-FFF2-40B4-BE49-F238E27FC236}">
                <a16:creationId xmlns:a16="http://schemas.microsoft.com/office/drawing/2014/main" id="{BE4786AE-D3CA-46F8-8084-6F5FAAD597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1140"/>
          <a:stretch>
            <a:fillRect/>
          </a:stretch>
        </p:blipFill>
        <p:spPr bwMode="auto">
          <a:xfrm>
            <a:off x="4216400" y="5580063"/>
            <a:ext cx="223043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TextBox 7">
            <a:extLst>
              <a:ext uri="{FF2B5EF4-FFF2-40B4-BE49-F238E27FC236}">
                <a16:creationId xmlns:a16="http://schemas.microsoft.com/office/drawing/2014/main" id="{64A8BA5B-48D2-4BAD-8AA5-865BCA749F76}"/>
              </a:ext>
            </a:extLst>
          </p:cNvPr>
          <p:cNvSpPr txBox="1">
            <a:spLocks noChangeArrowheads="1"/>
          </p:cNvSpPr>
          <p:nvPr/>
        </p:nvSpPr>
        <p:spPr bwMode="auto">
          <a:xfrm>
            <a:off x="258704" y="521160"/>
            <a:ext cx="77533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
                <a:srgbClr val="C00000"/>
              </a:buClr>
              <a:buSzTx/>
              <a:buFont typeface="Wingdings" panose="05000000000000000000" pitchFamily="2" charset="2"/>
              <a:buChar char="§"/>
            </a:pPr>
            <a:r>
              <a:rPr lang="en-US" altLang="en-US" sz="2400" b="1" i="1" dirty="0">
                <a:latin typeface="Arial Black" panose="020B0A04020102020204" pitchFamily="34" charset="0"/>
              </a:rPr>
              <a:t>Ampere-Hour (Ah)</a:t>
            </a: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p:txBody>
      </p:sp>
      <p:cxnSp>
        <p:nvCxnSpPr>
          <p:cNvPr id="26639" name="Straight Arrow Connector 8">
            <a:extLst>
              <a:ext uri="{FF2B5EF4-FFF2-40B4-BE49-F238E27FC236}">
                <a16:creationId xmlns:a16="http://schemas.microsoft.com/office/drawing/2014/main" id="{8AF70E33-DBD9-4066-A76B-D8C10236E5C8}"/>
              </a:ext>
            </a:extLst>
          </p:cNvPr>
          <p:cNvCxnSpPr>
            <a:cxnSpLocks/>
          </p:cNvCxnSpPr>
          <p:nvPr/>
        </p:nvCxnSpPr>
        <p:spPr bwMode="auto">
          <a:xfrm flipH="1">
            <a:off x="4443413" y="1792632"/>
            <a:ext cx="825500" cy="193675"/>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640" name="TextBox 9">
            <a:extLst>
              <a:ext uri="{FF2B5EF4-FFF2-40B4-BE49-F238E27FC236}">
                <a16:creationId xmlns:a16="http://schemas.microsoft.com/office/drawing/2014/main" id="{796148C4-7270-4D65-B063-5A4D0DDD2324}"/>
              </a:ext>
            </a:extLst>
          </p:cNvPr>
          <p:cNvSpPr txBox="1">
            <a:spLocks noChangeArrowheads="1"/>
          </p:cNvSpPr>
          <p:nvPr/>
        </p:nvSpPr>
        <p:spPr bwMode="auto">
          <a:xfrm>
            <a:off x="5284788" y="1646582"/>
            <a:ext cx="33004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1400" b="1"/>
              <a:t>Discharge Time (in hours)</a:t>
            </a:r>
          </a:p>
        </p:txBody>
      </p:sp>
      <p:cxnSp>
        <p:nvCxnSpPr>
          <p:cNvPr id="26641" name="Straight Arrow Connector 20">
            <a:extLst>
              <a:ext uri="{FF2B5EF4-FFF2-40B4-BE49-F238E27FC236}">
                <a16:creationId xmlns:a16="http://schemas.microsoft.com/office/drawing/2014/main" id="{03E1C037-00A1-4C51-B55F-85AD0EB5E9D8}"/>
              </a:ext>
            </a:extLst>
          </p:cNvPr>
          <p:cNvCxnSpPr>
            <a:cxnSpLocks/>
          </p:cNvCxnSpPr>
          <p:nvPr/>
        </p:nvCxnSpPr>
        <p:spPr bwMode="auto">
          <a:xfrm flipH="1" flipV="1">
            <a:off x="4535488" y="2591145"/>
            <a:ext cx="749300" cy="168275"/>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642" name="TextBox 21">
            <a:extLst>
              <a:ext uri="{FF2B5EF4-FFF2-40B4-BE49-F238E27FC236}">
                <a16:creationId xmlns:a16="http://schemas.microsoft.com/office/drawing/2014/main" id="{C0366D0E-F02A-44C2-8807-1A96E6C7828E}"/>
              </a:ext>
            </a:extLst>
          </p:cNvPr>
          <p:cNvSpPr txBox="1">
            <a:spLocks noChangeArrowheads="1"/>
          </p:cNvSpPr>
          <p:nvPr/>
        </p:nvSpPr>
        <p:spPr bwMode="auto">
          <a:xfrm>
            <a:off x="5305425" y="2587970"/>
            <a:ext cx="3300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1400" b="1"/>
              <a:t>Discharge Current (in amperes)</a:t>
            </a:r>
          </a:p>
        </p:txBody>
      </p:sp>
      <p:sp>
        <p:nvSpPr>
          <p:cNvPr id="26643" name="TextBox 24">
            <a:extLst>
              <a:ext uri="{FF2B5EF4-FFF2-40B4-BE49-F238E27FC236}">
                <a16:creationId xmlns:a16="http://schemas.microsoft.com/office/drawing/2014/main" id="{F2ABF13B-3662-4D60-ADC0-E1476B229601}"/>
              </a:ext>
            </a:extLst>
          </p:cNvPr>
          <p:cNvSpPr txBox="1">
            <a:spLocks noChangeArrowheads="1"/>
          </p:cNvSpPr>
          <p:nvPr/>
        </p:nvSpPr>
        <p:spPr bwMode="auto">
          <a:xfrm>
            <a:off x="791368" y="3685579"/>
            <a:ext cx="75739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1400" b="1" i="1" dirty="0"/>
              <a:t>Historically, stationary lead acid or nickel cadmium battery “nameplate” capacity has been characterized by  capacity .  Units of measure are in “ampere-hours”.</a:t>
            </a:r>
          </a:p>
          <a:p>
            <a:pPr>
              <a:spcBef>
                <a:spcPct val="0"/>
              </a:spcBef>
              <a:buClrTx/>
              <a:buSzTx/>
              <a:buFontTx/>
              <a:buNone/>
            </a:pPr>
            <a:endParaRPr lang="en-US" altLang="en-US" sz="1400" b="1" i="1" dirty="0"/>
          </a:p>
          <a:p>
            <a:pPr>
              <a:spcBef>
                <a:spcPct val="0"/>
              </a:spcBef>
              <a:buClrTx/>
              <a:buSzTx/>
              <a:buFontTx/>
              <a:buNone/>
            </a:pPr>
            <a:r>
              <a:rPr lang="en-US" altLang="en-US" sz="1400" b="1" i="1" u="sng" dirty="0"/>
              <a:t>Formula:</a:t>
            </a:r>
            <a:r>
              <a:rPr lang="en-US" altLang="en-US" sz="1400" b="1" dirty="0"/>
              <a:t>       Discharge Time (H)  x  Discharge  Current (A) =  Capacity (</a:t>
            </a:r>
            <a:r>
              <a:rPr lang="en-US" altLang="en-US" sz="1400" b="1" dirty="0">
                <a:solidFill>
                  <a:schemeClr val="tx2"/>
                </a:solidFill>
                <a:latin typeface="Arial Black" panose="020B0A04020102020204" pitchFamily="34" charset="0"/>
              </a:rPr>
              <a:t>Ampere-Hour)</a:t>
            </a:r>
          </a:p>
          <a:p>
            <a:pPr>
              <a:spcBef>
                <a:spcPct val="0"/>
              </a:spcBef>
              <a:buClrTx/>
              <a:buSzTx/>
              <a:buFontTx/>
              <a:buNone/>
            </a:pPr>
            <a:br>
              <a:rPr lang="en-US" altLang="en-US" sz="1400" b="1" dirty="0"/>
            </a:br>
            <a:r>
              <a:rPr lang="en-US" altLang="en-US" sz="1400" b="1" i="1" u="sng" dirty="0"/>
              <a:t>Example:</a:t>
            </a:r>
            <a:r>
              <a:rPr lang="en-US" altLang="en-US" sz="1400" b="1" i="1" dirty="0"/>
              <a:t>                                </a:t>
            </a:r>
            <a:r>
              <a:rPr lang="en-US" altLang="en-US" sz="1400" b="1" dirty="0"/>
              <a:t>10 (Hour) x  23 (amps) =     230 </a:t>
            </a:r>
            <a:r>
              <a:rPr lang="en-US" altLang="en-US" sz="1400" b="1" dirty="0">
                <a:solidFill>
                  <a:schemeClr val="tx2"/>
                </a:solidFill>
              </a:rPr>
              <a:t>Ah</a:t>
            </a:r>
          </a:p>
        </p:txBody>
      </p:sp>
      <p:cxnSp>
        <p:nvCxnSpPr>
          <p:cNvPr id="26644" name="Straight Connector 20">
            <a:extLst>
              <a:ext uri="{FF2B5EF4-FFF2-40B4-BE49-F238E27FC236}">
                <a16:creationId xmlns:a16="http://schemas.microsoft.com/office/drawing/2014/main" id="{E91545CC-A28C-440D-BBF1-B4FFF11FDA9E}"/>
              </a:ext>
            </a:extLst>
          </p:cNvPr>
          <p:cNvCxnSpPr>
            <a:cxnSpLocks/>
          </p:cNvCxnSpPr>
          <p:nvPr/>
        </p:nvCxnSpPr>
        <p:spPr bwMode="auto">
          <a:xfrm>
            <a:off x="306388" y="2072008"/>
            <a:ext cx="4137025" cy="0"/>
          </a:xfrm>
          <a:prstGeom prst="line">
            <a:avLst/>
          </a:prstGeom>
          <a:noFill/>
          <a:ln w="25400" algn="ctr">
            <a:solidFill>
              <a:schemeClr val="tx1"/>
            </a:solidFill>
            <a:round/>
            <a:headEnd/>
            <a:tailEnd/>
          </a:ln>
        </p:spPr>
      </p:cxn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98276642-E200-4BD0-8BED-8A1F8AE4BFE5}"/>
              </a:ext>
            </a:extLst>
          </p:cNvPr>
          <p:cNvSpPr>
            <a:spLocks noChangeArrowheads="1"/>
          </p:cNvSpPr>
          <p:nvPr/>
        </p:nvSpPr>
        <p:spPr bwMode="auto">
          <a:xfrm>
            <a:off x="171450" y="2105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lgn="ctr">
              <a:spcBef>
                <a:spcPct val="0"/>
              </a:spcBef>
              <a:buClrTx/>
              <a:buSzTx/>
              <a:buFontTx/>
              <a:buNone/>
            </a:pPr>
            <a:endParaRPr lang="en-US" altLang="en-US"/>
          </a:p>
        </p:txBody>
      </p:sp>
      <p:sp>
        <p:nvSpPr>
          <p:cNvPr id="28675" name="Rectangle 10">
            <a:extLst>
              <a:ext uri="{FF2B5EF4-FFF2-40B4-BE49-F238E27FC236}">
                <a16:creationId xmlns:a16="http://schemas.microsoft.com/office/drawing/2014/main" id="{BC755395-7E3F-4C48-AEEC-39A07B6B4170}"/>
              </a:ext>
            </a:extLst>
          </p:cNvPr>
          <p:cNvSpPr>
            <a:spLocks noChangeArrowheads="1"/>
          </p:cNvSpPr>
          <p:nvPr/>
        </p:nvSpPr>
        <p:spPr bwMode="auto">
          <a:xfrm>
            <a:off x="0" y="13281"/>
            <a:ext cx="9144000" cy="47884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SzPct val="85000"/>
              <a:buFont typeface="Wingdings" panose="05000000000000000000" pitchFamily="2" charset="2"/>
              <a:buChar char="§"/>
            </a:pPr>
            <a:r>
              <a:rPr lang="en-US" altLang="en-US" sz="2800" b="1" dirty="0">
                <a:solidFill>
                  <a:schemeClr val="bg1"/>
                </a:solidFill>
              </a:rPr>
              <a:t>Lithium ION Battery Technology-        </a:t>
            </a:r>
            <a:r>
              <a:rPr lang="en-US" altLang="en-US" sz="2800" b="1" i="1" dirty="0">
                <a:solidFill>
                  <a:schemeClr val="bg1"/>
                </a:solidFill>
              </a:rPr>
              <a:t>Performance</a:t>
            </a:r>
          </a:p>
        </p:txBody>
      </p:sp>
      <p:pic>
        <p:nvPicPr>
          <p:cNvPr id="28676" name="Picture 10" descr="Photograph of the Navajo power plant, which is a coalfired, electric-power-generation&#10;    plant near Page, Arizona">
            <a:extLst>
              <a:ext uri="{FF2B5EF4-FFF2-40B4-BE49-F238E27FC236}">
                <a16:creationId xmlns:a16="http://schemas.microsoft.com/office/drawing/2014/main" id="{C558E06F-B2D9-4B9C-99B1-9F88119D3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888" y="5580063"/>
            <a:ext cx="11874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9" descr="NMR photo">
            <a:extLst>
              <a:ext uri="{FF2B5EF4-FFF2-40B4-BE49-F238E27FC236}">
                <a16:creationId xmlns:a16="http://schemas.microsoft.com/office/drawing/2014/main" id="{2661A43B-1A46-4EB0-A07D-23D81C1CE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5581650"/>
            <a:ext cx="1143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descr="visa ashburn data center">
            <a:extLst>
              <a:ext uri="{FF2B5EF4-FFF2-40B4-BE49-F238E27FC236}">
                <a16:creationId xmlns:a16="http://schemas.microsoft.com/office/drawing/2014/main" id="{1B5651E3-D2D7-48F7-9E61-689C18A12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054"/>
          <a:stretch>
            <a:fillRect/>
          </a:stretch>
        </p:blipFill>
        <p:spPr bwMode="auto">
          <a:xfrm>
            <a:off x="7418388" y="5581650"/>
            <a:ext cx="17335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descr="boston heavy rail">
            <a:extLst>
              <a:ext uri="{FF2B5EF4-FFF2-40B4-BE49-F238E27FC236}">
                <a16:creationId xmlns:a16="http://schemas.microsoft.com/office/drawing/2014/main" id="{8C6F6C1F-0688-4FE4-9603-54C72AB4A7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948"/>
          <a:stretch>
            <a:fillRect/>
          </a:stretch>
        </p:blipFill>
        <p:spPr bwMode="auto">
          <a:xfrm>
            <a:off x="6365875" y="5580063"/>
            <a:ext cx="105251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12">
            <a:extLst>
              <a:ext uri="{FF2B5EF4-FFF2-40B4-BE49-F238E27FC236}">
                <a16:creationId xmlns:a16="http://schemas.microsoft.com/office/drawing/2014/main" id="{A92B8A27-C39E-4B17-89A3-28F9BE825B9E}"/>
              </a:ext>
            </a:extLst>
          </p:cNvPr>
          <p:cNvSpPr>
            <a:spLocks noChangeArrowheads="1"/>
          </p:cNvSpPr>
          <p:nvPr/>
        </p:nvSpPr>
        <p:spPr bwMode="auto">
          <a:xfrm>
            <a:off x="2293938" y="384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a:p>
        </p:txBody>
      </p:sp>
      <p:sp>
        <p:nvSpPr>
          <p:cNvPr id="28681" name="Rectangle 13">
            <a:extLst>
              <a:ext uri="{FF2B5EF4-FFF2-40B4-BE49-F238E27FC236}">
                <a16:creationId xmlns:a16="http://schemas.microsoft.com/office/drawing/2014/main" id="{FAE09CCB-D371-459A-B615-E16AA84234AD}"/>
              </a:ext>
            </a:extLst>
          </p:cNvPr>
          <p:cNvSpPr>
            <a:spLocks noChangeArrowheads="1"/>
          </p:cNvSpPr>
          <p:nvPr/>
        </p:nvSpPr>
        <p:spPr bwMode="auto">
          <a:xfrm>
            <a:off x="2293938" y="166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a:p>
        </p:txBody>
      </p:sp>
      <p:sp>
        <p:nvSpPr>
          <p:cNvPr id="28682" name="Rectangle 14">
            <a:extLst>
              <a:ext uri="{FF2B5EF4-FFF2-40B4-BE49-F238E27FC236}">
                <a16:creationId xmlns:a16="http://schemas.microsoft.com/office/drawing/2014/main" id="{28585375-F1FB-4FB0-A678-23E57B9C34A6}"/>
              </a:ext>
            </a:extLst>
          </p:cNvPr>
          <p:cNvSpPr>
            <a:spLocks noChangeArrowheads="1"/>
          </p:cNvSpPr>
          <p:nvPr/>
        </p:nvSpPr>
        <p:spPr bwMode="auto">
          <a:xfrm>
            <a:off x="2293938" y="677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a:cs typeface="Times New Roman" panose="02020603050405020304" pitchFamily="18" charset="0"/>
              </a:rPr>
              <a:t>	</a:t>
            </a:r>
            <a:r>
              <a:rPr lang="en-US" altLang="en-US" sz="600"/>
              <a:t> </a:t>
            </a:r>
            <a:endParaRPr lang="en-US" altLang="en-US"/>
          </a:p>
        </p:txBody>
      </p:sp>
      <p:pic>
        <p:nvPicPr>
          <p:cNvPr id="28683" name="Picture 15" descr="industrial plant photo">
            <a:extLst>
              <a:ext uri="{FF2B5EF4-FFF2-40B4-BE49-F238E27FC236}">
                <a16:creationId xmlns:a16="http://schemas.microsoft.com/office/drawing/2014/main" id="{D4150BB4-51BB-434D-9760-C20704A3ED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4840" t="26230"/>
          <a:stretch>
            <a:fillRect/>
          </a:stretch>
        </p:blipFill>
        <p:spPr bwMode="auto">
          <a:xfrm>
            <a:off x="2319338" y="5580063"/>
            <a:ext cx="19764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5">
            <a:extLst>
              <a:ext uri="{FF2B5EF4-FFF2-40B4-BE49-F238E27FC236}">
                <a16:creationId xmlns:a16="http://schemas.microsoft.com/office/drawing/2014/main" id="{6B696EBD-B575-481B-9512-DD3B27A469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1140"/>
          <a:stretch>
            <a:fillRect/>
          </a:stretch>
        </p:blipFill>
        <p:spPr bwMode="auto">
          <a:xfrm>
            <a:off x="4216400" y="5580063"/>
            <a:ext cx="223043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Box 7">
            <a:extLst>
              <a:ext uri="{FF2B5EF4-FFF2-40B4-BE49-F238E27FC236}">
                <a16:creationId xmlns:a16="http://schemas.microsoft.com/office/drawing/2014/main" id="{AA64C74D-B365-43D7-80C2-1A02973B5DF1}"/>
              </a:ext>
            </a:extLst>
          </p:cNvPr>
          <p:cNvSpPr txBox="1">
            <a:spLocks noChangeArrowheads="1"/>
          </p:cNvSpPr>
          <p:nvPr/>
        </p:nvSpPr>
        <p:spPr bwMode="auto">
          <a:xfrm>
            <a:off x="171450" y="616348"/>
            <a:ext cx="77533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
                <a:srgbClr val="C00000"/>
              </a:buClr>
              <a:buSzTx/>
              <a:buFont typeface="Wingdings" panose="05000000000000000000" pitchFamily="2" charset="2"/>
              <a:buChar char="§"/>
            </a:pPr>
            <a:r>
              <a:rPr lang="en-US" altLang="en-US" sz="2400" b="1" i="1" dirty="0">
                <a:latin typeface="Arial Black" panose="020B0A04020102020204" pitchFamily="34" charset="0"/>
              </a:rPr>
              <a:t>Useable energy vs. rate of discharge</a:t>
            </a: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a:p>
            <a:pPr>
              <a:spcBef>
                <a:spcPct val="0"/>
              </a:spcBef>
              <a:buClr>
                <a:srgbClr val="C00000"/>
              </a:buClr>
              <a:buSzTx/>
              <a:buFont typeface="Wingdings" panose="05000000000000000000" pitchFamily="2" charset="2"/>
              <a:buChar char="§"/>
            </a:pPr>
            <a:endParaRPr lang="en-US" altLang="en-US" sz="2400" b="1" i="1" dirty="0">
              <a:latin typeface="Arial Black" panose="020B0A04020102020204" pitchFamily="34" charset="0"/>
            </a:endParaRPr>
          </a:p>
        </p:txBody>
      </p:sp>
      <p:pic>
        <p:nvPicPr>
          <p:cNvPr id="28686" name="Picture 1">
            <a:extLst>
              <a:ext uri="{FF2B5EF4-FFF2-40B4-BE49-F238E27FC236}">
                <a16:creationId xmlns:a16="http://schemas.microsoft.com/office/drawing/2014/main" id="{1830B1E5-4012-4504-B63F-827BC3ACCA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4096" y="1542415"/>
            <a:ext cx="42386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687" name="Straight Arrow Connector 8">
            <a:extLst>
              <a:ext uri="{FF2B5EF4-FFF2-40B4-BE49-F238E27FC236}">
                <a16:creationId xmlns:a16="http://schemas.microsoft.com/office/drawing/2014/main" id="{4718C315-8196-4D8C-8759-5EE675E122E6}"/>
              </a:ext>
            </a:extLst>
          </p:cNvPr>
          <p:cNvCxnSpPr>
            <a:cxnSpLocks/>
          </p:cNvCxnSpPr>
          <p:nvPr/>
        </p:nvCxnSpPr>
        <p:spPr bwMode="auto">
          <a:xfrm flipH="1">
            <a:off x="4360146" y="1980565"/>
            <a:ext cx="825500" cy="193675"/>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8688" name="TextBox 9">
            <a:extLst>
              <a:ext uri="{FF2B5EF4-FFF2-40B4-BE49-F238E27FC236}">
                <a16:creationId xmlns:a16="http://schemas.microsoft.com/office/drawing/2014/main" id="{1608B8AA-6470-40B2-AE7A-49045E6A83BE}"/>
              </a:ext>
            </a:extLst>
          </p:cNvPr>
          <p:cNvSpPr txBox="1">
            <a:spLocks noChangeArrowheads="1"/>
          </p:cNvSpPr>
          <p:nvPr/>
        </p:nvSpPr>
        <p:spPr bwMode="auto">
          <a:xfrm>
            <a:off x="5272959" y="1804352"/>
            <a:ext cx="33004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1400" b="1"/>
              <a:t>Discharge Time (in hours)</a:t>
            </a:r>
          </a:p>
        </p:txBody>
      </p:sp>
      <p:cxnSp>
        <p:nvCxnSpPr>
          <p:cNvPr id="28689" name="Straight Arrow Connector 20">
            <a:extLst>
              <a:ext uri="{FF2B5EF4-FFF2-40B4-BE49-F238E27FC236}">
                <a16:creationId xmlns:a16="http://schemas.microsoft.com/office/drawing/2014/main" id="{546D3CFD-B826-42B6-8C55-28F14B55E7A6}"/>
              </a:ext>
            </a:extLst>
          </p:cNvPr>
          <p:cNvCxnSpPr>
            <a:cxnSpLocks/>
          </p:cNvCxnSpPr>
          <p:nvPr/>
        </p:nvCxnSpPr>
        <p:spPr bwMode="auto">
          <a:xfrm flipH="1" flipV="1">
            <a:off x="4523659" y="2748915"/>
            <a:ext cx="749300" cy="168275"/>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8690" name="TextBox 21">
            <a:extLst>
              <a:ext uri="{FF2B5EF4-FFF2-40B4-BE49-F238E27FC236}">
                <a16:creationId xmlns:a16="http://schemas.microsoft.com/office/drawing/2014/main" id="{41226D5A-83F3-42F4-B4CA-EF4667CDF030}"/>
              </a:ext>
            </a:extLst>
          </p:cNvPr>
          <p:cNvSpPr txBox="1">
            <a:spLocks noChangeArrowheads="1"/>
          </p:cNvSpPr>
          <p:nvPr/>
        </p:nvSpPr>
        <p:spPr bwMode="auto">
          <a:xfrm>
            <a:off x="5293596" y="2745740"/>
            <a:ext cx="3300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Arial" panose="020B0604020202020204" pitchFamily="34" charset="0"/>
              </a:defRPr>
            </a:lvl1pPr>
            <a:lvl2pPr marL="742950" indent="-285750">
              <a:spcBef>
                <a:spcPct val="20000"/>
              </a:spcBef>
              <a:buClr>
                <a:schemeClr val="bg2"/>
              </a:buClr>
              <a:buSzPct val="75000"/>
              <a:buChar char="–"/>
              <a:defRPr sz="2800">
                <a:solidFill>
                  <a:schemeClr val="tx1"/>
                </a:solidFill>
                <a:latin typeface="Arial" panose="020B0604020202020204" pitchFamily="34" charset="0"/>
              </a:defRPr>
            </a:lvl2pPr>
            <a:lvl3pPr marL="1143000" indent="-228600">
              <a:spcBef>
                <a:spcPct val="20000"/>
              </a:spcBef>
              <a:buClr>
                <a:schemeClr val="bg2"/>
              </a:buClr>
              <a:buSzPct val="75000"/>
              <a:buFont typeface="Monotype Sorts"/>
              <a:buChar char="n"/>
              <a:defRPr sz="2400">
                <a:solidFill>
                  <a:schemeClr val="tx1"/>
                </a:solidFill>
                <a:latin typeface="Arial" panose="020B0604020202020204" pitchFamily="34" charset="0"/>
              </a:defRPr>
            </a:lvl3pPr>
            <a:lvl4pPr marL="1600200" indent="-228600">
              <a:spcBef>
                <a:spcPct val="20000"/>
              </a:spcBef>
              <a:buClr>
                <a:schemeClr val="bg2"/>
              </a:buClr>
              <a:buSzPct val="75000"/>
              <a:buChar char="–"/>
              <a:defRPr sz="2000">
                <a:solidFill>
                  <a:schemeClr val="tx1"/>
                </a:solidFill>
                <a:latin typeface="Arial" panose="020B0604020202020204" pitchFamily="34" charset="0"/>
              </a:defRPr>
            </a:lvl4pPr>
            <a:lvl5pPr marL="2057400" indent="-228600">
              <a:spcBef>
                <a:spcPct val="20000"/>
              </a:spcBef>
              <a:buClr>
                <a:schemeClr val="bg2"/>
              </a:buClr>
              <a:buSzPct val="75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Arial" panose="020B0604020202020204" pitchFamily="34" charset="0"/>
              </a:defRPr>
            </a:lvl9pPr>
          </a:lstStyle>
          <a:p>
            <a:pPr>
              <a:spcBef>
                <a:spcPct val="0"/>
              </a:spcBef>
              <a:buClrTx/>
              <a:buSzTx/>
              <a:buFontTx/>
              <a:buNone/>
            </a:pPr>
            <a:r>
              <a:rPr lang="en-US" altLang="en-US" sz="1400" b="1"/>
              <a:t>Discharge Current (in amperes)</a:t>
            </a:r>
          </a:p>
        </p:txBody>
      </p:sp>
      <p:sp>
        <p:nvSpPr>
          <p:cNvPr id="16404" name="TextBox 24">
            <a:extLst>
              <a:ext uri="{FF2B5EF4-FFF2-40B4-BE49-F238E27FC236}">
                <a16:creationId xmlns:a16="http://schemas.microsoft.com/office/drawing/2014/main" id="{F5FDC659-2A25-421B-B242-439B966BDA03}"/>
              </a:ext>
            </a:extLst>
          </p:cNvPr>
          <p:cNvSpPr txBox="1">
            <a:spLocks noChangeArrowheads="1"/>
          </p:cNvSpPr>
          <p:nvPr/>
        </p:nvSpPr>
        <p:spPr bwMode="auto">
          <a:xfrm>
            <a:off x="1112121" y="3467937"/>
            <a:ext cx="75739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defRPr/>
            </a:pPr>
            <a:r>
              <a:rPr lang="en-US" altLang="en-US" sz="1400" b="1" i="1" dirty="0"/>
              <a:t>Comparing the capacity removed at the (2) rates:</a:t>
            </a:r>
          </a:p>
          <a:p>
            <a:pPr>
              <a:defRPr/>
            </a:pPr>
            <a:endParaRPr lang="en-US" altLang="en-US" sz="1400" b="1" i="1" dirty="0"/>
          </a:p>
          <a:p>
            <a:pPr>
              <a:defRPr/>
            </a:pPr>
            <a:r>
              <a:rPr lang="en-US" altLang="en-US" sz="1400" b="1" i="1" u="sng" dirty="0"/>
              <a:t>For a 30-minute discharge:</a:t>
            </a:r>
            <a:r>
              <a:rPr lang="en-US" altLang="en-US" sz="1400" b="1" dirty="0"/>
              <a:t>                30 (min) x   </a:t>
            </a:r>
            <a:r>
              <a:rPr lang="en-US" altLang="en-US" sz="1400" b="1" u="sng" dirty="0"/>
              <a:t>1 (</a:t>
            </a:r>
            <a:r>
              <a:rPr lang="en-US" altLang="en-US" sz="1400" b="1" u="sng" dirty="0" err="1"/>
              <a:t>Hr</a:t>
            </a:r>
            <a:r>
              <a:rPr lang="en-US" altLang="en-US" sz="1400" b="1" u="sng" dirty="0"/>
              <a:t>) </a:t>
            </a:r>
            <a:r>
              <a:rPr lang="en-US" altLang="en-US" sz="1400" b="1" dirty="0"/>
              <a:t>   x 144 (amps)   =   </a:t>
            </a:r>
            <a:r>
              <a:rPr lang="en-US" altLang="en-US" sz="1400" b="1" dirty="0">
                <a:highlight>
                  <a:srgbClr val="FFFF00"/>
                </a:highlight>
              </a:rPr>
              <a:t>72 </a:t>
            </a:r>
            <a:r>
              <a:rPr lang="en-US" altLang="en-US" sz="1400" b="1" dirty="0">
                <a:solidFill>
                  <a:schemeClr val="tx2"/>
                </a:solidFill>
                <a:highlight>
                  <a:srgbClr val="FFFF00"/>
                </a:highlight>
              </a:rPr>
              <a:t>Ah</a:t>
            </a:r>
            <a:r>
              <a:rPr lang="en-US" altLang="en-US" sz="1400" b="1" dirty="0">
                <a:highlight>
                  <a:srgbClr val="FFFF00"/>
                </a:highlight>
              </a:rPr>
              <a:t> </a:t>
            </a:r>
          </a:p>
          <a:p>
            <a:pPr>
              <a:defRPr/>
            </a:pPr>
            <a:r>
              <a:rPr lang="en-US" altLang="en-US" sz="1400" b="1" dirty="0"/>
              <a:t>   				      60 (min)</a:t>
            </a:r>
          </a:p>
          <a:p>
            <a:pPr>
              <a:defRPr/>
            </a:pPr>
            <a:endParaRPr lang="en-US" altLang="en-US" sz="1400" b="1" dirty="0"/>
          </a:p>
          <a:p>
            <a:pPr>
              <a:defRPr/>
            </a:pPr>
            <a:r>
              <a:rPr lang="en-US" altLang="en-US" sz="1400" b="1" i="1" u="sng" dirty="0"/>
              <a:t>For 10-hour discharge:</a:t>
            </a:r>
            <a:r>
              <a:rPr lang="en-US" altLang="en-US" sz="1400" b="1" i="1" dirty="0"/>
              <a:t>                            </a:t>
            </a:r>
            <a:r>
              <a:rPr lang="en-US" altLang="en-US" sz="1400" b="1" dirty="0"/>
              <a:t>10 (</a:t>
            </a:r>
            <a:r>
              <a:rPr lang="en-US" altLang="en-US" sz="1400" b="1" dirty="0" err="1"/>
              <a:t>Hr</a:t>
            </a:r>
            <a:r>
              <a:rPr lang="en-US" altLang="en-US" sz="1400" b="1" dirty="0"/>
              <a:t>) x  23 (amps) =     </a:t>
            </a:r>
            <a:r>
              <a:rPr lang="en-US" altLang="en-US" sz="1400" b="1" dirty="0">
                <a:highlight>
                  <a:srgbClr val="FFFF00"/>
                </a:highlight>
              </a:rPr>
              <a:t>230 </a:t>
            </a:r>
            <a:r>
              <a:rPr lang="en-US" altLang="en-US" sz="1400" b="1" dirty="0">
                <a:solidFill>
                  <a:schemeClr val="tx2"/>
                </a:solidFill>
                <a:highlight>
                  <a:srgbClr val="FFFF00"/>
                </a:highlight>
              </a:rPr>
              <a:t>Ah</a:t>
            </a:r>
          </a:p>
        </p:txBody>
      </p:sp>
      <p:sp>
        <p:nvSpPr>
          <p:cNvPr id="2" name="Oval 1">
            <a:extLst>
              <a:ext uri="{FF2B5EF4-FFF2-40B4-BE49-F238E27FC236}">
                <a16:creationId xmlns:a16="http://schemas.microsoft.com/office/drawing/2014/main" id="{2E0476C3-4CB4-4DC4-8565-253D3C8839BE}"/>
              </a:ext>
            </a:extLst>
          </p:cNvPr>
          <p:cNvSpPr/>
          <p:nvPr/>
        </p:nvSpPr>
        <p:spPr bwMode="auto">
          <a:xfrm>
            <a:off x="731121" y="1980565"/>
            <a:ext cx="381000" cy="292100"/>
          </a:xfrm>
          <a:prstGeom prst="ellipse">
            <a:avLst/>
          </a:prstGeom>
          <a:noFill/>
          <a:ln w="31750" cap="flat" cmpd="sng" algn="ctr">
            <a:solidFill>
              <a:schemeClr val="tx2">
                <a:lumMod val="75000"/>
              </a:schemeClr>
            </a:solidFill>
            <a:prstDash val="solid"/>
            <a:round/>
            <a:headEnd type="none" w="med" len="med"/>
            <a:tailEnd type="none" w="med" len="med"/>
          </a:ln>
          <a:effectLst/>
        </p:spPr>
        <p:txBody>
          <a:bodyPr wrap="none" anchor="ctr"/>
          <a:lstStyle/>
          <a:p>
            <a:pPr algn="ctr">
              <a:defRPr/>
            </a:pPr>
            <a:endParaRPr lang="en-US"/>
          </a:p>
        </p:txBody>
      </p:sp>
      <p:sp>
        <p:nvSpPr>
          <p:cNvPr id="22" name="Oval 21">
            <a:extLst>
              <a:ext uri="{FF2B5EF4-FFF2-40B4-BE49-F238E27FC236}">
                <a16:creationId xmlns:a16="http://schemas.microsoft.com/office/drawing/2014/main" id="{F755C53E-64E7-4B0D-BAE0-5534FE7D9A36}"/>
              </a:ext>
            </a:extLst>
          </p:cNvPr>
          <p:cNvSpPr/>
          <p:nvPr/>
        </p:nvSpPr>
        <p:spPr bwMode="auto">
          <a:xfrm>
            <a:off x="691434" y="2542540"/>
            <a:ext cx="381000" cy="290512"/>
          </a:xfrm>
          <a:prstGeom prst="ellipse">
            <a:avLst/>
          </a:prstGeom>
          <a:noFill/>
          <a:ln w="31750" cap="flat" cmpd="sng" algn="ctr">
            <a:solidFill>
              <a:schemeClr val="tx2">
                <a:lumMod val="75000"/>
              </a:schemeClr>
            </a:solidFill>
            <a:prstDash val="solid"/>
            <a:round/>
            <a:headEnd type="none" w="med" len="med"/>
            <a:tailEnd type="none" w="med" len="med"/>
          </a:ln>
          <a:effectLst/>
        </p:spPr>
        <p:txBody>
          <a:bodyPr wrap="none" anchor="ctr"/>
          <a:lstStyle/>
          <a:p>
            <a:pPr algn="ctr">
              <a:defRPr/>
            </a:pPr>
            <a:endParaRPr lang="en-US"/>
          </a:p>
        </p:txBody>
      </p:sp>
      <p:cxnSp>
        <p:nvCxnSpPr>
          <p:cNvPr id="28694" name="Connector: Elbow 3">
            <a:extLst>
              <a:ext uri="{FF2B5EF4-FFF2-40B4-BE49-F238E27FC236}">
                <a16:creationId xmlns:a16="http://schemas.microsoft.com/office/drawing/2014/main" id="{02374811-9E11-4D2F-ADD1-A13F10F8B7D6}"/>
              </a:ext>
            </a:extLst>
          </p:cNvPr>
          <p:cNvCxnSpPr>
            <a:cxnSpLocks/>
          </p:cNvCxnSpPr>
          <p:nvPr/>
        </p:nvCxnSpPr>
        <p:spPr bwMode="auto">
          <a:xfrm>
            <a:off x="683496" y="3850640"/>
            <a:ext cx="428625" cy="198437"/>
          </a:xfrm>
          <a:prstGeom prst="bentConnector3">
            <a:avLst>
              <a:gd name="adj1" fmla="val 50000"/>
            </a:avLst>
          </a:prstGeom>
          <a:noFill/>
          <a:ln w="12700" algn="ctr">
            <a:solidFill>
              <a:schemeClr val="tx1"/>
            </a:solidFill>
            <a:round/>
            <a:headEnd/>
            <a:tailEnd type="triangle" w="med" len="med"/>
          </a:ln>
        </p:spPr>
      </p:cxnSp>
      <p:cxnSp>
        <p:nvCxnSpPr>
          <p:cNvPr id="28695" name="Straight Arrow Connector 8">
            <a:extLst>
              <a:ext uri="{FF2B5EF4-FFF2-40B4-BE49-F238E27FC236}">
                <a16:creationId xmlns:a16="http://schemas.microsoft.com/office/drawing/2014/main" id="{96C20CB4-8DD5-4C6D-BB98-D1D4BEC76CB0}"/>
              </a:ext>
            </a:extLst>
          </p:cNvPr>
          <p:cNvCxnSpPr>
            <a:cxnSpLocks/>
          </p:cNvCxnSpPr>
          <p:nvPr/>
        </p:nvCxnSpPr>
        <p:spPr bwMode="auto">
          <a:xfrm flipH="1">
            <a:off x="683496" y="2745740"/>
            <a:ext cx="198438" cy="1103312"/>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696" name="Straight Connector 8">
            <a:extLst>
              <a:ext uri="{FF2B5EF4-FFF2-40B4-BE49-F238E27FC236}">
                <a16:creationId xmlns:a16="http://schemas.microsoft.com/office/drawing/2014/main" id="{FA47BE9E-E424-4FD6-976D-488141E33407}"/>
              </a:ext>
            </a:extLst>
          </p:cNvPr>
          <p:cNvCxnSpPr>
            <a:cxnSpLocks noChangeShapeType="1"/>
          </p:cNvCxnSpPr>
          <p:nvPr/>
        </p:nvCxnSpPr>
        <p:spPr bwMode="auto">
          <a:xfrm>
            <a:off x="489821" y="2207577"/>
            <a:ext cx="3870325" cy="0"/>
          </a:xfrm>
          <a:prstGeom prst="line">
            <a:avLst/>
          </a:prstGeom>
          <a:noFill/>
          <a:ln w="25400" algn="ctr">
            <a:solidFill>
              <a:schemeClr val="tx1"/>
            </a:solidFill>
            <a:round/>
            <a:headEnd/>
            <a:tailEnd/>
          </a:ln>
        </p:spPr>
      </p:cxnSp>
      <p:sp>
        <p:nvSpPr>
          <p:cNvPr id="3" name="TextBox 2">
            <a:extLst>
              <a:ext uri="{FF2B5EF4-FFF2-40B4-BE49-F238E27FC236}">
                <a16:creationId xmlns:a16="http://schemas.microsoft.com/office/drawing/2014/main" id="{5BA11804-61E6-42F8-909A-6773C43493B2}"/>
              </a:ext>
            </a:extLst>
          </p:cNvPr>
          <p:cNvSpPr txBox="1"/>
          <p:nvPr/>
        </p:nvSpPr>
        <p:spPr>
          <a:xfrm>
            <a:off x="497371" y="5070193"/>
            <a:ext cx="8151710" cy="369332"/>
          </a:xfrm>
          <a:prstGeom prst="rect">
            <a:avLst/>
          </a:prstGeom>
          <a:noFill/>
        </p:spPr>
        <p:txBody>
          <a:bodyPr wrap="square" rtlCol="0">
            <a:spAutoFit/>
          </a:bodyPr>
          <a:lstStyle/>
          <a:p>
            <a:r>
              <a:rPr lang="en-US" sz="1800" b="1" dirty="0">
                <a:highlight>
                  <a:srgbClr val="FFFF00"/>
                </a:highlight>
              </a:rPr>
              <a:t>The slower you discharge a battery, the greater the energy delivered.</a:t>
            </a:r>
          </a:p>
        </p:txBody>
      </p:sp>
    </p:spTree>
  </p:cSld>
  <p:clrMapOvr>
    <a:masterClrMapping/>
  </p:clrMapOvr>
  <p:transition>
    <p:fade thruBlk="1"/>
  </p:transition>
</p:sld>
</file>

<file path=ppt/theme/theme1.xml><?xml version="1.0" encoding="utf-8"?>
<a:theme xmlns:a="http://schemas.openxmlformats.org/drawingml/2006/main" name="Professional">
  <a:themeElements>
    <a:clrScheme name="">
      <a:dk1>
        <a:srgbClr val="000000"/>
      </a:dk1>
      <a:lt1>
        <a:srgbClr val="FFFFFF"/>
      </a:lt1>
      <a:dk2>
        <a:srgbClr val="3333FF"/>
      </a:dk2>
      <a:lt2>
        <a:srgbClr val="FF0000"/>
      </a:lt2>
      <a:accent1>
        <a:srgbClr val="6600FF"/>
      </a:accent1>
      <a:accent2>
        <a:srgbClr val="FF0000"/>
      </a:accent2>
      <a:accent3>
        <a:srgbClr val="FFFFFF"/>
      </a:accent3>
      <a:accent4>
        <a:srgbClr val="000000"/>
      </a:accent4>
      <a:accent5>
        <a:srgbClr val="B8AAFF"/>
      </a:accent5>
      <a:accent6>
        <a:srgbClr val="E70000"/>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Designs\Professional.pot</Template>
  <TotalTime>27634</TotalTime>
  <Words>9028</Words>
  <Application>Microsoft Office PowerPoint</Application>
  <PresentationFormat>On-screen Show (4:3)</PresentationFormat>
  <Paragraphs>1634</Paragraphs>
  <Slides>70</Slides>
  <Notes>68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70</vt:i4>
      </vt:variant>
    </vt:vector>
  </HeadingPairs>
  <TitlesOfParts>
    <vt:vector size="82" baseType="lpstr">
      <vt:lpstr>Arial</vt:lpstr>
      <vt:lpstr>Arial Black</vt:lpstr>
      <vt:lpstr>Calibri</vt:lpstr>
      <vt:lpstr>Calibri,Bold</vt:lpstr>
      <vt:lpstr>Monotype Sorts</vt:lpstr>
      <vt:lpstr>Rockwell Nova Extra Bold</vt:lpstr>
      <vt:lpstr>Tahoma</vt:lpstr>
      <vt:lpstr>Times New Roman</vt:lpstr>
      <vt:lpstr>Wingdings</vt:lpstr>
      <vt:lpstr>Professional</vt:lpstr>
      <vt:lpstr>Document</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Lithium ION Battery Technology -       Energy Density</vt:lpstr>
      <vt:lpstr>GENERATION PLANT Load Profile-                           240 VDC</vt:lpstr>
      <vt:lpstr>Generation Plant Example-                  240VDC  (50KW 8 Hours)</vt:lpstr>
      <vt:lpstr>Generation Plant Example-                  240VDC  (50KW 8 Hours)</vt:lpstr>
      <vt:lpstr>SUBSTATION Switchgear Load Profile-                 120 VDC</vt:lpstr>
      <vt:lpstr> Substation Example-                                                     120VDC</vt:lpstr>
      <vt:lpstr>DATA CENTER UPS Load Profile-                         480 VDC</vt:lpstr>
      <vt:lpstr> Lithium Ion Battery-                                 480V 750kWB 15-Min UPS</vt:lpstr>
      <vt:lpstr> Lithium Ion Battery-                                 480V 750kWB 15-Min UPS</vt:lpstr>
      <vt:lpstr> Lithium Ion Battery-                                    Electrode Configuration</vt:lpstr>
      <vt:lpstr> Lithium Ion Battery-                           Electrode Configuration</vt:lpstr>
      <vt:lpstr>Lithium Ion Battery-                       Electrode Configuration</vt:lpstr>
      <vt:lpstr> Lithium Battery Training-                         Electrolyte</vt:lpstr>
      <vt:lpstr>Cycle Life- Nickel Cadmium Pocket Plate</vt:lpstr>
      <vt:lpstr>Lead Acid Grid Alloys-                                                                Cycle Life</vt:lpstr>
      <vt:lpstr>PowerPoint Presentation</vt:lpstr>
      <vt:lpstr> BATTERY TRAINING-                                         Best Practice Standards</vt:lpstr>
      <vt:lpstr>Lithium Ion Battery-        Operating Temperatures Comparison</vt:lpstr>
      <vt:lpstr>Lithium Ion Battery-               Specific Energy Comparison</vt:lpstr>
      <vt:lpstr>Lithium Ion Battery-                     Cycle Life Comparison</vt:lpstr>
      <vt:lpstr>Lithium Ion Battery-                       Storage Comparison</vt:lpstr>
      <vt:lpstr>Lithium ION Battery Technology-                          Limitations</vt:lpstr>
      <vt:lpstr>Lithium ION Battery Technology-                        Maintenance</vt:lpstr>
      <vt:lpstr>Lithium ION Battery Technology-                                 Safety</vt:lpstr>
      <vt:lpstr>NEMA 1, 3R, 4X CABINETS   </vt:lpstr>
      <vt:lpstr>Lithium ION Battery Technology-                       End of Life</vt:lpstr>
      <vt:lpstr>Lithium ION Battery Technology-                       End of Life</vt:lpstr>
      <vt:lpstr>Lithium ION Battery Technology-         Cabinetized Systems</vt:lpstr>
      <vt:lpstr>Lithium ION Battery Technology-                  Safety Concerns</vt:lpstr>
      <vt:lpstr> Lithium ION Battery Technology-                      BMS SAFETY</vt:lpstr>
      <vt:lpstr> Lithium ION Battery Technology-         Cabinetized Systems</vt:lpstr>
      <vt:lpstr> Lithium ION Battery Technology-                             Shipping</vt:lpstr>
      <vt:lpstr> Chemistry</vt:lpstr>
      <vt:lpstr> Chemistry</vt:lpstr>
      <vt:lpstr> Chemistry</vt:lpstr>
      <vt:lpstr> Chemistry</vt:lpstr>
      <vt:lpstr>PowerPoint Presentation</vt:lpstr>
      <vt:lpstr> Chemistry</vt:lpstr>
      <vt:lpstr> Chemistry</vt:lpstr>
      <vt:lpstr> Chemistry</vt:lpstr>
      <vt:lpstr> Chemistry- LTO</vt:lpstr>
      <vt:lpstr> Chemistry-                         (LITHIUM TITANATE OXIDE ANODE) </vt:lpstr>
      <vt:lpstr> LITHIUM BATTERY TRAINING-                               Best Practice Standards</vt:lpstr>
      <vt:lpstr> BATTERY ROOM DESIGN-          IEEE and NFPA Guidelines</vt:lpstr>
      <vt:lpstr> BATTERY TECHNOLOGY –                 CODES AND REGULATIONS</vt:lpstr>
      <vt:lpstr> BATTERY TECHNOLOGY –               Lithium Battery Room Requirements</vt:lpstr>
      <vt:lpstr> BATTERY TECHNOLOGY TRAINING –                   Lithium Battery Room Requirements</vt:lpstr>
      <vt:lpstr> BATTERY TECHNOLOGY TRAINING –                    Lithium Battery Room Requirements</vt:lpstr>
      <vt:lpstr>BATTERY TECHNOLOGY TRAINING –                    Lithium Battery Room Requirements</vt:lpstr>
      <vt:lpstr>REDOX FLOW BATTERIES </vt:lpstr>
      <vt:lpstr>Excellent benefits over single strings of VLA or NICAD Excellent repetitive Cycling Excellent high &amp; low temperature operation Rapid Recharge capability Built-in Charging Regulation Very compact and light weight for short duration discharges Very predictable and stable life and cycle life 12-15 year “Maintenance Free” operation  Built-in Thermal Runaway Control Cell and string level Battery Monitoring (standard) Superior Shelf Life </vt:lpstr>
      <vt:lpstr>Single String VLA or NICAD Replacement Engine Generator Start  Switchgear/Process Control Wind Turbine Energy Storage Photovoltaic System Energy Storage &lt;5 Minute UPS Applications Flicker and Voltage Control Applications </vt:lpstr>
      <vt:lpstr>PowerPoint Presentation</vt:lpstr>
      <vt:lpstr>LARGE POWER (BESS) Super cycling and fast recharge No Building Code Compliance Excellent repetitive cycling Excellent high temperature operation Excellent low temperature operation Very compact and light weight  Very predictable and stable life and cycle life 12-15 year maintenance free operation  Battery &amp; cell monitoring is standard </vt:lpstr>
      <vt:lpstr>UTILITY GRID INTETERCONNECTION REQUIRES COMPLIANCE:  p p </vt:lpstr>
      <vt:lpstr>PowerPoint Presentation</vt:lpstr>
      <vt:lpstr>PowerPoint Presentation</vt:lpstr>
      <vt:lpstr>Battery Recharge Curve</vt:lpstr>
      <vt:lpstr>Classical Thermal Runaway</vt:lpstr>
    </vt:vector>
  </TitlesOfParts>
  <Company>Compaq</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Lithium Ion Battery Presentation</dc:title>
  <dc:creator>Compaq</dc:creator>
  <cp:lastModifiedBy>Marlene McCartha</cp:lastModifiedBy>
  <cp:revision>760</cp:revision>
  <cp:lastPrinted>2019-02-18T21:50:36Z</cp:lastPrinted>
  <dcterms:created xsi:type="dcterms:W3CDTF">1999-05-03T18:13:51Z</dcterms:created>
  <dcterms:modified xsi:type="dcterms:W3CDTF">2019-02-20T15:09:16Z</dcterms:modified>
</cp:coreProperties>
</file>